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5" r:id="rId1"/>
    <p:sldMasterId id="2147483827" r:id="rId2"/>
  </p:sldMasterIdLst>
  <p:notesMasterIdLst>
    <p:notesMasterId r:id="rId137"/>
  </p:notesMasterIdLst>
  <p:sldIdLst>
    <p:sldId id="348" r:id="rId3"/>
    <p:sldId id="301" r:id="rId4"/>
    <p:sldId id="256" r:id="rId5"/>
    <p:sldId id="257" r:id="rId6"/>
    <p:sldId id="259" r:id="rId7"/>
    <p:sldId id="260" r:id="rId8"/>
    <p:sldId id="261" r:id="rId9"/>
    <p:sldId id="279" r:id="rId10"/>
    <p:sldId id="280" r:id="rId11"/>
    <p:sldId id="281" r:id="rId12"/>
    <p:sldId id="294" r:id="rId13"/>
    <p:sldId id="295" r:id="rId14"/>
    <p:sldId id="287" r:id="rId15"/>
    <p:sldId id="418" r:id="rId16"/>
    <p:sldId id="262" r:id="rId17"/>
    <p:sldId id="263" r:id="rId18"/>
    <p:sldId id="413" r:id="rId19"/>
    <p:sldId id="272" r:id="rId20"/>
    <p:sldId id="273" r:id="rId21"/>
    <p:sldId id="274" r:id="rId22"/>
    <p:sldId id="275" r:id="rId23"/>
    <p:sldId id="276" r:id="rId24"/>
    <p:sldId id="277" r:id="rId25"/>
    <p:sldId id="278" r:id="rId26"/>
    <p:sldId id="288" r:id="rId27"/>
    <p:sldId id="289" r:id="rId28"/>
    <p:sldId id="290" r:id="rId29"/>
    <p:sldId id="291" r:id="rId30"/>
    <p:sldId id="293" r:id="rId31"/>
    <p:sldId id="298" r:id="rId32"/>
    <p:sldId id="299" r:id="rId33"/>
    <p:sldId id="414" r:id="rId34"/>
    <p:sldId id="297" r:id="rId35"/>
    <p:sldId id="300" r:id="rId36"/>
    <p:sldId id="307" r:id="rId37"/>
    <p:sldId id="365" r:id="rId38"/>
    <p:sldId id="367" r:id="rId39"/>
    <p:sldId id="364" r:id="rId40"/>
    <p:sldId id="308" r:id="rId41"/>
    <p:sldId id="370" r:id="rId42"/>
    <p:sldId id="366" r:id="rId43"/>
    <p:sldId id="368" r:id="rId44"/>
    <p:sldId id="369" r:id="rId45"/>
    <p:sldId id="312" r:id="rId46"/>
    <p:sldId id="371" r:id="rId47"/>
    <p:sldId id="415" r:id="rId48"/>
    <p:sldId id="372" r:id="rId49"/>
    <p:sldId id="373" r:id="rId50"/>
    <p:sldId id="374" r:id="rId51"/>
    <p:sldId id="378" r:id="rId52"/>
    <p:sldId id="375" r:id="rId53"/>
    <p:sldId id="376" r:id="rId54"/>
    <p:sldId id="377" r:id="rId55"/>
    <p:sldId id="379" r:id="rId56"/>
    <p:sldId id="353" r:id="rId57"/>
    <p:sldId id="309" r:id="rId58"/>
    <p:sldId id="311" r:id="rId59"/>
    <p:sldId id="313" r:id="rId60"/>
    <p:sldId id="314" r:id="rId61"/>
    <p:sldId id="315" r:id="rId62"/>
    <p:sldId id="316" r:id="rId63"/>
    <p:sldId id="317" r:id="rId64"/>
    <p:sldId id="318" r:id="rId65"/>
    <p:sldId id="319" r:id="rId66"/>
    <p:sldId id="320" r:id="rId67"/>
    <p:sldId id="416" r:id="rId68"/>
    <p:sldId id="321" r:id="rId69"/>
    <p:sldId id="417" r:id="rId70"/>
    <p:sldId id="323" r:id="rId71"/>
    <p:sldId id="350" r:id="rId72"/>
    <p:sldId id="324" r:id="rId73"/>
    <p:sldId id="363" r:id="rId74"/>
    <p:sldId id="382" r:id="rId75"/>
    <p:sldId id="383"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80" r:id="rId96"/>
    <p:sldId id="381" r:id="rId97"/>
    <p:sldId id="344" r:id="rId98"/>
    <p:sldId id="345" r:id="rId99"/>
    <p:sldId id="346" r:id="rId100"/>
    <p:sldId id="347" r:id="rId101"/>
    <p:sldId id="399" r:id="rId102"/>
    <p:sldId id="400" r:id="rId103"/>
    <p:sldId id="384" r:id="rId104"/>
    <p:sldId id="385" r:id="rId105"/>
    <p:sldId id="386" r:id="rId106"/>
    <p:sldId id="387" r:id="rId107"/>
    <p:sldId id="388" r:id="rId108"/>
    <p:sldId id="258" r:id="rId109"/>
    <p:sldId id="389" r:id="rId110"/>
    <p:sldId id="390" r:id="rId111"/>
    <p:sldId id="391" r:id="rId112"/>
    <p:sldId id="265" r:id="rId113"/>
    <p:sldId id="266" r:id="rId114"/>
    <p:sldId id="270" r:id="rId115"/>
    <p:sldId id="392" r:id="rId116"/>
    <p:sldId id="271" r:id="rId117"/>
    <p:sldId id="393" r:id="rId118"/>
    <p:sldId id="394" r:id="rId119"/>
    <p:sldId id="395" r:id="rId120"/>
    <p:sldId id="396" r:id="rId121"/>
    <p:sldId id="397" r:id="rId122"/>
    <p:sldId id="398" r:id="rId123"/>
    <p:sldId id="401" r:id="rId124"/>
    <p:sldId id="402" r:id="rId125"/>
    <p:sldId id="403" r:id="rId126"/>
    <p:sldId id="404" r:id="rId127"/>
    <p:sldId id="405" r:id="rId128"/>
    <p:sldId id="406" r:id="rId129"/>
    <p:sldId id="407" r:id="rId130"/>
    <p:sldId id="408" r:id="rId131"/>
    <p:sldId id="409" r:id="rId132"/>
    <p:sldId id="410" r:id="rId133"/>
    <p:sldId id="267" r:id="rId134"/>
    <p:sldId id="268" r:id="rId135"/>
    <p:sldId id="411" r:id="rId1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trid" initials="a" lastIdx="0" clrIdx="0">
    <p:extLst>
      <p:ext uri="{19B8F6BF-5375-455C-9EA6-DF929625EA0E}">
        <p15:presenceInfo xmlns:p15="http://schemas.microsoft.com/office/powerpoint/2012/main" userId="astri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中等深淺樣式 4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FD4443E-F989-4FC4-A0C8-D5A2AF1F390B}" styleName="深色樣式 1 - 輔色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38B1855-1B75-4FBE-930C-398BA8C253C6}" styleName="佈景主題樣式 2 - 輔色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淺色樣式 1 - 輔色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660"/>
  </p:normalViewPr>
  <p:slideViewPr>
    <p:cSldViewPr snapToGrid="0">
      <p:cViewPr varScale="1">
        <p:scale>
          <a:sx n="81" d="100"/>
          <a:sy n="81" d="100"/>
        </p:scale>
        <p:origin x="7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commentAuthors" Target="commentAuthor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CCE270-CB78-44A8-823A-CFA6592C6CB3}" type="datetimeFigureOut">
              <a:rPr lang="zh-TW" altLang="en-US" smtClean="0"/>
              <a:t>2019/3/28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1A89AE-F5D9-4EDD-A213-02F5BCE7A9EF}" type="slidenum">
              <a:rPr lang="zh-TW" altLang="en-US" smtClean="0"/>
              <a:t>‹#›</a:t>
            </a:fld>
            <a:endParaRPr lang="zh-TW" altLang="en-US"/>
          </a:p>
        </p:txBody>
      </p:sp>
    </p:spTree>
    <p:extLst>
      <p:ext uri="{BB962C8B-B14F-4D97-AF65-F5344CB8AC3E}">
        <p14:creationId xmlns:p14="http://schemas.microsoft.com/office/powerpoint/2010/main" val="1043698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http://blog.xuite.net/anthonychien/ebook/126986768</a:t>
            </a:r>
            <a:endParaRPr lang="zh-TW" altLang="en-US" dirty="0"/>
          </a:p>
        </p:txBody>
      </p:sp>
      <p:sp>
        <p:nvSpPr>
          <p:cNvPr id="4" name="投影片編號版面配置區 3"/>
          <p:cNvSpPr>
            <a:spLocks noGrp="1"/>
          </p:cNvSpPr>
          <p:nvPr>
            <p:ph type="sldNum" sz="quarter" idx="10"/>
          </p:nvPr>
        </p:nvSpPr>
        <p:spPr/>
        <p:txBody>
          <a:bodyPr/>
          <a:lstStyle/>
          <a:p>
            <a:fld id="{DBD48F20-E519-4B73-93CA-1796BC554845}" type="slidenum">
              <a:rPr lang="zh-TW" altLang="en-US" smtClean="0"/>
              <a:t>63</a:t>
            </a:fld>
            <a:endParaRPr lang="zh-TW" altLang="en-US"/>
          </a:p>
        </p:txBody>
      </p:sp>
    </p:spTree>
    <p:extLst>
      <p:ext uri="{BB962C8B-B14F-4D97-AF65-F5344CB8AC3E}">
        <p14:creationId xmlns:p14="http://schemas.microsoft.com/office/powerpoint/2010/main" val="502707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1" kern="1200" dirty="0">
                <a:solidFill>
                  <a:schemeClr val="tx1"/>
                </a:solidFill>
                <a:effectLst/>
                <a:latin typeface="+mn-lt"/>
                <a:ea typeface="+mn-ea"/>
                <a:cs typeface="+mn-cs"/>
              </a:rPr>
              <a:t>摘自 </a:t>
            </a:r>
            <a:r>
              <a:rPr lang="zh-TW" altLang="zh-TW" sz="1200" b="1" kern="1200" dirty="0">
                <a:solidFill>
                  <a:schemeClr val="tx1"/>
                </a:solidFill>
                <a:effectLst/>
                <a:latin typeface="+mn-lt"/>
                <a:ea typeface="+mn-ea"/>
                <a:cs typeface="+mn-cs"/>
              </a:rPr>
              <a:t>網路購物機制之微調</a:t>
            </a:r>
            <a:r>
              <a:rPr lang="en-US" altLang="zh-TW" sz="1200" b="1" kern="1200" dirty="0">
                <a:solidFill>
                  <a:schemeClr val="tx1"/>
                </a:solidFill>
                <a:effectLst/>
                <a:latin typeface="+mn-lt"/>
                <a:ea typeface="+mn-ea"/>
                <a:cs typeface="+mn-cs"/>
              </a:rPr>
              <a:t>--</a:t>
            </a:r>
            <a:r>
              <a:rPr lang="zh-TW" altLang="zh-TW" sz="1200" b="1" kern="1200" dirty="0">
                <a:solidFill>
                  <a:schemeClr val="tx1"/>
                </a:solidFill>
                <a:effectLst/>
                <a:latin typeface="+mn-lt"/>
                <a:ea typeface="+mn-ea"/>
                <a:cs typeface="+mn-cs"/>
              </a:rPr>
              <a:t>從購物網站標價錯誤之數件判決談起</a:t>
            </a:r>
            <a:r>
              <a:rPr lang="zh-TW" altLang="en-US" sz="1200" b="1"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張瑞星</a:t>
            </a:r>
            <a:endParaRPr lang="zh-TW" altLang="en-US" dirty="0"/>
          </a:p>
        </p:txBody>
      </p:sp>
      <p:sp>
        <p:nvSpPr>
          <p:cNvPr id="4" name="投影片編號版面配置區 3"/>
          <p:cNvSpPr>
            <a:spLocks noGrp="1"/>
          </p:cNvSpPr>
          <p:nvPr>
            <p:ph type="sldNum" sz="quarter" idx="10"/>
          </p:nvPr>
        </p:nvSpPr>
        <p:spPr/>
        <p:txBody>
          <a:bodyPr/>
          <a:lstStyle/>
          <a:p>
            <a:fld id="{594C2A27-CEFA-40BF-8DCA-D45EB58EBF94}" type="slidenum">
              <a:rPr lang="zh-TW" altLang="en-US" smtClean="0"/>
              <a:t>69</a:t>
            </a:fld>
            <a:endParaRPr lang="zh-TW" altLang="en-US"/>
          </a:p>
        </p:txBody>
      </p:sp>
    </p:spTree>
    <p:extLst>
      <p:ext uri="{BB962C8B-B14F-4D97-AF65-F5344CB8AC3E}">
        <p14:creationId xmlns:p14="http://schemas.microsoft.com/office/powerpoint/2010/main" val="3060839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http://www.6law.idv.tw/6law/law2/%E9%9B%B6%E5%94%AE%E6%A5%AD%E7%AD%89%E7%B6%B2%E8%B7%AF%E4%BA%A4%E6%98%93%E5%AE%9A%E5%9E%8B%E5%8C%96%E5%A5%91%E7%B4%84%E6%87%89%E8%A8%98%E8%BC%89%E5%8F%8A%E4%B8%8D%E5%BE%97%E8%A8%98%E8%BC%89%E4%BA%8B%E9%A0%85.htm</a:t>
            </a:r>
            <a:endParaRPr lang="zh-TW" altLang="en-US" dirty="0"/>
          </a:p>
        </p:txBody>
      </p:sp>
      <p:sp>
        <p:nvSpPr>
          <p:cNvPr id="4" name="投影片編號版面配置區 3"/>
          <p:cNvSpPr>
            <a:spLocks noGrp="1"/>
          </p:cNvSpPr>
          <p:nvPr>
            <p:ph type="sldNum" sz="quarter" idx="10"/>
          </p:nvPr>
        </p:nvSpPr>
        <p:spPr/>
        <p:txBody>
          <a:bodyPr/>
          <a:lstStyle/>
          <a:p>
            <a:fld id="{594C2A27-CEFA-40BF-8DCA-D45EB58EBF94}" type="slidenum">
              <a:rPr lang="zh-TW" altLang="en-US" smtClean="0"/>
              <a:t>91</a:t>
            </a:fld>
            <a:endParaRPr lang="zh-TW" altLang="en-US"/>
          </a:p>
        </p:txBody>
      </p:sp>
    </p:spTree>
    <p:extLst>
      <p:ext uri="{BB962C8B-B14F-4D97-AF65-F5344CB8AC3E}">
        <p14:creationId xmlns:p14="http://schemas.microsoft.com/office/powerpoint/2010/main" val="4229132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BA22CA-601B-4869-8EA1-79013B349801}"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128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4335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zh-TW" altLang="en-US"/>
              <a:t>按一下以編輯母片標題樣式</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53469040-FD24-4C31-A48B-09B3D12E1ABD}" type="datetimeFigureOut">
              <a:rPr lang="zh-TW" altLang="en-US" smtClean="0"/>
              <a:t>2019/3/28</a:t>
            </a:fld>
            <a:endParaRPr lang="zh-TW" alt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zh-TW" alt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DADA95AE-3BF6-4F78-AB4A-36CD8C6D9959}" type="slidenum">
              <a:rPr lang="zh-TW" altLang="en-US" smtClean="0"/>
              <a:t>‹#›</a:t>
            </a:fld>
            <a:endParaRPr lang="zh-TW"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54971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3469040-FD24-4C31-A48B-09B3D12E1ABD}" type="datetimeFigureOut">
              <a:rPr lang="zh-TW" altLang="en-US" smtClean="0"/>
              <a:t>2019/3/28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ADA95AE-3BF6-4F78-AB4A-36CD8C6D9959}" type="slidenum">
              <a:rPr lang="zh-TW" altLang="en-US" smtClean="0"/>
              <a:t>‹#›</a:t>
            </a:fld>
            <a:endParaRPr lang="zh-TW" altLang="en-US"/>
          </a:p>
        </p:txBody>
      </p:sp>
    </p:spTree>
    <p:extLst>
      <p:ext uri="{BB962C8B-B14F-4D97-AF65-F5344CB8AC3E}">
        <p14:creationId xmlns:p14="http://schemas.microsoft.com/office/powerpoint/2010/main" val="2825770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3469040-FD24-4C31-A48B-09B3D12E1ABD}" type="datetimeFigureOut">
              <a:rPr lang="zh-TW" altLang="en-US" smtClean="0"/>
              <a:t>2019/3/28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ADA95AE-3BF6-4F78-AB4A-36CD8C6D9959}" type="slidenum">
              <a:rPr lang="zh-TW" altLang="en-US" smtClean="0"/>
              <a:t>‹#›</a:t>
            </a:fld>
            <a:endParaRPr lang="zh-TW" altLang="en-US"/>
          </a:p>
        </p:txBody>
      </p:sp>
    </p:spTree>
    <p:extLst>
      <p:ext uri="{BB962C8B-B14F-4D97-AF65-F5344CB8AC3E}">
        <p14:creationId xmlns:p14="http://schemas.microsoft.com/office/powerpoint/2010/main" val="1224701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zh-TW" altLang="en-US"/>
              <a:t>按一下以編輯母片標題樣式</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3BA0405B-6B90-4B62-AF8D-2DDD573A7496}" type="datetimeFigureOut">
              <a:rPr lang="zh-TW" altLang="en-US" smtClean="0"/>
              <a:t>2019/3/28</a:t>
            </a:fld>
            <a:endParaRPr lang="zh-TW" alt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zh-TW" alt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F0333CF6-968D-4E60-B6A9-1A7DB6A50C71}" type="slidenum">
              <a:rPr lang="zh-TW" altLang="en-US" smtClean="0"/>
              <a:t>‹#›</a:t>
            </a:fld>
            <a:endParaRPr lang="zh-TW"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722168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BA0405B-6B90-4B62-AF8D-2DDD573A7496}" type="datetimeFigureOut">
              <a:rPr lang="zh-TW" altLang="en-US" smtClean="0"/>
              <a:t>2019/3/28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0333CF6-968D-4E60-B6A9-1A7DB6A50C71}" type="slidenum">
              <a:rPr lang="zh-TW" altLang="en-US" smtClean="0"/>
              <a:t>‹#›</a:t>
            </a:fld>
            <a:endParaRPr lang="zh-TW" altLang="en-US"/>
          </a:p>
        </p:txBody>
      </p:sp>
    </p:spTree>
    <p:extLst>
      <p:ext uri="{BB962C8B-B14F-4D97-AF65-F5344CB8AC3E}">
        <p14:creationId xmlns:p14="http://schemas.microsoft.com/office/powerpoint/2010/main" val="16414339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3BA0405B-6B90-4B62-AF8D-2DDD573A7496}" type="datetimeFigureOut">
              <a:rPr lang="zh-TW" altLang="en-US" smtClean="0"/>
              <a:t>2019/3/28</a:t>
            </a:fld>
            <a:endParaRPr lang="zh-TW" alt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zh-TW" alt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F0333CF6-968D-4E60-B6A9-1A7DB6A50C71}" type="slidenum">
              <a:rPr lang="zh-TW" altLang="en-US" smtClean="0"/>
              <a:t>‹#›</a:t>
            </a:fld>
            <a:endParaRPr lang="zh-TW" alt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764361014"/>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3BA0405B-6B90-4B62-AF8D-2DDD573A7496}" type="datetimeFigureOut">
              <a:rPr lang="zh-TW" altLang="en-US" smtClean="0"/>
              <a:t>2019/3/28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0333CF6-968D-4E60-B6A9-1A7DB6A50C71}" type="slidenum">
              <a:rPr lang="zh-TW" altLang="en-US" smtClean="0"/>
              <a:t>‹#›</a:t>
            </a:fld>
            <a:endParaRPr lang="zh-TW" altLang="en-US"/>
          </a:p>
        </p:txBody>
      </p:sp>
    </p:spTree>
    <p:extLst>
      <p:ext uri="{BB962C8B-B14F-4D97-AF65-F5344CB8AC3E}">
        <p14:creationId xmlns:p14="http://schemas.microsoft.com/office/powerpoint/2010/main" val="1143913725"/>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257300" y="2909102"/>
            <a:ext cx="4800600" cy="299639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633864" y="2909102"/>
            <a:ext cx="4800600" cy="299639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3BA0405B-6B90-4B62-AF8D-2DDD573A7496}" type="datetimeFigureOut">
              <a:rPr lang="zh-TW" altLang="en-US" smtClean="0"/>
              <a:t>2019/3/28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F0333CF6-968D-4E60-B6A9-1A7DB6A50C71}" type="slidenum">
              <a:rPr lang="zh-TW" altLang="en-US" smtClean="0"/>
              <a:t>‹#›</a:t>
            </a:fld>
            <a:endParaRPr lang="zh-TW" altLang="en-US"/>
          </a:p>
        </p:txBody>
      </p:sp>
    </p:spTree>
    <p:extLst>
      <p:ext uri="{BB962C8B-B14F-4D97-AF65-F5344CB8AC3E}">
        <p14:creationId xmlns:p14="http://schemas.microsoft.com/office/powerpoint/2010/main" val="1809146456"/>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3BA0405B-6B90-4B62-AF8D-2DDD573A7496}" type="datetimeFigureOut">
              <a:rPr lang="zh-TW" altLang="en-US" smtClean="0"/>
              <a:t>2019/3/28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F0333CF6-968D-4E60-B6A9-1A7DB6A50C71}" type="slidenum">
              <a:rPr lang="zh-TW" altLang="en-US" smtClean="0"/>
              <a:t>‹#›</a:t>
            </a:fld>
            <a:endParaRPr lang="zh-TW" altLang="en-US"/>
          </a:p>
        </p:txBody>
      </p:sp>
    </p:spTree>
    <p:extLst>
      <p:ext uri="{BB962C8B-B14F-4D97-AF65-F5344CB8AC3E}">
        <p14:creationId xmlns:p14="http://schemas.microsoft.com/office/powerpoint/2010/main" val="4419209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A0405B-6B90-4B62-AF8D-2DDD573A7496}" type="datetimeFigureOut">
              <a:rPr lang="zh-TW" altLang="en-US" smtClean="0"/>
              <a:t>2019/3/28</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F0333CF6-968D-4E60-B6A9-1A7DB6A50C71}" type="slidenum">
              <a:rPr lang="zh-TW" altLang="en-US" smtClean="0"/>
              <a:t>‹#›</a:t>
            </a:fld>
            <a:endParaRPr lang="zh-TW" altLang="en-US"/>
          </a:p>
        </p:txBody>
      </p:sp>
    </p:spTree>
    <p:extLst>
      <p:ext uri="{BB962C8B-B14F-4D97-AF65-F5344CB8AC3E}">
        <p14:creationId xmlns:p14="http://schemas.microsoft.com/office/powerpoint/2010/main" val="36023393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zh-TW" altLang="en-US"/>
              <a:t>按一下以編輯母片標題樣式</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a:xfrm>
            <a:off x="765051" y="6375679"/>
            <a:ext cx="1233355" cy="348462"/>
          </a:xfrm>
        </p:spPr>
        <p:txBody>
          <a:bodyPr/>
          <a:lstStyle/>
          <a:p>
            <a:fld id="{3BA0405B-6B90-4B62-AF8D-2DDD573A7496}" type="datetimeFigureOut">
              <a:rPr lang="zh-TW" altLang="en-US" smtClean="0"/>
              <a:t>2019/3/28</a:t>
            </a:fld>
            <a:endParaRPr lang="zh-TW" altLang="en-US"/>
          </a:p>
        </p:txBody>
      </p:sp>
      <p:sp>
        <p:nvSpPr>
          <p:cNvPr id="6" name="Footer Placeholder 5"/>
          <p:cNvSpPr>
            <a:spLocks noGrp="1"/>
          </p:cNvSpPr>
          <p:nvPr>
            <p:ph type="ftr" sz="quarter" idx="11"/>
          </p:nvPr>
        </p:nvSpPr>
        <p:spPr>
          <a:xfrm>
            <a:off x="2103620" y="6375679"/>
            <a:ext cx="3482179" cy="345796"/>
          </a:xfrm>
        </p:spPr>
        <p:txBody>
          <a:bodyPr/>
          <a:lstStyle/>
          <a:p>
            <a:endParaRPr lang="zh-TW" altLang="en-US"/>
          </a:p>
        </p:txBody>
      </p:sp>
      <p:sp>
        <p:nvSpPr>
          <p:cNvPr id="7" name="Slide Number Placeholder 6"/>
          <p:cNvSpPr>
            <a:spLocks noGrp="1"/>
          </p:cNvSpPr>
          <p:nvPr>
            <p:ph type="sldNum" sz="quarter" idx="12"/>
          </p:nvPr>
        </p:nvSpPr>
        <p:spPr>
          <a:xfrm>
            <a:off x="5691014" y="6375679"/>
            <a:ext cx="1232456" cy="345796"/>
          </a:xfrm>
        </p:spPr>
        <p:txBody>
          <a:bodyPr/>
          <a:lstStyle/>
          <a:p>
            <a:fld id="{F0333CF6-968D-4E60-B6A9-1A7DB6A50C71}" type="slidenum">
              <a:rPr lang="zh-TW" altLang="en-US" smtClean="0"/>
              <a:t>‹#›</a:t>
            </a:fld>
            <a:endParaRPr lang="zh-TW"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39652973"/>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3469040-FD24-4C31-A48B-09B3D12E1ABD}" type="datetimeFigureOut">
              <a:rPr lang="zh-TW" altLang="en-US" smtClean="0"/>
              <a:t>2019/3/28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ADA95AE-3BF6-4F78-AB4A-36CD8C6D9959}" type="slidenum">
              <a:rPr lang="zh-TW" altLang="en-US" smtClean="0"/>
              <a:t>‹#›</a:t>
            </a:fld>
            <a:endParaRPr lang="zh-TW" altLang="en-US"/>
          </a:p>
        </p:txBody>
      </p:sp>
    </p:spTree>
    <p:extLst>
      <p:ext uri="{BB962C8B-B14F-4D97-AF65-F5344CB8AC3E}">
        <p14:creationId xmlns:p14="http://schemas.microsoft.com/office/powerpoint/2010/main" val="1542528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a:xfrm>
            <a:off x="765950" y="6375679"/>
            <a:ext cx="1232456" cy="348462"/>
          </a:xfrm>
        </p:spPr>
        <p:txBody>
          <a:bodyPr/>
          <a:lstStyle/>
          <a:p>
            <a:fld id="{3BA0405B-6B90-4B62-AF8D-2DDD573A7496}" type="datetimeFigureOut">
              <a:rPr lang="zh-TW" altLang="en-US" smtClean="0"/>
              <a:t>2019/3/28</a:t>
            </a:fld>
            <a:endParaRPr lang="zh-TW" altLang="en-US"/>
          </a:p>
        </p:txBody>
      </p:sp>
      <p:sp>
        <p:nvSpPr>
          <p:cNvPr id="6" name="Footer Placeholder 5"/>
          <p:cNvSpPr>
            <a:spLocks noGrp="1"/>
          </p:cNvSpPr>
          <p:nvPr>
            <p:ph type="ftr" sz="quarter" idx="11"/>
          </p:nvPr>
        </p:nvSpPr>
        <p:spPr>
          <a:xfrm>
            <a:off x="2103621" y="6375679"/>
            <a:ext cx="3482178" cy="345796"/>
          </a:xfrm>
        </p:spPr>
        <p:txBody>
          <a:bodyPr/>
          <a:lstStyle/>
          <a:p>
            <a:endParaRPr lang="zh-TW" altLang="en-US"/>
          </a:p>
        </p:txBody>
      </p:sp>
      <p:sp>
        <p:nvSpPr>
          <p:cNvPr id="7" name="Slide Number Placeholder 6"/>
          <p:cNvSpPr>
            <a:spLocks noGrp="1"/>
          </p:cNvSpPr>
          <p:nvPr>
            <p:ph type="sldNum" sz="quarter" idx="12"/>
          </p:nvPr>
        </p:nvSpPr>
        <p:spPr>
          <a:xfrm>
            <a:off x="5687568" y="6375679"/>
            <a:ext cx="1234440" cy="345796"/>
          </a:xfrm>
        </p:spPr>
        <p:txBody>
          <a:bodyPr/>
          <a:lstStyle/>
          <a:p>
            <a:fld id="{F0333CF6-968D-4E60-B6A9-1A7DB6A50C71}" type="slidenum">
              <a:rPr lang="zh-TW" altLang="en-US" smtClean="0"/>
              <a:t>‹#›</a:t>
            </a:fld>
            <a:endParaRPr lang="zh-TW" altLang="en-US"/>
          </a:p>
        </p:txBody>
      </p:sp>
    </p:spTree>
    <p:extLst>
      <p:ext uri="{BB962C8B-B14F-4D97-AF65-F5344CB8AC3E}">
        <p14:creationId xmlns:p14="http://schemas.microsoft.com/office/powerpoint/2010/main" val="28543270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BA0405B-6B90-4B62-AF8D-2DDD573A7496}" type="datetimeFigureOut">
              <a:rPr lang="zh-TW" altLang="en-US" smtClean="0"/>
              <a:t>2019/3/28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0333CF6-968D-4E60-B6A9-1A7DB6A50C71}" type="slidenum">
              <a:rPr lang="zh-TW" altLang="en-US" smtClean="0"/>
              <a:t>‹#›</a:t>
            </a:fld>
            <a:endParaRPr lang="zh-TW" altLang="en-US"/>
          </a:p>
        </p:txBody>
      </p:sp>
    </p:spTree>
    <p:extLst>
      <p:ext uri="{BB962C8B-B14F-4D97-AF65-F5344CB8AC3E}">
        <p14:creationId xmlns:p14="http://schemas.microsoft.com/office/powerpoint/2010/main" val="4211664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BA0405B-6B90-4B62-AF8D-2DDD573A7496}" type="datetimeFigureOut">
              <a:rPr lang="zh-TW" altLang="en-US" smtClean="0"/>
              <a:t>2019/3/28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0333CF6-968D-4E60-B6A9-1A7DB6A50C71}" type="slidenum">
              <a:rPr lang="zh-TW" altLang="en-US" smtClean="0"/>
              <a:t>‹#›</a:t>
            </a:fld>
            <a:endParaRPr lang="zh-TW" altLang="en-US"/>
          </a:p>
        </p:txBody>
      </p:sp>
    </p:spTree>
    <p:extLst>
      <p:ext uri="{BB962C8B-B14F-4D97-AF65-F5344CB8AC3E}">
        <p14:creationId xmlns:p14="http://schemas.microsoft.com/office/powerpoint/2010/main" val="3128505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53469040-FD24-4C31-A48B-09B3D12E1ABD}" type="datetimeFigureOut">
              <a:rPr lang="zh-TW" altLang="en-US" smtClean="0"/>
              <a:t>2019/3/28</a:t>
            </a:fld>
            <a:endParaRPr lang="zh-TW" alt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zh-TW" alt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DADA95AE-3BF6-4F78-AB4A-36CD8C6D9959}" type="slidenum">
              <a:rPr lang="zh-TW" altLang="en-US" smtClean="0"/>
              <a:t>‹#›</a:t>
            </a:fld>
            <a:endParaRPr lang="zh-TW" alt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67138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53469040-FD24-4C31-A48B-09B3D12E1ABD}" type="datetimeFigureOut">
              <a:rPr lang="zh-TW" altLang="en-US" smtClean="0"/>
              <a:t>2019/3/28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ADA95AE-3BF6-4F78-AB4A-36CD8C6D9959}" type="slidenum">
              <a:rPr lang="zh-TW" altLang="en-US" smtClean="0"/>
              <a:t>‹#›</a:t>
            </a:fld>
            <a:endParaRPr lang="zh-TW" altLang="en-US"/>
          </a:p>
        </p:txBody>
      </p:sp>
    </p:spTree>
    <p:extLst>
      <p:ext uri="{BB962C8B-B14F-4D97-AF65-F5344CB8AC3E}">
        <p14:creationId xmlns:p14="http://schemas.microsoft.com/office/powerpoint/2010/main" val="2252310109"/>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257300" y="2909102"/>
            <a:ext cx="4800600" cy="299639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633864" y="2909102"/>
            <a:ext cx="4800600" cy="299639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53469040-FD24-4C31-A48B-09B3D12E1ABD}" type="datetimeFigureOut">
              <a:rPr lang="zh-TW" altLang="en-US" smtClean="0"/>
              <a:t>2019/3/28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DADA95AE-3BF6-4F78-AB4A-36CD8C6D9959}" type="slidenum">
              <a:rPr lang="zh-TW" altLang="en-US" smtClean="0"/>
              <a:t>‹#›</a:t>
            </a:fld>
            <a:endParaRPr lang="zh-TW" altLang="en-US"/>
          </a:p>
        </p:txBody>
      </p:sp>
    </p:spTree>
    <p:extLst>
      <p:ext uri="{BB962C8B-B14F-4D97-AF65-F5344CB8AC3E}">
        <p14:creationId xmlns:p14="http://schemas.microsoft.com/office/powerpoint/2010/main" val="571927820"/>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53469040-FD24-4C31-A48B-09B3D12E1ABD}" type="datetimeFigureOut">
              <a:rPr lang="zh-TW" altLang="en-US" smtClean="0"/>
              <a:t>2019/3/28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DADA95AE-3BF6-4F78-AB4A-36CD8C6D9959}" type="slidenum">
              <a:rPr lang="zh-TW" altLang="en-US" smtClean="0"/>
              <a:t>‹#›</a:t>
            </a:fld>
            <a:endParaRPr lang="zh-TW" altLang="en-US"/>
          </a:p>
        </p:txBody>
      </p:sp>
    </p:spTree>
    <p:extLst>
      <p:ext uri="{BB962C8B-B14F-4D97-AF65-F5344CB8AC3E}">
        <p14:creationId xmlns:p14="http://schemas.microsoft.com/office/powerpoint/2010/main" val="373044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469040-FD24-4C31-A48B-09B3D12E1ABD}" type="datetimeFigureOut">
              <a:rPr lang="zh-TW" altLang="en-US" smtClean="0"/>
              <a:t>2019/3/28</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DADA95AE-3BF6-4F78-AB4A-36CD8C6D9959}" type="slidenum">
              <a:rPr lang="zh-TW" altLang="en-US" smtClean="0"/>
              <a:t>‹#›</a:t>
            </a:fld>
            <a:endParaRPr lang="zh-TW" altLang="en-US"/>
          </a:p>
        </p:txBody>
      </p:sp>
    </p:spTree>
    <p:extLst>
      <p:ext uri="{BB962C8B-B14F-4D97-AF65-F5344CB8AC3E}">
        <p14:creationId xmlns:p14="http://schemas.microsoft.com/office/powerpoint/2010/main" val="2698710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zh-TW" altLang="en-US"/>
              <a:t>按一下以編輯母片標題樣式</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a:xfrm>
            <a:off x="765051" y="6375679"/>
            <a:ext cx="1233355" cy="348462"/>
          </a:xfrm>
        </p:spPr>
        <p:txBody>
          <a:bodyPr/>
          <a:lstStyle/>
          <a:p>
            <a:fld id="{53469040-FD24-4C31-A48B-09B3D12E1ABD}" type="datetimeFigureOut">
              <a:rPr lang="zh-TW" altLang="en-US" smtClean="0"/>
              <a:t>2019/3/28</a:t>
            </a:fld>
            <a:endParaRPr lang="zh-TW" altLang="en-US"/>
          </a:p>
        </p:txBody>
      </p:sp>
      <p:sp>
        <p:nvSpPr>
          <p:cNvPr id="6" name="Footer Placeholder 5"/>
          <p:cNvSpPr>
            <a:spLocks noGrp="1"/>
          </p:cNvSpPr>
          <p:nvPr>
            <p:ph type="ftr" sz="quarter" idx="11"/>
          </p:nvPr>
        </p:nvSpPr>
        <p:spPr>
          <a:xfrm>
            <a:off x="2103620" y="6375679"/>
            <a:ext cx="3482179" cy="345796"/>
          </a:xfrm>
        </p:spPr>
        <p:txBody>
          <a:bodyPr/>
          <a:lstStyle/>
          <a:p>
            <a:endParaRPr lang="zh-TW" altLang="en-US"/>
          </a:p>
        </p:txBody>
      </p:sp>
      <p:sp>
        <p:nvSpPr>
          <p:cNvPr id="7" name="Slide Number Placeholder 6"/>
          <p:cNvSpPr>
            <a:spLocks noGrp="1"/>
          </p:cNvSpPr>
          <p:nvPr>
            <p:ph type="sldNum" sz="quarter" idx="12"/>
          </p:nvPr>
        </p:nvSpPr>
        <p:spPr>
          <a:xfrm>
            <a:off x="5691014" y="6375679"/>
            <a:ext cx="1232456" cy="345796"/>
          </a:xfrm>
        </p:spPr>
        <p:txBody>
          <a:bodyPr/>
          <a:lstStyle/>
          <a:p>
            <a:fld id="{DADA95AE-3BF6-4F78-AB4A-36CD8C6D9959}" type="slidenum">
              <a:rPr lang="zh-TW" altLang="en-US" smtClean="0"/>
              <a:t>‹#›</a:t>
            </a:fld>
            <a:endParaRPr lang="zh-TW"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55888392"/>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a:xfrm>
            <a:off x="765950" y="6375679"/>
            <a:ext cx="1232456" cy="348462"/>
          </a:xfrm>
        </p:spPr>
        <p:txBody>
          <a:bodyPr/>
          <a:lstStyle/>
          <a:p>
            <a:fld id="{53469040-FD24-4C31-A48B-09B3D12E1ABD}" type="datetimeFigureOut">
              <a:rPr lang="zh-TW" altLang="en-US" smtClean="0"/>
              <a:t>2019/3/28</a:t>
            </a:fld>
            <a:endParaRPr lang="zh-TW" altLang="en-US"/>
          </a:p>
        </p:txBody>
      </p:sp>
      <p:sp>
        <p:nvSpPr>
          <p:cNvPr id="6" name="Footer Placeholder 5"/>
          <p:cNvSpPr>
            <a:spLocks noGrp="1"/>
          </p:cNvSpPr>
          <p:nvPr>
            <p:ph type="ftr" sz="quarter" idx="11"/>
          </p:nvPr>
        </p:nvSpPr>
        <p:spPr>
          <a:xfrm>
            <a:off x="2103621" y="6375679"/>
            <a:ext cx="3482178" cy="345796"/>
          </a:xfrm>
        </p:spPr>
        <p:txBody>
          <a:bodyPr/>
          <a:lstStyle/>
          <a:p>
            <a:endParaRPr lang="zh-TW" altLang="en-US"/>
          </a:p>
        </p:txBody>
      </p:sp>
      <p:sp>
        <p:nvSpPr>
          <p:cNvPr id="7" name="Slide Number Placeholder 6"/>
          <p:cNvSpPr>
            <a:spLocks noGrp="1"/>
          </p:cNvSpPr>
          <p:nvPr>
            <p:ph type="sldNum" sz="quarter" idx="12"/>
          </p:nvPr>
        </p:nvSpPr>
        <p:spPr>
          <a:xfrm>
            <a:off x="5687568" y="6375679"/>
            <a:ext cx="1234440" cy="345796"/>
          </a:xfrm>
        </p:spPr>
        <p:txBody>
          <a:bodyPr/>
          <a:lstStyle/>
          <a:p>
            <a:fld id="{DADA95AE-3BF6-4F78-AB4A-36CD8C6D9959}" type="slidenum">
              <a:rPr lang="zh-TW" altLang="en-US" smtClean="0"/>
              <a:t>‹#›</a:t>
            </a:fld>
            <a:endParaRPr lang="zh-TW" altLang="en-US"/>
          </a:p>
        </p:txBody>
      </p:sp>
    </p:spTree>
    <p:extLst>
      <p:ext uri="{BB962C8B-B14F-4D97-AF65-F5344CB8AC3E}">
        <p14:creationId xmlns:p14="http://schemas.microsoft.com/office/powerpoint/2010/main" val="2942396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53469040-FD24-4C31-A48B-09B3D12E1ABD}" type="datetimeFigureOut">
              <a:rPr lang="zh-TW" altLang="en-US" smtClean="0"/>
              <a:t>2019/3/28</a:t>
            </a:fld>
            <a:endParaRPr lang="zh-TW"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zh-TW" alt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DADA95AE-3BF6-4F78-AB4A-36CD8C6D9959}" type="slidenum">
              <a:rPr lang="zh-TW" altLang="en-US" smtClean="0"/>
              <a:t>‹#›</a:t>
            </a:fld>
            <a:endParaRPr lang="zh-TW" alt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94157658"/>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3BA0405B-6B90-4B62-AF8D-2DDD573A7496}" type="datetimeFigureOut">
              <a:rPr lang="zh-TW" altLang="en-US" smtClean="0"/>
              <a:t>2019/3/28</a:t>
            </a:fld>
            <a:endParaRPr lang="zh-TW"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zh-TW" alt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F0333CF6-968D-4E60-B6A9-1A7DB6A50C71}" type="slidenum">
              <a:rPr lang="zh-TW" altLang="en-US" smtClean="0"/>
              <a:t>‹#›</a:t>
            </a:fld>
            <a:endParaRPr lang="zh-TW" alt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08937064"/>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www.cna.com.tw/news/aopl/201901030139.aspx" TargetMode="External"/><Relationship Id="rId2" Type="http://schemas.openxmlformats.org/officeDocument/2006/relationships/image" Target="../media/image23.jp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hyperlink" Target="https://www.ftvnews.com.tw/news/detail/2018820F05M1" TargetMode="External"/><Relationship Id="rId2" Type="http://schemas.openxmlformats.org/officeDocument/2006/relationships/image" Target="../media/image24.jp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hyperlink" Target="https://m.ctee.com.tw/dailynews/20170901/a16aa16/833653/e2016368220d1a50dfdce58d10e20c0c?h=9da2081fd60f291e22200ef723ab657a&amp;t=tpp" TargetMode="Externa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hyperlink" Target="https://tw.news.yahoo.com/%E8%87%89%E6%9B%B8%E4%B8%8A%E6%9C%88%E9%81%AD%E9%A7%AD%E5%85%83%E5%87%B6-%E6%98%AF%E5%9E%83%E5%9C%BE%E9%83%B5%E4%BB%B6%E6%A5%AD%E8%80%85-071641941.html" TargetMode="Externa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hyperlink" Target="https://tw.news.yahoo.com/%E8%A2%AB%E6%8E%A7%E6%AF%86%E6%89%9316%E6%AD%B2%E5%A5%B3%E5%AD%B8%E7%94%9F-%E7%94%B7%E9%81%AD%E8%82%89%E6%90%9C%E5%96%8A%E5%91%8A-054536935.html" TargetMode="Externa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hyperlink" Target="https://www.ettoday.net/news/20190129/1368902.htm" TargetMode="External"/><Relationship Id="rId2" Type="http://schemas.openxmlformats.org/officeDocument/2006/relationships/image" Target="../media/image30.jp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hyperlink" Target="https://news.tvbs.com.tw/local/1065294" TargetMode="External"/><Relationship Id="rId2" Type="http://schemas.openxmlformats.org/officeDocument/2006/relationships/image" Target="../media/image31.jp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hyperlink" Target="https://tw.appledaily.com/new/realtime/20190124/1506795/"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41.jpg"/><Relationship Id="rId4" Type="http://schemas.openxmlformats.org/officeDocument/2006/relationships/image" Target="../media/image40.png"/></Relationships>
</file>

<file path=ppt/slides/_rels/slide12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hyperlink" Target="https://www.chinatimes.com/newspapers/20180101000419-260203"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hyperlink" Target="https://tw.appledaily.com/new/realtime/20160504/852962/" TargetMode="Externa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2" Type="http://schemas.openxmlformats.org/officeDocument/2006/relationships/hyperlink" Target="https://www.ettoday.net/news/20181102/1296499.htm" TargetMode="Externa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3" Type="http://schemas.openxmlformats.org/officeDocument/2006/relationships/hyperlink" Target="https://www.chinatimes.com/realtimenews/20180920003457-260410" TargetMode="External"/><Relationship Id="rId2" Type="http://schemas.openxmlformats.org/officeDocument/2006/relationships/image" Target="../media/image45.jpg"/><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hyperlink" Target="https://www.chinatimes.com/realtimenews/20180922002816-260410"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www.ettoday.net/news/20190108/1350897.htm" TargetMode="External"/><Relationship Id="rId2" Type="http://schemas.openxmlformats.org/officeDocument/2006/relationships/hyperlink" Target="https://www.cna.com.tw/news/ahel/201903080301.aspx" TargetMode="External"/><Relationship Id="rId1" Type="http://schemas.openxmlformats.org/officeDocument/2006/relationships/slideLayout" Target="../slideLayouts/slideLayout2.xml"/><Relationship Id="rId4" Type="http://schemas.openxmlformats.org/officeDocument/2006/relationships/hyperlink" Target="https://www.ftvnews.com.tw/news/detail/2018C30F04M1"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udn.com/news/story/7321/3710176"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udn.com/news/story/7321/3420854"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www.setn.com/News.aspx?NewsID=481145"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ettoday.net/news/20181024/1288950.htm" TargetMode="External"/><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hyperlink" Target="https://www.lawsnote.com/judgement/5772afbf2948d2dc33c4a830?t=884218806" TargetMode="Externa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1566F3F-ABC4-4313-BD1D-E2DDF816E8D7}"/>
              </a:ext>
            </a:extLst>
          </p:cNvPr>
          <p:cNvSpPr>
            <a:spLocks noGrp="1"/>
          </p:cNvSpPr>
          <p:nvPr>
            <p:ph type="title"/>
          </p:nvPr>
        </p:nvSpPr>
        <p:spPr>
          <a:xfrm>
            <a:off x="3425809" y="728449"/>
            <a:ext cx="8187071" cy="3040912"/>
          </a:xfrm>
        </p:spPr>
        <p:txBody>
          <a:bodyPr>
            <a:normAutofit/>
          </a:bodyPr>
          <a:lstStyle/>
          <a:p>
            <a:r>
              <a:rPr lang="zh-TW" altLang="en-US" sz="8000" dirty="0"/>
              <a:t>資訊法律與倫理</a:t>
            </a:r>
          </a:p>
        </p:txBody>
      </p:sp>
      <p:sp>
        <p:nvSpPr>
          <p:cNvPr id="5" name="文字版面配置區 4">
            <a:extLst>
              <a:ext uri="{FF2B5EF4-FFF2-40B4-BE49-F238E27FC236}">
                <a16:creationId xmlns:a16="http://schemas.microsoft.com/office/drawing/2014/main" id="{F01CD781-2BC6-41C2-9F53-BCA49244325C}"/>
              </a:ext>
            </a:extLst>
          </p:cNvPr>
          <p:cNvSpPr>
            <a:spLocks noGrp="1"/>
          </p:cNvSpPr>
          <p:nvPr>
            <p:ph type="body" idx="1"/>
          </p:nvPr>
        </p:nvSpPr>
        <p:spPr>
          <a:xfrm>
            <a:off x="9389730" y="3769361"/>
            <a:ext cx="2436510" cy="951135"/>
          </a:xfrm>
        </p:spPr>
        <p:txBody>
          <a:bodyPr>
            <a:noAutofit/>
          </a:bodyPr>
          <a:lstStyle/>
          <a:p>
            <a:r>
              <a:rPr lang="zh-TW" altLang="en-US" sz="3200" dirty="0"/>
              <a:t>                                          </a:t>
            </a:r>
            <a:r>
              <a:rPr lang="zh-TW" altLang="en-US" sz="2800" dirty="0"/>
              <a:t>林威伯律師</a:t>
            </a:r>
          </a:p>
        </p:txBody>
      </p:sp>
    </p:spTree>
    <p:extLst>
      <p:ext uri="{BB962C8B-B14F-4D97-AF65-F5344CB8AC3E}">
        <p14:creationId xmlns:p14="http://schemas.microsoft.com/office/powerpoint/2010/main" val="1814222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5B509-48A2-41B9-82FE-1FC58041CE91}"/>
              </a:ext>
            </a:extLst>
          </p:cNvPr>
          <p:cNvSpPr>
            <a:spLocks noGrp="1"/>
          </p:cNvSpPr>
          <p:nvPr>
            <p:ph type="title"/>
          </p:nvPr>
        </p:nvSpPr>
        <p:spPr>
          <a:xfrm>
            <a:off x="1251678" y="382385"/>
            <a:ext cx="10178322" cy="1294015"/>
          </a:xfrm>
        </p:spPr>
        <p:txBody>
          <a:bodyPr/>
          <a:lstStyle/>
          <a:p>
            <a:r>
              <a:rPr lang="zh-TW" altLang="en-US" dirty="0"/>
              <a:t>行為能力</a:t>
            </a:r>
            <a:r>
              <a:rPr lang="en-US" altLang="zh-TW" dirty="0"/>
              <a:t>- </a:t>
            </a:r>
            <a:r>
              <a:rPr lang="zh-TW" altLang="en-US" dirty="0"/>
              <a:t>限制行為能力人</a:t>
            </a:r>
          </a:p>
        </p:txBody>
      </p:sp>
      <p:sp>
        <p:nvSpPr>
          <p:cNvPr id="3" name="內容版面配置區 2">
            <a:extLst>
              <a:ext uri="{FF2B5EF4-FFF2-40B4-BE49-F238E27FC236}">
                <a16:creationId xmlns:a16="http://schemas.microsoft.com/office/drawing/2014/main" id="{F701438B-B4CA-44A0-A8F4-53A43E29420A}"/>
              </a:ext>
            </a:extLst>
          </p:cNvPr>
          <p:cNvSpPr>
            <a:spLocks noGrp="1"/>
          </p:cNvSpPr>
          <p:nvPr>
            <p:ph idx="1"/>
          </p:nvPr>
        </p:nvSpPr>
        <p:spPr>
          <a:xfrm>
            <a:off x="1251678" y="1676400"/>
            <a:ext cx="10178322" cy="4612639"/>
          </a:xfrm>
        </p:spPr>
        <p:txBody>
          <a:bodyPr>
            <a:normAutofit/>
          </a:bodyPr>
          <a:lstStyle/>
          <a:p>
            <a:r>
              <a:rPr lang="zh-TW" altLang="en-US" sz="2100" b="1" dirty="0"/>
              <a:t>純獲法律上利益行為</a:t>
            </a:r>
          </a:p>
          <a:p>
            <a:pPr marL="0" indent="0">
              <a:buNone/>
            </a:pPr>
            <a:r>
              <a:rPr lang="zh-TW" altLang="en-US" sz="2000" dirty="0"/>
              <a:t>     → 限制行為能力人單純享有法律上之利益，而不負擔任何法律上義務之情形。</a:t>
            </a:r>
          </a:p>
          <a:p>
            <a:pPr marL="0" indent="0">
              <a:buNone/>
            </a:pPr>
            <a:r>
              <a:rPr lang="zh-TW" altLang="en-US" sz="2000" dirty="0"/>
              <a:t>          例如：單純遺贈之承認。</a:t>
            </a:r>
            <a:endParaRPr lang="en-US" altLang="zh-TW" sz="2000" dirty="0"/>
          </a:p>
          <a:p>
            <a:pPr marL="0" indent="0">
              <a:buNone/>
            </a:pPr>
            <a:endParaRPr lang="zh-TW" altLang="en-US" sz="2000" dirty="0"/>
          </a:p>
          <a:p>
            <a:r>
              <a:rPr lang="zh-TW" altLang="en-US" sz="2100" b="1" dirty="0"/>
              <a:t>日常生活所必需之行為</a:t>
            </a:r>
            <a:endParaRPr lang="en-US" altLang="zh-TW" sz="2100" b="1" dirty="0"/>
          </a:p>
          <a:p>
            <a:pPr marL="0" indent="0">
              <a:buNone/>
            </a:pPr>
            <a:r>
              <a:rPr lang="zh-TW" altLang="en-US" sz="2000" dirty="0"/>
              <a:t>     → 依限制行為能力人之年齡及身分後，依現代社會生活加以認定，認為係限制行為能</a:t>
            </a:r>
            <a:endParaRPr lang="en-US" altLang="zh-TW" sz="2000" dirty="0"/>
          </a:p>
          <a:p>
            <a:pPr marL="0" indent="0">
              <a:buNone/>
            </a:pPr>
            <a:r>
              <a:rPr lang="zh-TW" altLang="en-US" dirty="0"/>
              <a:t>          </a:t>
            </a:r>
            <a:r>
              <a:rPr lang="zh-TW" altLang="en-US" sz="2000" dirty="0"/>
              <a:t>力人日常生活中所必須之行為。 </a:t>
            </a:r>
            <a:r>
              <a:rPr lang="en-US" altLang="zh-TW" sz="2000" dirty="0"/>
              <a:t>(</a:t>
            </a:r>
            <a:r>
              <a:rPr lang="zh-TW" altLang="en-US" sz="2000" dirty="0"/>
              <a:t>例如：中學生買早餐、唱</a:t>
            </a:r>
            <a:r>
              <a:rPr lang="en-US" altLang="zh-TW" sz="2000" dirty="0"/>
              <a:t>KTV</a:t>
            </a:r>
            <a:r>
              <a:rPr lang="zh-TW" altLang="en-US" sz="2000" dirty="0"/>
              <a:t>等等</a:t>
            </a:r>
            <a:r>
              <a:rPr lang="en-US" altLang="zh-TW" sz="2000" dirty="0"/>
              <a:t>)</a:t>
            </a:r>
          </a:p>
          <a:p>
            <a:pPr marL="0" indent="0">
              <a:buNone/>
            </a:pPr>
            <a:endParaRPr lang="en-US" altLang="zh-TW" sz="2000" dirty="0"/>
          </a:p>
          <a:p>
            <a:pPr marL="0" indent="0">
              <a:buNone/>
            </a:pPr>
            <a:r>
              <a:rPr lang="zh-TW" altLang="en-US" sz="2000" dirty="0"/>
              <a:t>立法目的在於：限制行為能力人日常生活所必需之法律行為甚為瑣碎，不可能一一事前</a:t>
            </a:r>
            <a:endParaRPr lang="en-US" altLang="zh-TW" sz="2000" dirty="0"/>
          </a:p>
          <a:p>
            <a:pPr marL="0" indent="0">
              <a:buNone/>
            </a:pPr>
            <a:r>
              <a:rPr lang="zh-TW" altLang="en-US" sz="2000" dirty="0"/>
              <a:t>                          獲得法定代理人之允許，情理上也無必要。</a:t>
            </a:r>
            <a:endParaRPr lang="en-US" altLang="zh-TW" sz="2000" dirty="0"/>
          </a:p>
          <a:p>
            <a:pPr marL="0" indent="0">
              <a:buNone/>
            </a:pPr>
            <a:endParaRPr lang="zh-TW" altLang="en-US" sz="2000" dirty="0"/>
          </a:p>
        </p:txBody>
      </p:sp>
    </p:spTree>
    <p:extLst>
      <p:ext uri="{BB962C8B-B14F-4D97-AF65-F5344CB8AC3E}">
        <p14:creationId xmlns:p14="http://schemas.microsoft.com/office/powerpoint/2010/main" val="27892693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一張含有 天空, 飛機, 室外, 飛行 的圖片&#10;&#10;自動產生的描述">
            <a:extLst>
              <a:ext uri="{FF2B5EF4-FFF2-40B4-BE49-F238E27FC236}">
                <a16:creationId xmlns:a16="http://schemas.microsoft.com/office/drawing/2014/main" id="{39B6A0F7-BA62-4F04-BF25-F62DA62237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0" y="3738879"/>
            <a:ext cx="5242560" cy="2948940"/>
          </a:xfrm>
          <a:prstGeom prst="rect">
            <a:avLst/>
          </a:prstGeom>
        </p:spPr>
      </p:pic>
      <p:sp>
        <p:nvSpPr>
          <p:cNvPr id="2" name="標題 1">
            <a:extLst>
              <a:ext uri="{FF2B5EF4-FFF2-40B4-BE49-F238E27FC236}">
                <a16:creationId xmlns:a16="http://schemas.microsoft.com/office/drawing/2014/main" id="{38645F19-7820-4261-9872-B38C8CB9CC35}"/>
              </a:ext>
            </a:extLst>
          </p:cNvPr>
          <p:cNvSpPr>
            <a:spLocks noGrp="1"/>
          </p:cNvSpPr>
          <p:nvPr>
            <p:ph type="title"/>
          </p:nvPr>
        </p:nvSpPr>
        <p:spPr>
          <a:xfrm>
            <a:off x="1251678" y="382385"/>
            <a:ext cx="10178322" cy="938415"/>
          </a:xfrm>
        </p:spPr>
        <p:txBody>
          <a:bodyPr>
            <a:normAutofit/>
          </a:bodyPr>
          <a:lstStyle/>
          <a:p>
            <a:r>
              <a:rPr lang="en-US" altLang="zh-TW" sz="4400" b="1" dirty="0">
                <a:latin typeface="+mj-ea"/>
              </a:rPr>
              <a:t>49</a:t>
            </a:r>
            <a:r>
              <a:rPr lang="zh-TW" altLang="en-US" sz="4400" b="1" dirty="0">
                <a:latin typeface="+mj-ea"/>
              </a:rPr>
              <a:t>萬商務艙標錯賣</a:t>
            </a:r>
            <a:r>
              <a:rPr lang="en-US" altLang="zh-TW" sz="4400" b="1" dirty="0">
                <a:latin typeface="+mj-ea"/>
              </a:rPr>
              <a:t>2</a:t>
            </a:r>
            <a:r>
              <a:rPr lang="zh-TW" altLang="en-US" sz="4400" b="1" dirty="0">
                <a:latin typeface="+mj-ea"/>
              </a:rPr>
              <a:t>萬 國泰航空認賠</a:t>
            </a:r>
          </a:p>
        </p:txBody>
      </p:sp>
      <p:sp>
        <p:nvSpPr>
          <p:cNvPr id="3" name="內容版面配置區 2">
            <a:extLst>
              <a:ext uri="{FF2B5EF4-FFF2-40B4-BE49-F238E27FC236}">
                <a16:creationId xmlns:a16="http://schemas.microsoft.com/office/drawing/2014/main" id="{19DA5B38-9D74-47B2-8686-598D308379C0}"/>
              </a:ext>
            </a:extLst>
          </p:cNvPr>
          <p:cNvSpPr>
            <a:spLocks noGrp="1"/>
          </p:cNvSpPr>
          <p:nvPr>
            <p:ph idx="1"/>
          </p:nvPr>
        </p:nvSpPr>
        <p:spPr>
          <a:xfrm>
            <a:off x="1251678" y="1076960"/>
            <a:ext cx="10178322" cy="5722619"/>
          </a:xfrm>
        </p:spPr>
        <p:txBody>
          <a:bodyPr>
            <a:normAutofit/>
          </a:bodyPr>
          <a:lstStyle/>
          <a:p>
            <a:r>
              <a:rPr lang="en-US" altLang="zh-TW" dirty="0">
                <a:hlinkClick r:id="rId3"/>
              </a:rPr>
              <a:t>https://www.cna.com.tw/news/aopl/201901030139.aspx</a:t>
            </a:r>
            <a:endParaRPr lang="en-US" altLang="zh-TW" dirty="0"/>
          </a:p>
          <a:p>
            <a:pPr fontAlgn="base"/>
            <a:r>
              <a:rPr lang="zh-TW" altLang="en-US" sz="2400" dirty="0"/>
              <a:t>國泰航空在</a:t>
            </a:r>
            <a:r>
              <a:rPr lang="en-US" altLang="zh-TW" sz="2400" dirty="0"/>
              <a:t>2019</a:t>
            </a:r>
            <a:r>
              <a:rPr lang="zh-TW" altLang="en-US" sz="2400" dirty="0"/>
              <a:t>年元旦新年當天出包，從越南到紐約的頭等艙和商務艙來回機票標錯價，原價約</a:t>
            </a:r>
            <a:r>
              <a:rPr lang="en-US" altLang="zh-TW" sz="2400" dirty="0"/>
              <a:t>1</a:t>
            </a:r>
            <a:r>
              <a:rPr lang="zh-TW" altLang="en-US" sz="2400" dirty="0"/>
              <a:t>萬</a:t>
            </a:r>
            <a:r>
              <a:rPr lang="en-US" altLang="zh-TW" sz="2400" dirty="0"/>
              <a:t>6000</a:t>
            </a:r>
            <a:r>
              <a:rPr lang="zh-TW" altLang="en-US" sz="2400" dirty="0"/>
              <a:t>美元（新台幣</a:t>
            </a:r>
            <a:r>
              <a:rPr lang="en-US" altLang="zh-TW" sz="2400" dirty="0"/>
              <a:t>49.6</a:t>
            </a:r>
            <a:r>
              <a:rPr lang="zh-TW" altLang="en-US" sz="2400" dirty="0"/>
              <a:t>萬元）的機票變成只要</a:t>
            </a:r>
            <a:r>
              <a:rPr lang="en-US" altLang="zh-TW" sz="2400" dirty="0"/>
              <a:t>675</a:t>
            </a:r>
            <a:r>
              <a:rPr lang="zh-TW" altLang="en-US" sz="2400" dirty="0"/>
              <a:t>美元（新台幣</a:t>
            </a:r>
            <a:r>
              <a:rPr lang="en-US" altLang="zh-TW" sz="2400" dirty="0"/>
              <a:t>2</a:t>
            </a:r>
            <a:r>
              <a:rPr lang="zh-TW" altLang="en-US" sz="2400" dirty="0"/>
              <a:t>萬元）就能買到。</a:t>
            </a:r>
          </a:p>
          <a:p>
            <a:pPr fontAlgn="base"/>
            <a:r>
              <a:rPr lang="zh-TW" altLang="en-US" sz="2400" dirty="0"/>
              <a:t>國泰航空昨天在推特承認標錯價，還大方表示「雖然我們出錯了，但是我們非常期待歡迎各位拿著機票登機，希望這會讓各位有個非常特別的</a:t>
            </a:r>
            <a:r>
              <a:rPr lang="en-US" altLang="zh-TW" sz="2400" dirty="0"/>
              <a:t>2019</a:t>
            </a:r>
            <a:r>
              <a:rPr lang="zh-TW" altLang="en-US" sz="2400" dirty="0"/>
              <a:t>年！」</a:t>
            </a:r>
          </a:p>
          <a:p>
            <a:pPr marL="0" indent="0" fontAlgn="base">
              <a:buNone/>
            </a:pPr>
            <a:r>
              <a:rPr lang="zh-TW" altLang="en-US" sz="2400" dirty="0"/>
              <a:t>   國泰航空還在推文最後加上「一言既</a:t>
            </a:r>
            <a:endParaRPr lang="en-US" altLang="zh-TW" sz="2400" dirty="0"/>
          </a:p>
          <a:p>
            <a:pPr marL="0" indent="0" fontAlgn="base">
              <a:buNone/>
            </a:pPr>
            <a:r>
              <a:rPr lang="zh-TW" altLang="en-US" sz="2400" dirty="0"/>
              <a:t>   出駟馬難追」和「學到教訓了」的主</a:t>
            </a:r>
            <a:endParaRPr lang="en-US" altLang="zh-TW" sz="2400" dirty="0"/>
          </a:p>
          <a:p>
            <a:pPr marL="0" indent="0" fontAlgn="base">
              <a:buNone/>
            </a:pPr>
            <a:r>
              <a:rPr lang="zh-TW" altLang="en-US" sz="2400" dirty="0"/>
              <a:t>   題標籤。國泰航空也說經濟艙票價將</a:t>
            </a:r>
            <a:endParaRPr lang="en-US" altLang="zh-TW" sz="2400" dirty="0"/>
          </a:p>
          <a:p>
            <a:pPr marL="0" indent="0" fontAlgn="base">
              <a:buNone/>
            </a:pPr>
            <a:r>
              <a:rPr lang="zh-TW" altLang="en-US" sz="2400" dirty="0"/>
              <a:t>   維持不變。國泰航空官網票價今天已</a:t>
            </a:r>
            <a:endParaRPr lang="en-US" altLang="zh-TW" sz="2400" dirty="0"/>
          </a:p>
          <a:p>
            <a:pPr marL="0" indent="0" fontAlgn="base">
              <a:buNone/>
            </a:pPr>
            <a:r>
              <a:rPr lang="zh-TW" altLang="en-US" sz="2400" dirty="0"/>
              <a:t>   恢復正常。</a:t>
            </a:r>
          </a:p>
          <a:p>
            <a:endParaRPr lang="zh-TW" altLang="en-US" dirty="0"/>
          </a:p>
        </p:txBody>
      </p:sp>
    </p:spTree>
    <p:extLst>
      <p:ext uri="{BB962C8B-B14F-4D97-AF65-F5344CB8AC3E}">
        <p14:creationId xmlns:p14="http://schemas.microsoft.com/office/powerpoint/2010/main" val="11803143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一張含有 螢幕擷取畫面, 文字 的圖片&#10;&#10;自動產生的描述">
            <a:extLst>
              <a:ext uri="{FF2B5EF4-FFF2-40B4-BE49-F238E27FC236}">
                <a16:creationId xmlns:a16="http://schemas.microsoft.com/office/drawing/2014/main" id="{FA3753B3-DFC2-4488-9A82-E53101506A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8208" y="1406823"/>
            <a:ext cx="3035472" cy="5263554"/>
          </a:xfrm>
          <a:prstGeom prst="rect">
            <a:avLst/>
          </a:prstGeom>
        </p:spPr>
      </p:pic>
      <p:sp>
        <p:nvSpPr>
          <p:cNvPr id="2" name="標題 1">
            <a:extLst>
              <a:ext uri="{FF2B5EF4-FFF2-40B4-BE49-F238E27FC236}">
                <a16:creationId xmlns:a16="http://schemas.microsoft.com/office/drawing/2014/main" id="{E75D3165-A1DE-40ED-B258-95920063B2D5}"/>
              </a:ext>
            </a:extLst>
          </p:cNvPr>
          <p:cNvSpPr>
            <a:spLocks noGrp="1"/>
          </p:cNvSpPr>
          <p:nvPr>
            <p:ph type="title"/>
          </p:nvPr>
        </p:nvSpPr>
        <p:spPr>
          <a:xfrm>
            <a:off x="1036320" y="382385"/>
            <a:ext cx="10789920" cy="1009535"/>
          </a:xfrm>
        </p:spPr>
        <p:txBody>
          <a:bodyPr>
            <a:normAutofit/>
          </a:bodyPr>
          <a:lstStyle/>
          <a:p>
            <a:r>
              <a:rPr lang="zh-TW" altLang="en-US" sz="4400" b="1"/>
              <a:t>網購一折家電遭取消訂單 業者：標錯價</a:t>
            </a:r>
            <a:endParaRPr lang="zh-TW" altLang="en-US" sz="4400" b="1" dirty="0"/>
          </a:p>
        </p:txBody>
      </p:sp>
      <p:sp>
        <p:nvSpPr>
          <p:cNvPr id="3" name="內容版面配置區 2">
            <a:extLst>
              <a:ext uri="{FF2B5EF4-FFF2-40B4-BE49-F238E27FC236}">
                <a16:creationId xmlns:a16="http://schemas.microsoft.com/office/drawing/2014/main" id="{CFB457FD-B8AE-4EB5-B2B7-ED633E96ED7C}"/>
              </a:ext>
            </a:extLst>
          </p:cNvPr>
          <p:cNvSpPr>
            <a:spLocks noGrp="1"/>
          </p:cNvSpPr>
          <p:nvPr>
            <p:ph idx="1"/>
          </p:nvPr>
        </p:nvSpPr>
        <p:spPr>
          <a:xfrm>
            <a:off x="1127760" y="1173817"/>
            <a:ext cx="10444480" cy="5496560"/>
          </a:xfrm>
        </p:spPr>
        <p:txBody>
          <a:bodyPr>
            <a:normAutofit/>
          </a:bodyPr>
          <a:lstStyle/>
          <a:p>
            <a:r>
              <a:rPr lang="en-US" altLang="zh-TW" sz="2400" dirty="0">
                <a:hlinkClick r:id="rId3"/>
              </a:rPr>
              <a:t>https://www.ftvnews.com.tw/news/detail/2018820F05M1</a:t>
            </a:r>
            <a:endParaRPr lang="en-US" altLang="zh-TW" sz="2400" dirty="0"/>
          </a:p>
          <a:p>
            <a:pPr marL="0" indent="0">
              <a:buNone/>
            </a:pPr>
            <a:r>
              <a:rPr lang="zh-TW" altLang="en-US" sz="2400" dirty="0"/>
              <a:t>又發生網路商城標錯價事件！新北市一名徐先生以為</a:t>
            </a:r>
            <a:endParaRPr lang="en-US" altLang="zh-TW" sz="2400" dirty="0"/>
          </a:p>
          <a:p>
            <a:pPr marL="0" indent="0">
              <a:buNone/>
            </a:pPr>
            <a:r>
              <a:rPr lang="zh-TW" altLang="en-US" sz="2400" dirty="0"/>
              <a:t>網路商城辦活動，下單訂購一台</a:t>
            </a:r>
            <a:r>
              <a:rPr lang="en-US" altLang="zh-TW" sz="2400" dirty="0"/>
              <a:t>75</a:t>
            </a:r>
            <a:r>
              <a:rPr lang="zh-TW" altLang="en-US" sz="2400" dirty="0"/>
              <a:t>吋的液晶電視，並</a:t>
            </a:r>
            <a:endParaRPr lang="en-US" altLang="zh-TW" sz="2400" dirty="0"/>
          </a:p>
          <a:p>
            <a:pPr marL="0" indent="0">
              <a:buNone/>
            </a:pPr>
            <a:r>
              <a:rPr lang="zh-TW" altLang="en-US" sz="2400" dirty="0"/>
              <a:t>且立刻匯款</a:t>
            </a:r>
            <a:r>
              <a:rPr lang="en-US" altLang="zh-TW" sz="2400" dirty="0"/>
              <a:t>10900</a:t>
            </a:r>
            <a:r>
              <a:rPr lang="zh-TW" altLang="en-US" sz="2400" dirty="0"/>
              <a:t>元，沒想到事隔一個多星期，業者以</a:t>
            </a:r>
            <a:endParaRPr lang="en-US" altLang="zh-TW" sz="2400" dirty="0"/>
          </a:p>
          <a:p>
            <a:pPr marL="0" indent="0">
              <a:buNone/>
            </a:pPr>
            <a:r>
              <a:rPr lang="zh-TW" altLang="en-US" sz="2400" dirty="0"/>
              <a:t>「無法正常供貨」為由取消訂單，事後商城解釋，是業</a:t>
            </a:r>
            <a:endParaRPr lang="en-US" altLang="zh-TW" sz="2400" dirty="0"/>
          </a:p>
          <a:p>
            <a:pPr marL="0" indent="0">
              <a:buNone/>
            </a:pPr>
            <a:r>
              <a:rPr lang="zh-TW" altLang="en-US" sz="2400" dirty="0"/>
              <a:t>者標錯價，但讓徐先生無法接受，表示自己不是要貪小</a:t>
            </a:r>
            <a:endParaRPr lang="en-US" altLang="zh-TW" sz="2400" dirty="0"/>
          </a:p>
          <a:p>
            <a:pPr marL="0" indent="0">
              <a:buNone/>
            </a:pPr>
            <a:r>
              <a:rPr lang="zh-TW" altLang="en-US" sz="2400" dirty="0"/>
              <a:t>便宜，氣得向媒體投訴！徐先生以為網路商城辦活動大</a:t>
            </a:r>
            <a:endParaRPr lang="en-US" altLang="zh-TW" sz="2400" dirty="0"/>
          </a:p>
          <a:p>
            <a:pPr marL="0" indent="0">
              <a:buNone/>
            </a:pPr>
            <a:r>
              <a:rPr lang="zh-TW" altLang="en-US" sz="2400" dirty="0"/>
              <a:t>促銷，</a:t>
            </a:r>
            <a:r>
              <a:rPr lang="en-US" altLang="zh-TW" sz="2400" dirty="0"/>
              <a:t>8</a:t>
            </a:r>
            <a:r>
              <a:rPr lang="zh-TW" altLang="en-US" sz="2400" dirty="0"/>
              <a:t>月</a:t>
            </a:r>
            <a:r>
              <a:rPr lang="en-US" altLang="zh-TW" sz="2400" dirty="0"/>
              <a:t>11</a:t>
            </a:r>
            <a:r>
              <a:rPr lang="zh-TW" altLang="en-US" sz="2400" dirty="0"/>
              <a:t>日下單後馬上到便利商店匯款，對方也寄</a:t>
            </a:r>
            <a:endParaRPr lang="en-US" altLang="zh-TW" sz="2400" dirty="0"/>
          </a:p>
          <a:p>
            <a:pPr marL="0" indent="0">
              <a:buNone/>
            </a:pPr>
            <a:r>
              <a:rPr lang="zh-TW" altLang="en-US" sz="2400" dirty="0"/>
              <a:t>來確認信，顯示付款成功出貨準備中，沒想到事隔一</a:t>
            </a:r>
            <a:endParaRPr lang="en-US" altLang="zh-TW" sz="2400" dirty="0"/>
          </a:p>
          <a:p>
            <a:pPr marL="0" indent="0">
              <a:buNone/>
            </a:pPr>
            <a:r>
              <a:rPr lang="zh-TW" altLang="en-US" sz="2400" dirty="0"/>
              <a:t>個多星期，業者以「無法正常供貨」為由，片面取消</a:t>
            </a:r>
            <a:endParaRPr lang="en-US" altLang="zh-TW" sz="2400" dirty="0"/>
          </a:p>
          <a:p>
            <a:pPr marL="0" indent="0">
              <a:buNone/>
            </a:pPr>
            <a:r>
              <a:rPr lang="zh-TW" altLang="en-US" sz="2400" dirty="0"/>
              <a:t>訂單，商城解釋，是業者標錯價。</a:t>
            </a:r>
          </a:p>
        </p:txBody>
      </p:sp>
    </p:spTree>
    <p:extLst>
      <p:ext uri="{BB962C8B-B14F-4D97-AF65-F5344CB8AC3E}">
        <p14:creationId xmlns:p14="http://schemas.microsoft.com/office/powerpoint/2010/main" val="7276318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Freeform 6">
            <a:extLst>
              <a:ext uri="{FF2B5EF4-FFF2-40B4-BE49-F238E27FC236}">
                <a16:creationId xmlns:a16="http://schemas.microsoft.com/office/drawing/2014/main" id="{BB8C1D0E-0B06-46C9-A8BD-A8E13FF99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54" name="Rectangle 37">
            <a:extLst>
              <a:ext uri="{FF2B5EF4-FFF2-40B4-BE49-F238E27FC236}">
                <a16:creationId xmlns:a16="http://schemas.microsoft.com/office/drawing/2014/main" id="{7D1ADC4A-8537-4084-99C7-F8D378A64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 name="Rectangle 39">
            <a:extLst>
              <a:ext uri="{FF2B5EF4-FFF2-40B4-BE49-F238E27FC236}">
                <a16:creationId xmlns:a16="http://schemas.microsoft.com/office/drawing/2014/main" id="{D9453AC2-8882-459A-8985-3E24DD42A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4543" y="0"/>
            <a:ext cx="11967714"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4" name="圖片 3" descr="一張含有 停止, 標誌, 室外, 樹 的圖片&#10;&#10;自動產生的描述">
            <a:extLst>
              <a:ext uri="{FF2B5EF4-FFF2-40B4-BE49-F238E27FC236}">
                <a16:creationId xmlns:a16="http://schemas.microsoft.com/office/drawing/2014/main" id="{6FE64E8E-4122-42D1-87F4-39F184C99008}"/>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11351" r="-1" b="7653"/>
          <a:stretch/>
        </p:blipFill>
        <p:spPr>
          <a:xfrm>
            <a:off x="264543" y="10"/>
            <a:ext cx="11967714" cy="6857990"/>
          </a:xfrm>
          <a:prstGeom prst="rect">
            <a:avLst/>
          </a:prstGeom>
        </p:spPr>
      </p:pic>
      <p:sp>
        <p:nvSpPr>
          <p:cNvPr id="2" name="標題 1">
            <a:extLst>
              <a:ext uri="{FF2B5EF4-FFF2-40B4-BE49-F238E27FC236}">
                <a16:creationId xmlns:a16="http://schemas.microsoft.com/office/drawing/2014/main" id="{A69E4775-F540-4F26-AF6D-2046D21496D4}"/>
              </a:ext>
            </a:extLst>
          </p:cNvPr>
          <p:cNvSpPr>
            <a:spLocks noGrp="1"/>
          </p:cNvSpPr>
          <p:nvPr>
            <p:ph type="title"/>
          </p:nvPr>
        </p:nvSpPr>
        <p:spPr>
          <a:xfrm>
            <a:off x="1078523" y="1098388"/>
            <a:ext cx="10318418" cy="4394988"/>
          </a:xfrm>
        </p:spPr>
        <p:txBody>
          <a:bodyPr vert="horz" lIns="91440" tIns="45720" rIns="91440" bIns="45720" rtlCol="0" anchor="ctr">
            <a:normAutofit/>
          </a:bodyPr>
          <a:lstStyle/>
          <a:p>
            <a:pPr algn="ctr"/>
            <a:r>
              <a:rPr lang="zh-TW" altLang="en-US" sz="10000" spc="800">
                <a:solidFill>
                  <a:srgbClr val="FFFFFF"/>
                </a:solidFill>
              </a:rPr>
              <a:t>垃圾郵件</a:t>
            </a:r>
          </a:p>
        </p:txBody>
      </p:sp>
      <p:sp>
        <p:nvSpPr>
          <p:cNvPr id="56" name="Rectangle 41">
            <a:extLst>
              <a:ext uri="{FF2B5EF4-FFF2-40B4-BE49-F238E27FC236}">
                <a16:creationId xmlns:a16="http://schemas.microsoft.com/office/drawing/2014/main" id="{D4A11FEA-6E98-401C-B708-DA2C95081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4543"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027660282"/>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descr="一張含有 文字 的圖片&#10;&#10;自動產生的描述">
            <a:extLst>
              <a:ext uri="{FF2B5EF4-FFF2-40B4-BE49-F238E27FC236}">
                <a16:creationId xmlns:a16="http://schemas.microsoft.com/office/drawing/2014/main" id="{910C0AF2-E347-4308-B44B-A182080DD4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6679" y="3721395"/>
            <a:ext cx="3528545" cy="3004304"/>
          </a:xfrm>
          <a:prstGeom prst="rect">
            <a:avLst/>
          </a:prstGeom>
        </p:spPr>
      </p:pic>
      <p:sp>
        <p:nvSpPr>
          <p:cNvPr id="2" name="標題 1">
            <a:extLst>
              <a:ext uri="{FF2B5EF4-FFF2-40B4-BE49-F238E27FC236}">
                <a16:creationId xmlns:a16="http://schemas.microsoft.com/office/drawing/2014/main" id="{3E794969-6DAA-4D0A-B6AB-869E390A8E2E}"/>
              </a:ext>
            </a:extLst>
          </p:cNvPr>
          <p:cNvSpPr>
            <a:spLocks noGrp="1"/>
          </p:cNvSpPr>
          <p:nvPr>
            <p:ph type="title"/>
          </p:nvPr>
        </p:nvSpPr>
        <p:spPr>
          <a:xfrm>
            <a:off x="1251678" y="382385"/>
            <a:ext cx="10178322" cy="1492132"/>
          </a:xfrm>
        </p:spPr>
        <p:txBody>
          <a:bodyPr/>
          <a:lstStyle/>
          <a:p>
            <a:r>
              <a:rPr lang="zh-TW" altLang="en-US" dirty="0"/>
              <a:t>今天你收到垃圾郵件了嗎</a:t>
            </a:r>
            <a:r>
              <a:rPr lang="en-US" altLang="zh-TW" dirty="0"/>
              <a:t>?</a:t>
            </a:r>
            <a:endParaRPr lang="zh-TW" altLang="en-US" dirty="0"/>
          </a:p>
        </p:txBody>
      </p:sp>
      <p:sp>
        <p:nvSpPr>
          <p:cNvPr id="3" name="內容版面配置區 2">
            <a:extLst>
              <a:ext uri="{FF2B5EF4-FFF2-40B4-BE49-F238E27FC236}">
                <a16:creationId xmlns:a16="http://schemas.microsoft.com/office/drawing/2014/main" id="{54128954-34EC-4FFA-BD08-D8CFA8DAFECD}"/>
              </a:ext>
            </a:extLst>
          </p:cNvPr>
          <p:cNvSpPr>
            <a:spLocks noGrp="1"/>
          </p:cNvSpPr>
          <p:nvPr>
            <p:ph idx="1"/>
          </p:nvPr>
        </p:nvSpPr>
        <p:spPr>
          <a:xfrm>
            <a:off x="1017762" y="1385316"/>
            <a:ext cx="10412238" cy="5152136"/>
          </a:xfrm>
        </p:spPr>
        <p:txBody>
          <a:bodyPr>
            <a:normAutofit/>
          </a:bodyPr>
          <a:lstStyle/>
          <a:p>
            <a:r>
              <a:rPr lang="zh-TW" altLang="en-US" sz="3600" dirty="0"/>
              <a:t>垃圾郵件</a:t>
            </a:r>
            <a:r>
              <a:rPr lang="en-US" altLang="zh-TW" sz="3600" dirty="0"/>
              <a:t>(Spam Mail)</a:t>
            </a:r>
          </a:p>
          <a:p>
            <a:pPr marL="0" indent="0">
              <a:buNone/>
            </a:pPr>
            <a:r>
              <a:rPr lang="zh-TW" altLang="en-US" sz="2800" dirty="0"/>
              <a:t>   係指未經收信者同意而大量寄發的電子郵件。這一類的垃圾郵 </a:t>
            </a:r>
            <a:endParaRPr lang="en-US" altLang="zh-TW" sz="2800" dirty="0"/>
          </a:p>
          <a:p>
            <a:pPr marL="0" indent="0">
              <a:buNone/>
            </a:pPr>
            <a:r>
              <a:rPr lang="zh-TW" altLang="en-US" sz="2800" dirty="0"/>
              <a:t>   件，又以色情、健康、藥物等相類的廣告居多。由於垃圾郵件</a:t>
            </a:r>
            <a:endParaRPr lang="en-US" altLang="zh-TW" sz="2800" dirty="0"/>
          </a:p>
          <a:p>
            <a:pPr marL="0" indent="0">
              <a:buNone/>
            </a:pPr>
            <a:r>
              <a:rPr lang="zh-TW" altLang="en-US" sz="2800" dirty="0"/>
              <a:t>   通常是大量寄發，不但對收件人造成困擾，也會對單位郵件主</a:t>
            </a:r>
            <a:endParaRPr lang="en-US" altLang="zh-TW" sz="2800" dirty="0"/>
          </a:p>
          <a:p>
            <a:pPr marL="0" indent="0">
              <a:buNone/>
            </a:pPr>
            <a:r>
              <a:rPr lang="zh-TW" altLang="en-US" sz="2800" dirty="0"/>
              <a:t>   機造成流量負擔、資源損耗與經濟上的損失。</a:t>
            </a:r>
            <a:endParaRPr lang="en-US" altLang="zh-TW" sz="2800" dirty="0"/>
          </a:p>
          <a:p>
            <a:pPr marL="0" indent="0">
              <a:buNone/>
            </a:pPr>
            <a:r>
              <a:rPr lang="zh-TW" altLang="en-US" sz="2800" dirty="0"/>
              <a:t>   近年來，病毒、駭客入侵等資安事件層出不</a:t>
            </a:r>
            <a:endParaRPr lang="en-US" altLang="zh-TW" sz="2800" dirty="0"/>
          </a:p>
          <a:p>
            <a:pPr marL="0" indent="0">
              <a:buNone/>
            </a:pPr>
            <a:r>
              <a:rPr lang="zh-TW" altLang="en-US" sz="2800" dirty="0"/>
              <a:t>   窮，垃圾郵件也日益增加，直接或間接造成</a:t>
            </a:r>
            <a:endParaRPr lang="en-US" altLang="zh-TW" sz="2800" dirty="0"/>
          </a:p>
          <a:p>
            <a:pPr marL="0" indent="0">
              <a:buNone/>
            </a:pPr>
            <a:r>
              <a:rPr lang="zh-TW" altLang="en-US" sz="2800" dirty="0"/>
              <a:t>   許多企業聲譽與財產的重大損失。</a:t>
            </a:r>
            <a:endParaRPr lang="en-US" altLang="zh-TW" sz="2800" dirty="0"/>
          </a:p>
        </p:txBody>
      </p:sp>
    </p:spTree>
    <p:extLst>
      <p:ext uri="{BB962C8B-B14F-4D97-AF65-F5344CB8AC3E}">
        <p14:creationId xmlns:p14="http://schemas.microsoft.com/office/powerpoint/2010/main" val="27265306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24DE03-EB26-4BA0-821F-911F739B8F0E}"/>
              </a:ext>
            </a:extLst>
          </p:cNvPr>
          <p:cNvSpPr>
            <a:spLocks noGrp="1"/>
          </p:cNvSpPr>
          <p:nvPr>
            <p:ph type="title"/>
          </p:nvPr>
        </p:nvSpPr>
        <p:spPr>
          <a:xfrm>
            <a:off x="1010920" y="368530"/>
            <a:ext cx="10861040" cy="1492132"/>
          </a:xfrm>
        </p:spPr>
        <p:txBody>
          <a:bodyPr>
            <a:normAutofit/>
          </a:bodyPr>
          <a:lstStyle/>
          <a:p>
            <a:pPr algn="ctr"/>
            <a:r>
              <a:rPr lang="zh-TW" altLang="en-US" sz="4400" b="1" dirty="0">
                <a:latin typeface="+mj-ea"/>
              </a:rPr>
              <a:t>賽門鐵克歸納出之四種常見垃圾郵件類型</a:t>
            </a:r>
          </a:p>
        </p:txBody>
      </p:sp>
      <p:graphicFrame>
        <p:nvGraphicFramePr>
          <p:cNvPr id="7" name="內容版面配置區 6">
            <a:extLst>
              <a:ext uri="{FF2B5EF4-FFF2-40B4-BE49-F238E27FC236}">
                <a16:creationId xmlns:a16="http://schemas.microsoft.com/office/drawing/2014/main" id="{DA7805F2-214C-428D-B3BC-B7DA9D521CB9}"/>
              </a:ext>
            </a:extLst>
          </p:cNvPr>
          <p:cNvGraphicFramePr>
            <a:graphicFrameLocks noGrp="1"/>
          </p:cNvGraphicFramePr>
          <p:nvPr>
            <p:ph idx="1"/>
            <p:extLst>
              <p:ext uri="{D42A27DB-BD31-4B8C-83A1-F6EECF244321}">
                <p14:modId xmlns:p14="http://schemas.microsoft.com/office/powerpoint/2010/main" val="1607361710"/>
              </p:ext>
            </p:extLst>
          </p:nvPr>
        </p:nvGraphicFramePr>
        <p:xfrm>
          <a:off x="1137920" y="1426095"/>
          <a:ext cx="10485120" cy="4632024"/>
        </p:xfrm>
        <a:graphic>
          <a:graphicData uri="http://schemas.openxmlformats.org/drawingml/2006/table">
            <a:tbl>
              <a:tblPr firstRow="1" bandRow="1">
                <a:tableStyleId>{5940675A-B579-460E-94D1-54222C63F5DA}</a:tableStyleId>
              </a:tblPr>
              <a:tblGrid>
                <a:gridCol w="10485120">
                  <a:extLst>
                    <a:ext uri="{9D8B030D-6E8A-4147-A177-3AD203B41FA5}">
                      <a16:colId xmlns:a16="http://schemas.microsoft.com/office/drawing/2014/main" val="3416922749"/>
                    </a:ext>
                  </a:extLst>
                </a:gridCol>
              </a:tblGrid>
              <a:tr h="1124065">
                <a:tc>
                  <a:txBody>
                    <a:bodyPr/>
                    <a:lstStyle/>
                    <a:p>
                      <a:r>
                        <a:rPr lang="zh-TW" altLang="zh-TW" sz="2400" b="1" kern="1200" dirty="0">
                          <a:solidFill>
                            <a:srgbClr val="0070C0"/>
                          </a:solidFill>
                          <a:effectLst/>
                          <a:latin typeface="新細明體" panose="02020500000000000000" pitchFamily="18" charset="-120"/>
                          <a:ea typeface="新細明體" panose="02020500000000000000" pitchFamily="18" charset="-120"/>
                          <a:cs typeface="+mn-cs"/>
                        </a:rPr>
                        <a:t>類型一：利用天災</a:t>
                      </a:r>
                    </a:p>
                    <a:p>
                      <a:r>
                        <a:rPr lang="zh-TW" altLang="zh-TW" sz="2400" b="0" kern="1200" dirty="0">
                          <a:solidFill>
                            <a:schemeClr val="tx1"/>
                          </a:solidFill>
                          <a:effectLst/>
                          <a:latin typeface="新細明體" panose="02020500000000000000" pitchFamily="18" charset="-120"/>
                          <a:ea typeface="新細明體" panose="02020500000000000000" pitchFamily="18" charset="-120"/>
                          <a:cs typeface="+mn-cs"/>
                        </a:rPr>
                        <a:t>例如：南亞大海嘯、日本</a:t>
                      </a:r>
                      <a:r>
                        <a:rPr lang="en-US" altLang="zh-TW" sz="2400" b="0" kern="1200" dirty="0">
                          <a:solidFill>
                            <a:schemeClr val="tx1"/>
                          </a:solidFill>
                          <a:effectLst/>
                          <a:latin typeface="新細明體" panose="02020500000000000000" pitchFamily="18" charset="-120"/>
                          <a:ea typeface="新細明體" panose="02020500000000000000" pitchFamily="18" charset="-120"/>
                          <a:cs typeface="+mn-cs"/>
                        </a:rPr>
                        <a:t>311</a:t>
                      </a:r>
                      <a:r>
                        <a:rPr lang="zh-TW" altLang="zh-TW" sz="2400" b="0" kern="1200" dirty="0">
                          <a:solidFill>
                            <a:schemeClr val="tx1"/>
                          </a:solidFill>
                          <a:effectLst/>
                          <a:latin typeface="新細明體" panose="02020500000000000000" pitchFamily="18" charset="-120"/>
                          <a:ea typeface="新細明體" panose="02020500000000000000" pitchFamily="18" charset="-120"/>
                          <a:cs typeface="+mn-cs"/>
                        </a:rPr>
                        <a:t>地震。利用大眾上網捐款或物資，植入惡意程式。</a:t>
                      </a:r>
                      <a:endParaRPr lang="zh-TW" altLang="en-US" sz="2400" b="0" dirty="0">
                        <a:latin typeface="新細明體" panose="02020500000000000000" pitchFamily="18" charset="-120"/>
                        <a:ea typeface="新細明體" panose="02020500000000000000" pitchFamily="18" charset="-120"/>
                      </a:endParaRPr>
                    </a:p>
                  </a:txBody>
                  <a:tcPr/>
                </a:tc>
                <a:extLst>
                  <a:ext uri="{0D108BD9-81ED-4DB2-BD59-A6C34878D82A}">
                    <a16:rowId xmlns:a16="http://schemas.microsoft.com/office/drawing/2014/main" val="2130545948"/>
                  </a:ext>
                </a:extLst>
              </a:tr>
              <a:tr h="1222620">
                <a:tc>
                  <a:txBody>
                    <a:bodyPr/>
                    <a:lstStyle/>
                    <a:p>
                      <a:pPr>
                        <a:spcAft>
                          <a:spcPts val="0"/>
                        </a:spcAft>
                      </a:pPr>
                      <a:r>
                        <a:rPr lang="zh-TW" sz="2400" b="1" kern="100" dirty="0">
                          <a:solidFill>
                            <a:srgbClr val="0070C0"/>
                          </a:solidFill>
                          <a:effectLst/>
                          <a:latin typeface="新細明體" panose="02020500000000000000" pitchFamily="18" charset="-120"/>
                          <a:ea typeface="新細明體" panose="02020500000000000000" pitchFamily="18" charset="-120"/>
                          <a:cs typeface="Times New Roman" panose="02020603050405020304" pitchFamily="18" charset="0"/>
                        </a:rPr>
                        <a:t>類型二：結合時事和新聞</a:t>
                      </a:r>
                    </a:p>
                    <a:p>
                      <a:pPr>
                        <a:spcAft>
                          <a:spcPts val="0"/>
                        </a:spcAft>
                      </a:pPr>
                      <a:r>
                        <a:rPr lang="zh-TW" sz="2400" b="0" kern="100" dirty="0">
                          <a:solidFill>
                            <a:srgbClr val="000000"/>
                          </a:solidFill>
                          <a:effectLst/>
                          <a:latin typeface="新細明體" panose="02020500000000000000" pitchFamily="18" charset="-120"/>
                          <a:ea typeface="新細明體" panose="02020500000000000000" pitchFamily="18" charset="-120"/>
                          <a:cs typeface="Arial" panose="020B0604020202020204" pitchFamily="34" charset="0"/>
                        </a:rPr>
                        <a:t>例如：利用諸如知名車廠召回問題車款、求職信件、世足盃、漏油事件等熱門時事，趁機冒用企業名稱散播垃圾郵件和惡意程式</a:t>
                      </a:r>
                      <a:endParaRPr lang="zh-TW" sz="2400" b="0" kern="100" dirty="0">
                        <a:effectLst/>
                        <a:latin typeface="新細明體" panose="02020500000000000000" pitchFamily="18" charset="-12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830328962"/>
                  </a:ext>
                </a:extLst>
              </a:tr>
              <a:tr h="960833">
                <a:tc>
                  <a:txBody>
                    <a:bodyPr/>
                    <a:lstStyle/>
                    <a:p>
                      <a:r>
                        <a:rPr lang="zh-TW" altLang="zh-TW" sz="2400" b="1" kern="1200" dirty="0">
                          <a:solidFill>
                            <a:srgbClr val="0070C0"/>
                          </a:solidFill>
                          <a:effectLst/>
                          <a:latin typeface="新細明體" panose="02020500000000000000" pitchFamily="18" charset="-120"/>
                          <a:ea typeface="新細明體" panose="02020500000000000000" pitchFamily="18" charset="-120"/>
                          <a:cs typeface="+mn-cs"/>
                        </a:rPr>
                        <a:t>類型三：利用年節慶典</a:t>
                      </a:r>
                    </a:p>
                    <a:p>
                      <a:r>
                        <a:rPr lang="zh-TW" altLang="zh-TW" sz="2400" b="0" kern="1200" dirty="0">
                          <a:solidFill>
                            <a:schemeClr val="tx1"/>
                          </a:solidFill>
                          <a:effectLst/>
                          <a:latin typeface="新細明體" panose="02020500000000000000" pitchFamily="18" charset="-120"/>
                          <a:ea typeface="新細明體" panose="02020500000000000000" pitchFamily="18" charset="-120"/>
                          <a:cs typeface="+mn-cs"/>
                        </a:rPr>
                        <a:t>例如：新年、聖誕節、</a:t>
                      </a:r>
                      <a:r>
                        <a:rPr lang="zh-TW" altLang="en-US" sz="2400" b="0" kern="1200" dirty="0">
                          <a:solidFill>
                            <a:schemeClr val="tx1"/>
                          </a:solidFill>
                          <a:effectLst/>
                          <a:latin typeface="新細明體" panose="02020500000000000000" pitchFamily="18" charset="-120"/>
                          <a:ea typeface="新細明體" panose="02020500000000000000" pitchFamily="18" charset="-120"/>
                          <a:cs typeface="+mn-cs"/>
                        </a:rPr>
                        <a:t>萬聖節、</a:t>
                      </a:r>
                      <a:r>
                        <a:rPr lang="zh-TW" altLang="zh-TW" sz="2400" b="0" kern="1200" dirty="0">
                          <a:solidFill>
                            <a:schemeClr val="tx1"/>
                          </a:solidFill>
                          <a:effectLst/>
                          <a:latin typeface="新細明體" panose="02020500000000000000" pitchFamily="18" charset="-120"/>
                          <a:ea typeface="新細明體" panose="02020500000000000000" pitchFamily="18" charset="-120"/>
                          <a:cs typeface="+mn-cs"/>
                        </a:rPr>
                        <a:t>母親</a:t>
                      </a:r>
                      <a:r>
                        <a:rPr lang="zh-TW" altLang="en-US" sz="2400" b="0" kern="1200" dirty="0">
                          <a:solidFill>
                            <a:schemeClr val="tx1"/>
                          </a:solidFill>
                          <a:effectLst/>
                          <a:latin typeface="新細明體" panose="02020500000000000000" pitchFamily="18" charset="-120"/>
                          <a:ea typeface="新細明體" panose="02020500000000000000" pitchFamily="18" charset="-120"/>
                          <a:cs typeface="+mn-cs"/>
                        </a:rPr>
                        <a:t>節</a:t>
                      </a:r>
                      <a:r>
                        <a:rPr lang="zh-TW" altLang="zh-TW" sz="2400" b="0" kern="1200" dirty="0">
                          <a:solidFill>
                            <a:schemeClr val="tx1"/>
                          </a:solidFill>
                          <a:effectLst/>
                          <a:latin typeface="新細明體" panose="02020500000000000000" pitchFamily="18" charset="-120"/>
                          <a:ea typeface="新細明體" panose="02020500000000000000" pitchFamily="18" charset="-120"/>
                          <a:cs typeface="+mn-cs"/>
                        </a:rPr>
                        <a:t>等，都可看見猖狂的垃圾郵件肆虐。</a:t>
                      </a:r>
                      <a:endParaRPr lang="zh-TW" altLang="en-US" sz="2400" b="0" dirty="0">
                        <a:latin typeface="新細明體" panose="02020500000000000000" pitchFamily="18" charset="-120"/>
                        <a:ea typeface="新細明體" panose="02020500000000000000" pitchFamily="18" charset="-120"/>
                      </a:endParaRPr>
                    </a:p>
                  </a:txBody>
                  <a:tcPr/>
                </a:tc>
                <a:extLst>
                  <a:ext uri="{0D108BD9-81ED-4DB2-BD59-A6C34878D82A}">
                    <a16:rowId xmlns:a16="http://schemas.microsoft.com/office/drawing/2014/main" val="2494799681"/>
                  </a:ext>
                </a:extLst>
              </a:tr>
              <a:tr h="1324506">
                <a:tc>
                  <a:txBody>
                    <a:bodyPr/>
                    <a:lstStyle/>
                    <a:p>
                      <a:r>
                        <a:rPr lang="zh-TW" altLang="zh-TW" sz="2400" b="1" kern="1200" dirty="0">
                          <a:solidFill>
                            <a:srgbClr val="0070C0"/>
                          </a:solidFill>
                          <a:effectLst/>
                          <a:latin typeface="新細明體" panose="02020500000000000000" pitchFamily="18" charset="-120"/>
                          <a:ea typeface="新細明體" panose="02020500000000000000" pitchFamily="18" charset="-120"/>
                          <a:cs typeface="+mn-cs"/>
                        </a:rPr>
                        <a:t>類型四：透過社交網路</a:t>
                      </a:r>
                    </a:p>
                    <a:p>
                      <a:r>
                        <a:rPr lang="zh-TW" altLang="en-US" sz="2400" b="0" dirty="0">
                          <a:effectLst/>
                          <a:latin typeface="新細明體" panose="02020500000000000000" pitchFamily="18" charset="-120"/>
                          <a:ea typeface="新細明體" panose="02020500000000000000" pitchFamily="18" charset="-120"/>
                        </a:rPr>
                        <a:t>利用時下正夯的社交網路</a:t>
                      </a:r>
                      <a:r>
                        <a:rPr lang="en-US" altLang="zh-TW" sz="2400" b="0" dirty="0">
                          <a:effectLst/>
                          <a:latin typeface="新細明體" panose="02020500000000000000" pitchFamily="18" charset="-120"/>
                          <a:ea typeface="新細明體" panose="02020500000000000000" pitchFamily="18" charset="-120"/>
                        </a:rPr>
                        <a:t>(</a:t>
                      </a:r>
                      <a:r>
                        <a:rPr lang="zh-TW" altLang="en-US" sz="2400" b="0" dirty="0">
                          <a:effectLst/>
                          <a:latin typeface="新細明體" panose="02020500000000000000" pitchFamily="18" charset="-120"/>
                          <a:ea typeface="新細明體" panose="02020500000000000000" pitchFamily="18" charset="-120"/>
                        </a:rPr>
                        <a:t>如</a:t>
                      </a:r>
                      <a:r>
                        <a:rPr lang="en-US" altLang="zh-TW" sz="2400" b="0" dirty="0">
                          <a:effectLst/>
                          <a:latin typeface="新細明體" panose="02020500000000000000" pitchFamily="18" charset="-120"/>
                          <a:ea typeface="新細明體" panose="02020500000000000000" pitchFamily="18" charset="-120"/>
                        </a:rPr>
                        <a:t>FB</a:t>
                      </a:r>
                      <a:r>
                        <a:rPr lang="zh-TW" altLang="en-US" sz="2400" b="0" dirty="0">
                          <a:effectLst/>
                          <a:latin typeface="新細明體" panose="02020500000000000000" pitchFamily="18" charset="-120"/>
                          <a:ea typeface="新細明體" panose="02020500000000000000" pitchFamily="18" charset="-120"/>
                        </a:rPr>
                        <a:t>、</a:t>
                      </a:r>
                      <a:r>
                        <a:rPr lang="en-US" altLang="zh-TW" sz="2400" b="0" dirty="0" err="1">
                          <a:effectLst/>
                          <a:latin typeface="新細明體" panose="02020500000000000000" pitchFamily="18" charset="-120"/>
                          <a:ea typeface="新細明體" panose="02020500000000000000" pitchFamily="18" charset="-120"/>
                        </a:rPr>
                        <a:t>instagram</a:t>
                      </a:r>
                      <a:r>
                        <a:rPr lang="zh-TW" altLang="en-US" sz="2400" b="0" dirty="0">
                          <a:effectLst/>
                          <a:latin typeface="新細明體" panose="02020500000000000000" pitchFamily="18" charset="-120"/>
                          <a:ea typeface="新細明體" panose="02020500000000000000" pitchFamily="18" charset="-120"/>
                        </a:rPr>
                        <a:t>等</a:t>
                      </a:r>
                      <a:r>
                        <a:rPr lang="en-US" altLang="zh-TW" sz="2400" b="0" dirty="0">
                          <a:effectLst/>
                          <a:latin typeface="新細明體" panose="02020500000000000000" pitchFamily="18" charset="-120"/>
                          <a:ea typeface="新細明體" panose="02020500000000000000" pitchFamily="18" charset="-120"/>
                        </a:rPr>
                        <a:t>)</a:t>
                      </a:r>
                      <a:r>
                        <a:rPr lang="zh-TW" altLang="en-US" sz="2400" b="0" dirty="0">
                          <a:effectLst/>
                          <a:latin typeface="新細明體" panose="02020500000000000000" pitchFamily="18" charset="-120"/>
                          <a:ea typeface="新細明體" panose="02020500000000000000" pitchFamily="18" charset="-120"/>
                        </a:rPr>
                        <a:t>，假冒「重要通知」郵件誘騙使用者上鉤，在使用者點選的下一步，則直接會被重新導向至其他網頁。</a:t>
                      </a:r>
                      <a:endParaRPr lang="zh-TW" altLang="en-US" sz="2400" b="0" dirty="0">
                        <a:latin typeface="新細明體" panose="02020500000000000000" pitchFamily="18" charset="-120"/>
                        <a:ea typeface="新細明體" panose="02020500000000000000" pitchFamily="18" charset="-120"/>
                      </a:endParaRPr>
                    </a:p>
                  </a:txBody>
                  <a:tcPr/>
                </a:tc>
                <a:extLst>
                  <a:ext uri="{0D108BD9-81ED-4DB2-BD59-A6C34878D82A}">
                    <a16:rowId xmlns:a16="http://schemas.microsoft.com/office/drawing/2014/main" val="4015048675"/>
                  </a:ext>
                </a:extLst>
              </a:tr>
            </a:tbl>
          </a:graphicData>
        </a:graphic>
      </p:graphicFrame>
    </p:spTree>
    <p:extLst>
      <p:ext uri="{BB962C8B-B14F-4D97-AF65-F5344CB8AC3E}">
        <p14:creationId xmlns:p14="http://schemas.microsoft.com/office/powerpoint/2010/main" val="13277181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144847-0FC4-4AF0-BFE8-0943BCDEE52B}"/>
              </a:ext>
            </a:extLst>
          </p:cNvPr>
          <p:cNvSpPr>
            <a:spLocks noGrp="1"/>
          </p:cNvSpPr>
          <p:nvPr>
            <p:ph type="title"/>
          </p:nvPr>
        </p:nvSpPr>
        <p:spPr>
          <a:xfrm>
            <a:off x="1045210" y="382385"/>
            <a:ext cx="10707641" cy="1050175"/>
          </a:xfrm>
        </p:spPr>
        <p:txBody>
          <a:bodyPr>
            <a:normAutofit fontScale="90000"/>
          </a:bodyPr>
          <a:lstStyle/>
          <a:p>
            <a:r>
              <a:rPr lang="zh-TW" altLang="en-US" b="1" dirty="0"/>
              <a:t>賽門鐵克歸納之七大垃圾郵件常見手法</a:t>
            </a:r>
          </a:p>
        </p:txBody>
      </p:sp>
      <p:graphicFrame>
        <p:nvGraphicFramePr>
          <p:cNvPr id="4" name="內容版面配置區 3">
            <a:extLst>
              <a:ext uri="{FF2B5EF4-FFF2-40B4-BE49-F238E27FC236}">
                <a16:creationId xmlns:a16="http://schemas.microsoft.com/office/drawing/2014/main" id="{70E41EA5-AD7B-4495-A863-A41526B17084}"/>
              </a:ext>
            </a:extLst>
          </p:cNvPr>
          <p:cNvGraphicFramePr>
            <a:graphicFrameLocks noGrp="1"/>
          </p:cNvGraphicFramePr>
          <p:nvPr>
            <p:ph idx="1"/>
            <p:extLst/>
          </p:nvPr>
        </p:nvGraphicFramePr>
        <p:xfrm>
          <a:off x="1351280" y="1432560"/>
          <a:ext cx="9795510" cy="5155451"/>
        </p:xfrm>
        <a:graphic>
          <a:graphicData uri="http://schemas.openxmlformats.org/drawingml/2006/table">
            <a:tbl>
              <a:tblPr firstRow="1" bandRow="1">
                <a:tableStyleId>{5940675A-B579-460E-94D1-54222C63F5DA}</a:tableStyleId>
              </a:tblPr>
              <a:tblGrid>
                <a:gridCol w="9795510">
                  <a:extLst>
                    <a:ext uri="{9D8B030D-6E8A-4147-A177-3AD203B41FA5}">
                      <a16:colId xmlns:a16="http://schemas.microsoft.com/office/drawing/2014/main" val="2944979877"/>
                    </a:ext>
                  </a:extLst>
                </a:gridCol>
              </a:tblGrid>
              <a:tr h="1478897">
                <a:tc>
                  <a:txBody>
                    <a:bodyPr/>
                    <a:lstStyle/>
                    <a:p>
                      <a:pPr marL="0" indent="0">
                        <a:buFont typeface="+mj-lt"/>
                        <a:buNone/>
                      </a:pPr>
                      <a:r>
                        <a:rPr lang="en-US" altLang="zh-TW" sz="2400" b="0" i="0" kern="1200" dirty="0">
                          <a:solidFill>
                            <a:schemeClr val="tx1"/>
                          </a:solidFill>
                          <a:effectLst/>
                          <a:latin typeface="+mn-lt"/>
                          <a:ea typeface="+mn-ea"/>
                          <a:cs typeface="+mn-cs"/>
                        </a:rPr>
                        <a:t>1</a:t>
                      </a:r>
                      <a:r>
                        <a:rPr lang="en-US" altLang="zh-TW" sz="2400" b="0" i="0" kern="1200" dirty="0">
                          <a:solidFill>
                            <a:srgbClr val="0070C0"/>
                          </a:solidFill>
                          <a:effectLst/>
                          <a:latin typeface="+mn-lt"/>
                          <a:ea typeface="+mn-ea"/>
                          <a:cs typeface="+mn-cs"/>
                        </a:rPr>
                        <a:t>. </a:t>
                      </a:r>
                      <a:r>
                        <a:rPr lang="zh-TW" altLang="en-US" sz="2400" b="0" i="0" kern="1200" dirty="0">
                          <a:solidFill>
                            <a:srgbClr val="0070C0"/>
                          </a:solidFill>
                          <a:effectLst/>
                          <a:latin typeface="+mn-lt"/>
                          <a:ea typeface="+mn-ea"/>
                          <a:cs typeface="+mn-cs"/>
                        </a:rPr>
                        <a:t>假邀請函 → </a:t>
                      </a:r>
                      <a:endParaRPr lang="en-US" altLang="zh-TW" sz="2400" b="0" i="0" kern="1200" dirty="0">
                        <a:solidFill>
                          <a:srgbClr val="0070C0"/>
                        </a:solidFill>
                        <a:effectLst/>
                        <a:latin typeface="+mn-lt"/>
                        <a:ea typeface="+mn-ea"/>
                        <a:cs typeface="+mn-cs"/>
                      </a:endParaRPr>
                    </a:p>
                    <a:p>
                      <a:r>
                        <a:rPr lang="zh-TW" altLang="en-US" sz="2400" b="0" i="0" kern="1200" dirty="0">
                          <a:solidFill>
                            <a:schemeClr val="tx1"/>
                          </a:solidFill>
                          <a:effectLst/>
                          <a:latin typeface="+mn-lt"/>
                          <a:ea typeface="+mn-ea"/>
                          <a:cs typeface="+mn-cs"/>
                        </a:rPr>
                        <a:t>   假藉知名社交網路名號，邀請使用者加入網絡。利用電子郵件中的連</a:t>
                      </a:r>
                      <a:endParaRPr lang="en-US" altLang="zh-TW" sz="2400" b="0" i="0" kern="1200" dirty="0">
                        <a:solidFill>
                          <a:schemeClr val="tx1"/>
                        </a:solidFill>
                        <a:effectLst/>
                        <a:latin typeface="+mn-lt"/>
                        <a:ea typeface="+mn-ea"/>
                        <a:cs typeface="+mn-cs"/>
                      </a:endParaRPr>
                    </a:p>
                    <a:p>
                      <a:r>
                        <a:rPr lang="zh-TW" altLang="en-US" sz="2400" b="0" i="0" kern="1200" dirty="0">
                          <a:solidFill>
                            <a:schemeClr val="tx1"/>
                          </a:solidFill>
                          <a:effectLst/>
                          <a:latin typeface="+mn-lt"/>
                          <a:ea typeface="+mn-ea"/>
                          <a:cs typeface="+mn-cs"/>
                        </a:rPr>
                        <a:t>   結，重新將使用者導向另一網站。</a:t>
                      </a:r>
                      <a:endParaRPr lang="zh-TW" altLang="en-US" sz="2400" dirty="0"/>
                    </a:p>
                  </a:txBody>
                  <a:tcPr/>
                </a:tc>
                <a:extLst>
                  <a:ext uri="{0D108BD9-81ED-4DB2-BD59-A6C34878D82A}">
                    <a16:rowId xmlns:a16="http://schemas.microsoft.com/office/drawing/2014/main" val="1693906264"/>
                  </a:ext>
                </a:extLst>
              </a:tr>
              <a:tr h="1225518">
                <a:tc>
                  <a:txBody>
                    <a:bodyPr/>
                    <a:lstStyle/>
                    <a:p>
                      <a:pPr marL="0" indent="0">
                        <a:buFont typeface="+mj-lt"/>
                        <a:buNone/>
                      </a:pPr>
                      <a:r>
                        <a:rPr lang="en-US" altLang="zh-TW" sz="2400" b="0" i="0" kern="1200" dirty="0">
                          <a:solidFill>
                            <a:schemeClr val="tx1"/>
                          </a:solidFill>
                          <a:effectLst/>
                          <a:latin typeface="+mn-lt"/>
                          <a:ea typeface="+mn-ea"/>
                          <a:cs typeface="+mn-cs"/>
                        </a:rPr>
                        <a:t>2. </a:t>
                      </a:r>
                      <a:r>
                        <a:rPr lang="zh-TW" altLang="en-US" sz="2400" b="0" i="0" kern="1200" dirty="0">
                          <a:solidFill>
                            <a:srgbClr val="0070C0"/>
                          </a:solidFill>
                          <a:effectLst/>
                          <a:latin typeface="+mn-lt"/>
                          <a:ea typeface="+mn-ea"/>
                          <a:cs typeface="+mn-cs"/>
                        </a:rPr>
                        <a:t>帳號整合→</a:t>
                      </a:r>
                      <a:endParaRPr lang="en-US" altLang="zh-TW" sz="2400" b="0" i="0" kern="1200" dirty="0">
                        <a:solidFill>
                          <a:srgbClr val="0070C0"/>
                        </a:solidFill>
                        <a:effectLst/>
                        <a:latin typeface="+mn-lt"/>
                        <a:ea typeface="+mn-ea"/>
                        <a:cs typeface="+mn-cs"/>
                      </a:endParaRPr>
                    </a:p>
                    <a:p>
                      <a:pPr marL="0" indent="0">
                        <a:buFont typeface="+mj-lt"/>
                        <a:buNone/>
                      </a:pPr>
                      <a:r>
                        <a:rPr lang="zh-TW" altLang="en-US" sz="2400" b="0" i="0" kern="1200" dirty="0">
                          <a:solidFill>
                            <a:schemeClr val="tx1"/>
                          </a:solidFill>
                          <a:effectLst/>
                          <a:latin typeface="+mn-lt"/>
                          <a:ea typeface="+mn-ea"/>
                          <a:cs typeface="+mn-cs"/>
                        </a:rPr>
                        <a:t>   假意對使用者宣傳帳號整合，並在使用接受此方式後，建議加入幾位 </a:t>
                      </a:r>
                      <a:endParaRPr lang="en-US" altLang="zh-TW" sz="2400" b="0" i="0" kern="1200" dirty="0">
                        <a:solidFill>
                          <a:schemeClr val="tx1"/>
                        </a:solidFill>
                        <a:effectLst/>
                        <a:latin typeface="+mn-lt"/>
                        <a:ea typeface="+mn-ea"/>
                        <a:cs typeface="+mn-cs"/>
                      </a:endParaRPr>
                    </a:p>
                    <a:p>
                      <a:pPr marL="0" indent="0">
                        <a:buFont typeface="+mj-lt"/>
                        <a:buNone/>
                      </a:pPr>
                      <a:r>
                        <a:rPr lang="zh-TW" altLang="en-US" sz="2400" b="0" i="0" kern="1200" dirty="0">
                          <a:solidFill>
                            <a:schemeClr val="tx1"/>
                          </a:solidFill>
                          <a:effectLst/>
                          <a:latin typeface="+mn-lt"/>
                          <a:ea typeface="+mn-ea"/>
                          <a:cs typeface="+mn-cs"/>
                        </a:rPr>
                        <a:t>   好友，藉此手法盜取使用者資料，並劫持帳號散播更多垃圾郵件</a:t>
                      </a:r>
                      <a:endParaRPr lang="zh-TW" altLang="en-US" sz="2400" dirty="0"/>
                    </a:p>
                  </a:txBody>
                  <a:tcPr/>
                </a:tc>
                <a:extLst>
                  <a:ext uri="{0D108BD9-81ED-4DB2-BD59-A6C34878D82A}">
                    <a16:rowId xmlns:a16="http://schemas.microsoft.com/office/drawing/2014/main" val="1219296010"/>
                  </a:ext>
                </a:extLst>
              </a:tr>
              <a:tr h="1225518">
                <a:tc>
                  <a:txBody>
                    <a:bodyPr/>
                    <a:lstStyle/>
                    <a:p>
                      <a:r>
                        <a:rPr lang="en-US" altLang="zh-TW" sz="2400" dirty="0"/>
                        <a:t>3. </a:t>
                      </a:r>
                      <a:r>
                        <a:rPr lang="zh-TW" altLang="en-US" sz="2400" b="0" i="0" kern="1200" dirty="0">
                          <a:solidFill>
                            <a:schemeClr val="tx1"/>
                          </a:solidFill>
                          <a:effectLst/>
                          <a:latin typeface="+mn-lt"/>
                          <a:ea typeface="+mn-ea"/>
                          <a:cs typeface="+mn-cs"/>
                        </a:rPr>
                        <a:t> </a:t>
                      </a:r>
                      <a:r>
                        <a:rPr lang="zh-TW" altLang="en-US" sz="2400" b="0" i="0" kern="1200" dirty="0">
                          <a:solidFill>
                            <a:srgbClr val="0070C0"/>
                          </a:solidFill>
                          <a:effectLst/>
                          <a:latin typeface="+mn-lt"/>
                          <a:ea typeface="+mn-ea"/>
                          <a:cs typeface="+mn-cs"/>
                        </a:rPr>
                        <a:t>假冒照片標籤</a:t>
                      </a:r>
                      <a:r>
                        <a:rPr lang="en-US" altLang="zh-TW" sz="2400" b="0" i="0" kern="1200" dirty="0">
                          <a:solidFill>
                            <a:srgbClr val="0070C0"/>
                          </a:solidFill>
                          <a:effectLst/>
                          <a:latin typeface="+mn-lt"/>
                          <a:ea typeface="+mn-ea"/>
                          <a:cs typeface="+mn-cs"/>
                        </a:rPr>
                        <a:t>/</a:t>
                      </a:r>
                      <a:r>
                        <a:rPr lang="zh-TW" altLang="en-US" sz="2400" b="0" i="0" kern="1200" dirty="0">
                          <a:solidFill>
                            <a:srgbClr val="0070C0"/>
                          </a:solidFill>
                          <a:effectLst/>
                          <a:latin typeface="+mn-lt"/>
                          <a:ea typeface="+mn-ea"/>
                          <a:cs typeface="+mn-cs"/>
                        </a:rPr>
                        <a:t>意見通知→ </a:t>
                      </a:r>
                      <a:endParaRPr lang="en-US" altLang="zh-TW" sz="2400" b="0" i="0" kern="1200" dirty="0">
                        <a:solidFill>
                          <a:srgbClr val="0070C0"/>
                        </a:solidFill>
                        <a:effectLst/>
                        <a:latin typeface="+mn-lt"/>
                        <a:ea typeface="+mn-ea"/>
                        <a:cs typeface="+mn-cs"/>
                      </a:endParaRPr>
                    </a:p>
                    <a:p>
                      <a:r>
                        <a:rPr lang="zh-TW" altLang="en-US" sz="2400" b="0" i="0" kern="1200" dirty="0">
                          <a:solidFill>
                            <a:schemeClr val="tx1"/>
                          </a:solidFill>
                          <a:effectLst/>
                          <a:latin typeface="+mn-lt"/>
                          <a:ea typeface="+mn-ea"/>
                          <a:cs typeface="+mn-cs"/>
                        </a:rPr>
                        <a:t>    假冒照片標籤訊息或意見回饋通知，讓使用者毫無防備，落入陷阱 ，</a:t>
                      </a:r>
                      <a:endParaRPr lang="en-US" altLang="zh-TW" sz="2400" b="0" i="0" kern="1200" dirty="0">
                        <a:solidFill>
                          <a:schemeClr val="tx1"/>
                        </a:solidFill>
                        <a:effectLst/>
                        <a:latin typeface="+mn-lt"/>
                        <a:ea typeface="+mn-ea"/>
                        <a:cs typeface="+mn-cs"/>
                      </a:endParaRPr>
                    </a:p>
                    <a:p>
                      <a:r>
                        <a:rPr lang="zh-TW" altLang="en-US" sz="2400" b="0" i="0" kern="1200" dirty="0">
                          <a:solidFill>
                            <a:schemeClr val="tx1"/>
                          </a:solidFill>
                          <a:effectLst/>
                          <a:latin typeface="+mn-lt"/>
                          <a:ea typeface="+mn-ea"/>
                          <a:cs typeface="+mn-cs"/>
                        </a:rPr>
                        <a:t>    成為垃圾郵件受害者。</a:t>
                      </a:r>
                      <a:endParaRPr lang="zh-TW" altLang="en-US" sz="2400" dirty="0"/>
                    </a:p>
                  </a:txBody>
                  <a:tcPr/>
                </a:tc>
                <a:extLst>
                  <a:ext uri="{0D108BD9-81ED-4DB2-BD59-A6C34878D82A}">
                    <a16:rowId xmlns:a16="http://schemas.microsoft.com/office/drawing/2014/main" val="2200811288"/>
                  </a:ext>
                </a:extLst>
              </a:tr>
              <a:tr h="1225518">
                <a:tc>
                  <a:txBody>
                    <a:bodyPr/>
                    <a:lstStyle/>
                    <a:p>
                      <a:r>
                        <a:rPr lang="en-US" altLang="zh-TW" sz="2400" dirty="0"/>
                        <a:t>4.</a:t>
                      </a:r>
                      <a:r>
                        <a:rPr lang="zh-TW" altLang="en-US" sz="2400" b="0" i="0" kern="1200" dirty="0">
                          <a:solidFill>
                            <a:srgbClr val="0070C0"/>
                          </a:solidFill>
                          <a:effectLst/>
                          <a:latin typeface="+mn-lt"/>
                          <a:ea typeface="+mn-ea"/>
                          <a:cs typeface="+mn-cs"/>
                        </a:rPr>
                        <a:t>應用程式→</a:t>
                      </a:r>
                      <a:endParaRPr lang="en-US" altLang="zh-TW" sz="2400" b="0" i="0" kern="1200" dirty="0">
                        <a:solidFill>
                          <a:srgbClr val="0070C0"/>
                        </a:solidFill>
                        <a:effectLst/>
                        <a:latin typeface="+mn-lt"/>
                        <a:ea typeface="+mn-ea"/>
                        <a:cs typeface="+mn-cs"/>
                      </a:endParaRPr>
                    </a:p>
                    <a:p>
                      <a:r>
                        <a:rPr lang="zh-TW" altLang="en-US" sz="2400" b="0" i="0" kern="1200" dirty="0">
                          <a:solidFill>
                            <a:schemeClr val="tx1"/>
                          </a:solidFill>
                          <a:effectLst/>
                          <a:latin typeface="+mn-lt"/>
                          <a:ea typeface="+mn-ea"/>
                          <a:cs typeface="+mn-cs"/>
                        </a:rPr>
                        <a:t>   社交網路允許開發者程式的好意，以及熱門小遊戲，也已成為垃圾</a:t>
                      </a:r>
                      <a:endParaRPr lang="en-US" altLang="zh-TW" sz="2400" b="0" i="0" kern="1200" dirty="0">
                        <a:solidFill>
                          <a:schemeClr val="tx1"/>
                        </a:solidFill>
                        <a:effectLst/>
                        <a:latin typeface="+mn-lt"/>
                        <a:ea typeface="+mn-ea"/>
                        <a:cs typeface="+mn-cs"/>
                      </a:endParaRPr>
                    </a:p>
                    <a:p>
                      <a:r>
                        <a:rPr lang="zh-TW" altLang="en-US" sz="2400" b="0" i="0" kern="1200" dirty="0">
                          <a:solidFill>
                            <a:schemeClr val="tx1"/>
                          </a:solidFill>
                          <a:effectLst/>
                          <a:latin typeface="+mn-lt"/>
                          <a:ea typeface="+mn-ea"/>
                          <a:cs typeface="+mn-cs"/>
                        </a:rPr>
                        <a:t>   郵件作者的下手目標。</a:t>
                      </a:r>
                      <a:endParaRPr lang="zh-TW" altLang="en-US" sz="2400" dirty="0"/>
                    </a:p>
                  </a:txBody>
                  <a:tcPr/>
                </a:tc>
                <a:extLst>
                  <a:ext uri="{0D108BD9-81ED-4DB2-BD59-A6C34878D82A}">
                    <a16:rowId xmlns:a16="http://schemas.microsoft.com/office/drawing/2014/main" val="1804075271"/>
                  </a:ext>
                </a:extLst>
              </a:tr>
            </a:tbl>
          </a:graphicData>
        </a:graphic>
      </p:graphicFrame>
    </p:spTree>
    <p:extLst>
      <p:ext uri="{BB962C8B-B14F-4D97-AF65-F5344CB8AC3E}">
        <p14:creationId xmlns:p14="http://schemas.microsoft.com/office/powerpoint/2010/main" val="29506918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內容版面配置區 6">
            <a:extLst>
              <a:ext uri="{FF2B5EF4-FFF2-40B4-BE49-F238E27FC236}">
                <a16:creationId xmlns:a16="http://schemas.microsoft.com/office/drawing/2014/main" id="{38684B64-934B-4270-8D5F-189DBCAAA352}"/>
              </a:ext>
            </a:extLst>
          </p:cNvPr>
          <p:cNvGraphicFramePr>
            <a:graphicFrameLocks noGrp="1"/>
          </p:cNvGraphicFramePr>
          <p:nvPr>
            <p:ph idx="1"/>
          </p:nvPr>
        </p:nvGraphicFramePr>
        <p:xfrm>
          <a:off x="1271270" y="456564"/>
          <a:ext cx="10179050" cy="4797296"/>
        </p:xfrm>
        <a:graphic>
          <a:graphicData uri="http://schemas.openxmlformats.org/drawingml/2006/table">
            <a:tbl>
              <a:tblPr firstRow="1" bandRow="1">
                <a:tableStyleId>{5940675A-B579-460E-94D1-54222C63F5DA}</a:tableStyleId>
              </a:tblPr>
              <a:tblGrid>
                <a:gridCol w="10179050">
                  <a:extLst>
                    <a:ext uri="{9D8B030D-6E8A-4147-A177-3AD203B41FA5}">
                      <a16:colId xmlns:a16="http://schemas.microsoft.com/office/drawing/2014/main" val="1311144074"/>
                    </a:ext>
                  </a:extLst>
                </a:gridCol>
              </a:tblGrid>
              <a:tr h="1804288">
                <a:tc>
                  <a:txBody>
                    <a:bodyPr/>
                    <a:lstStyle/>
                    <a:p>
                      <a:r>
                        <a:rPr lang="en-US" altLang="zh-TW" sz="2400" dirty="0"/>
                        <a:t>5</a:t>
                      </a:r>
                      <a:r>
                        <a:rPr lang="en-US" altLang="zh-TW" sz="2400" dirty="0">
                          <a:solidFill>
                            <a:srgbClr val="0070C0"/>
                          </a:solidFill>
                        </a:rPr>
                        <a:t>.</a:t>
                      </a:r>
                      <a:r>
                        <a:rPr lang="zh-TW" altLang="en-US" sz="2400" b="0" i="0" kern="1200" dirty="0">
                          <a:solidFill>
                            <a:srgbClr val="0070C0"/>
                          </a:solidFill>
                          <a:effectLst/>
                          <a:latin typeface="+mn-lt"/>
                          <a:ea typeface="+mn-ea"/>
                          <a:cs typeface="+mn-cs"/>
                        </a:rPr>
                        <a:t>傳送惡意程式→</a:t>
                      </a:r>
                      <a:endParaRPr lang="en-US" altLang="zh-TW" sz="2400" b="0" i="0" kern="1200" dirty="0">
                        <a:solidFill>
                          <a:srgbClr val="0070C0"/>
                        </a:solidFill>
                        <a:effectLst/>
                        <a:latin typeface="+mn-lt"/>
                        <a:ea typeface="+mn-ea"/>
                        <a:cs typeface="+mn-cs"/>
                      </a:endParaRPr>
                    </a:p>
                    <a:p>
                      <a:r>
                        <a:rPr lang="zh-TW" altLang="en-US" sz="2400" b="0" i="0" kern="1200" dirty="0">
                          <a:solidFill>
                            <a:schemeClr val="tx1"/>
                          </a:solidFill>
                          <a:effectLst/>
                          <a:latin typeface="+mn-lt"/>
                          <a:ea typeface="+mn-ea"/>
                          <a:cs typeface="+mn-cs"/>
                        </a:rPr>
                        <a:t>各式各樣的假冒通知函也是垃圾郵件作者愛用的手法之一，以散播惡意程式。尤其要注意的是，有垃圾郵件作者，透過誘使使用者下載社交網路工具列，植入木馬程式。</a:t>
                      </a:r>
                      <a:endParaRPr lang="zh-TW" altLang="en-US" sz="2400" dirty="0"/>
                    </a:p>
                  </a:txBody>
                  <a:tcPr/>
                </a:tc>
                <a:extLst>
                  <a:ext uri="{0D108BD9-81ED-4DB2-BD59-A6C34878D82A}">
                    <a16:rowId xmlns:a16="http://schemas.microsoft.com/office/drawing/2014/main" val="2545613272"/>
                  </a:ext>
                </a:extLst>
              </a:tr>
              <a:tr h="1804288">
                <a:tc>
                  <a:txBody>
                    <a:bodyPr/>
                    <a:lstStyle/>
                    <a:p>
                      <a:r>
                        <a:rPr lang="en-US" altLang="zh-TW" sz="2400" dirty="0"/>
                        <a:t>6.</a:t>
                      </a:r>
                      <a:r>
                        <a:rPr lang="zh-TW" altLang="en-US" sz="2400" b="0" i="0" kern="1200" dirty="0">
                          <a:solidFill>
                            <a:srgbClr val="0070C0"/>
                          </a:solidFill>
                          <a:effectLst/>
                          <a:latin typeface="+mn-lt"/>
                          <a:ea typeface="+mn-ea"/>
                          <a:cs typeface="+mn-cs"/>
                        </a:rPr>
                        <a:t>隱私權保護→</a:t>
                      </a:r>
                      <a:endParaRPr lang="en-US" altLang="zh-TW" sz="2400" b="0" i="0" kern="1200" dirty="0">
                        <a:solidFill>
                          <a:srgbClr val="0070C0"/>
                        </a:solidFill>
                        <a:effectLst/>
                        <a:latin typeface="+mn-lt"/>
                        <a:ea typeface="+mn-ea"/>
                        <a:cs typeface="+mn-cs"/>
                      </a:endParaRPr>
                    </a:p>
                    <a:p>
                      <a:r>
                        <a:rPr lang="zh-TW" altLang="en-US" sz="2400" b="0" i="0" kern="1200" dirty="0">
                          <a:solidFill>
                            <a:schemeClr val="tx1"/>
                          </a:solidFill>
                          <a:effectLst/>
                          <a:latin typeface="+mn-lt"/>
                          <a:ea typeface="+mn-ea"/>
                          <a:cs typeface="+mn-cs"/>
                        </a:rPr>
                        <a:t>   社交網路的隱私權也是近日熱烈討論的話題之一，使用者要小心的是可</a:t>
                      </a:r>
                      <a:endParaRPr lang="en-US" altLang="zh-TW" sz="2400" b="0" i="0" kern="1200" dirty="0">
                        <a:solidFill>
                          <a:schemeClr val="tx1"/>
                        </a:solidFill>
                        <a:effectLst/>
                        <a:latin typeface="+mn-lt"/>
                        <a:ea typeface="+mn-ea"/>
                        <a:cs typeface="+mn-cs"/>
                      </a:endParaRPr>
                    </a:p>
                    <a:p>
                      <a:r>
                        <a:rPr lang="zh-TW" altLang="en-US" sz="2400" b="0" i="0" kern="1200" dirty="0">
                          <a:solidFill>
                            <a:schemeClr val="tx1"/>
                          </a:solidFill>
                          <a:effectLst/>
                          <a:latin typeface="+mn-lt"/>
                          <a:ea typeface="+mn-ea"/>
                          <a:cs typeface="+mn-cs"/>
                        </a:rPr>
                        <a:t>   提供使用者</a:t>
                      </a:r>
                      <a:r>
                        <a:rPr lang="en-US" altLang="zh-TW" sz="2400" b="0" i="0" kern="1200" dirty="0">
                          <a:solidFill>
                            <a:schemeClr val="tx1"/>
                          </a:solidFill>
                          <a:effectLst/>
                          <a:latin typeface="+mn-lt"/>
                          <a:ea typeface="+mn-ea"/>
                          <a:cs typeface="+mn-cs"/>
                        </a:rPr>
                        <a:t>DIY</a:t>
                      </a:r>
                      <a:r>
                        <a:rPr lang="zh-TW" altLang="en-US" sz="2400" b="0" i="0" kern="1200" dirty="0">
                          <a:solidFill>
                            <a:schemeClr val="tx1"/>
                          </a:solidFill>
                          <a:effectLst/>
                          <a:latin typeface="+mn-lt"/>
                          <a:ea typeface="+mn-ea"/>
                          <a:cs typeface="+mn-cs"/>
                        </a:rPr>
                        <a:t>檢測個人資料是否被社交網路盜用的產品廣告。這極可能</a:t>
                      </a:r>
                      <a:endParaRPr lang="en-US" altLang="zh-TW" sz="2400" b="0" i="0" kern="1200" dirty="0">
                        <a:solidFill>
                          <a:schemeClr val="tx1"/>
                        </a:solidFill>
                        <a:effectLst/>
                        <a:latin typeface="+mn-lt"/>
                        <a:ea typeface="+mn-ea"/>
                        <a:cs typeface="+mn-cs"/>
                      </a:endParaRPr>
                    </a:p>
                    <a:p>
                      <a:r>
                        <a:rPr lang="zh-TW" altLang="en-US" sz="2400" b="0" i="0" kern="1200" dirty="0">
                          <a:solidFill>
                            <a:schemeClr val="tx1"/>
                          </a:solidFill>
                          <a:effectLst/>
                          <a:latin typeface="+mn-lt"/>
                          <a:ea typeface="+mn-ea"/>
                          <a:cs typeface="+mn-cs"/>
                        </a:rPr>
                        <a:t>   是垃圾郵件作者的另一種手法。</a:t>
                      </a:r>
                      <a:endParaRPr lang="zh-TW" altLang="en-US" sz="2400" dirty="0"/>
                    </a:p>
                  </a:txBody>
                  <a:tcPr/>
                </a:tc>
                <a:extLst>
                  <a:ext uri="{0D108BD9-81ED-4DB2-BD59-A6C34878D82A}">
                    <a16:rowId xmlns:a16="http://schemas.microsoft.com/office/drawing/2014/main" val="94871298"/>
                  </a:ext>
                </a:extLst>
              </a:tr>
              <a:tr h="1045341">
                <a:tc>
                  <a:txBody>
                    <a:bodyPr/>
                    <a:lstStyle/>
                    <a:p>
                      <a:r>
                        <a:rPr lang="en-US" altLang="zh-TW" sz="2400" dirty="0"/>
                        <a:t>7.</a:t>
                      </a:r>
                      <a:r>
                        <a:rPr lang="zh-TW" altLang="en-US" sz="2400" b="0" i="0" kern="1200" dirty="0">
                          <a:solidFill>
                            <a:srgbClr val="0070C0"/>
                          </a:solidFill>
                          <a:effectLst/>
                          <a:latin typeface="+mn-lt"/>
                          <a:ea typeface="+mn-ea"/>
                          <a:cs typeface="+mn-cs"/>
                        </a:rPr>
                        <a:t>假</a:t>
                      </a:r>
                      <a:r>
                        <a:rPr lang="zh-TW" altLang="en-US" sz="2400" b="0" i="0" u="none" kern="1200" dirty="0">
                          <a:solidFill>
                            <a:srgbClr val="0070C0"/>
                          </a:solidFill>
                          <a:effectLst/>
                          <a:latin typeface="+mn-lt"/>
                          <a:ea typeface="+mn-ea"/>
                          <a:cs typeface="+mn-cs"/>
                        </a:rPr>
                        <a:t>調查</a:t>
                      </a:r>
                      <a:r>
                        <a:rPr lang="zh-TW" altLang="en-US" sz="2400" b="0" i="0" kern="1200" dirty="0">
                          <a:solidFill>
                            <a:srgbClr val="0070C0"/>
                          </a:solidFill>
                          <a:effectLst/>
                          <a:latin typeface="+mn-lt"/>
                          <a:ea typeface="+mn-ea"/>
                          <a:cs typeface="+mn-cs"/>
                        </a:rPr>
                        <a:t>→</a:t>
                      </a:r>
                      <a:endParaRPr lang="en-US" altLang="zh-TW" sz="2400" b="0" i="0" kern="1200" dirty="0">
                        <a:solidFill>
                          <a:srgbClr val="0070C0"/>
                        </a:solidFill>
                        <a:effectLst/>
                        <a:latin typeface="+mn-lt"/>
                        <a:ea typeface="+mn-ea"/>
                        <a:cs typeface="+mn-cs"/>
                      </a:endParaRPr>
                    </a:p>
                    <a:p>
                      <a:r>
                        <a:rPr lang="zh-TW" altLang="en-US" sz="2400" b="0" i="0" kern="1200" dirty="0">
                          <a:solidFill>
                            <a:schemeClr val="tx1"/>
                          </a:solidFill>
                          <a:effectLst/>
                          <a:latin typeface="+mn-lt"/>
                          <a:ea typeface="+mn-ea"/>
                          <a:cs typeface="+mn-cs"/>
                        </a:rPr>
                        <a:t>   假藉社交網路調查的名義，讓使用者重新導入另一個網頁填寫機密資料，</a:t>
                      </a:r>
                      <a:endParaRPr lang="en-US" altLang="zh-TW" sz="2400" b="0" i="0" kern="1200" dirty="0">
                        <a:solidFill>
                          <a:schemeClr val="tx1"/>
                        </a:solidFill>
                        <a:effectLst/>
                        <a:latin typeface="+mn-lt"/>
                        <a:ea typeface="+mn-ea"/>
                        <a:cs typeface="+mn-cs"/>
                      </a:endParaRPr>
                    </a:p>
                    <a:p>
                      <a:r>
                        <a:rPr lang="zh-TW" altLang="en-US" sz="2400" b="0" i="0" kern="1200" dirty="0">
                          <a:solidFill>
                            <a:schemeClr val="tx1"/>
                          </a:solidFill>
                          <a:effectLst/>
                          <a:latin typeface="+mn-lt"/>
                          <a:ea typeface="+mn-ea"/>
                          <a:cs typeface="+mn-cs"/>
                        </a:rPr>
                        <a:t>   進而盜取。　</a:t>
                      </a:r>
                      <a:endParaRPr lang="zh-TW" altLang="en-US" sz="2400" dirty="0"/>
                    </a:p>
                  </a:txBody>
                  <a:tcPr/>
                </a:tc>
                <a:extLst>
                  <a:ext uri="{0D108BD9-81ED-4DB2-BD59-A6C34878D82A}">
                    <a16:rowId xmlns:a16="http://schemas.microsoft.com/office/drawing/2014/main" val="28902516"/>
                  </a:ext>
                </a:extLst>
              </a:tr>
            </a:tbl>
          </a:graphicData>
        </a:graphic>
      </p:graphicFrame>
      <p:sp>
        <p:nvSpPr>
          <p:cNvPr id="8" name="文字方塊 7">
            <a:extLst>
              <a:ext uri="{FF2B5EF4-FFF2-40B4-BE49-F238E27FC236}">
                <a16:creationId xmlns:a16="http://schemas.microsoft.com/office/drawing/2014/main" id="{45ECB216-35C6-41FF-BEA9-8282CDFCC407}"/>
              </a:ext>
            </a:extLst>
          </p:cNvPr>
          <p:cNvSpPr txBox="1"/>
          <p:nvPr/>
        </p:nvSpPr>
        <p:spPr>
          <a:xfrm>
            <a:off x="1442720" y="5570439"/>
            <a:ext cx="9458960"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4800" b="0" i="0" u="none" strike="noStrike" kern="120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mn-cs"/>
              </a:rPr>
              <a:t>下次開啟陌生郵件前，要三思唷</a:t>
            </a:r>
            <a:r>
              <a:rPr kumimoji="0" lang="en-US" altLang="zh-TW" sz="4800" b="0" i="0" u="none" strike="noStrike" kern="120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mn-cs"/>
              </a:rPr>
              <a:t>!!!</a:t>
            </a:r>
            <a:endParaRPr kumimoji="0" lang="zh-TW" altLang="en-US" sz="4800" b="0" i="0" u="none" strike="noStrike" kern="120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mn-cs"/>
            </a:endParaRPr>
          </a:p>
        </p:txBody>
      </p:sp>
    </p:spTree>
    <p:extLst>
      <p:ext uri="{BB962C8B-B14F-4D97-AF65-F5344CB8AC3E}">
        <p14:creationId xmlns:p14="http://schemas.microsoft.com/office/powerpoint/2010/main" val="13685620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E7F95E-2337-440D-8769-8345314813B8}"/>
              </a:ext>
            </a:extLst>
          </p:cNvPr>
          <p:cNvSpPr>
            <a:spLocks noGrp="1"/>
          </p:cNvSpPr>
          <p:nvPr>
            <p:ph type="title"/>
          </p:nvPr>
        </p:nvSpPr>
        <p:spPr>
          <a:xfrm>
            <a:off x="1251678" y="382385"/>
            <a:ext cx="10178322" cy="1492132"/>
          </a:xfrm>
        </p:spPr>
        <p:txBody>
          <a:bodyPr>
            <a:normAutofit fontScale="90000"/>
          </a:bodyPr>
          <a:lstStyle/>
          <a:p>
            <a:r>
              <a:rPr lang="zh-TW" altLang="en-US" dirty="0">
                <a:latin typeface="+mj-ea"/>
              </a:rPr>
              <a:t>木馬程式入侵 </a:t>
            </a:r>
            <a:r>
              <a:rPr lang="en-US" altLang="zh-TW" dirty="0">
                <a:latin typeface="+mj-ea"/>
              </a:rPr>
              <a:t>7</a:t>
            </a:r>
            <a:r>
              <a:rPr lang="zh-TW" altLang="en-US" dirty="0">
                <a:latin typeface="+mj-ea"/>
              </a:rPr>
              <a:t>億電郵帳密外流</a:t>
            </a:r>
            <a:br>
              <a:rPr lang="zh-TW" altLang="en-US" dirty="0"/>
            </a:br>
            <a:br>
              <a:rPr lang="en-US" altLang="zh-TW" dirty="0"/>
            </a:br>
            <a:br>
              <a:rPr lang="en-US" altLang="zh-TW" dirty="0"/>
            </a:br>
            <a:endParaRPr lang="zh-TW" altLang="en-US" dirty="0"/>
          </a:p>
        </p:txBody>
      </p:sp>
      <p:sp>
        <p:nvSpPr>
          <p:cNvPr id="3" name="內容版面配置區 2">
            <a:extLst>
              <a:ext uri="{FF2B5EF4-FFF2-40B4-BE49-F238E27FC236}">
                <a16:creationId xmlns:a16="http://schemas.microsoft.com/office/drawing/2014/main" id="{F6B13AA0-0F55-4235-B4DB-550F32DD7847}"/>
              </a:ext>
            </a:extLst>
          </p:cNvPr>
          <p:cNvSpPr>
            <a:spLocks noGrp="1"/>
          </p:cNvSpPr>
          <p:nvPr>
            <p:ph idx="1"/>
          </p:nvPr>
        </p:nvSpPr>
        <p:spPr>
          <a:xfrm>
            <a:off x="1251678" y="1320801"/>
            <a:ext cx="10178322" cy="4961774"/>
          </a:xfrm>
        </p:spPr>
        <p:txBody>
          <a:bodyPr>
            <a:normAutofit/>
          </a:bodyPr>
          <a:lstStyle/>
          <a:p>
            <a:r>
              <a:rPr lang="en-US" altLang="zh-TW" dirty="0">
                <a:hlinkClick r:id="rId2"/>
              </a:rPr>
              <a:t>https://m.ctee.com.tw/dailynews/20170901/a16aa16/833653/e2016368220d1a50dfdce58d10e20c0c?h=9da2081fd60f291e22200ef723ab657a&amp;t=tpp</a:t>
            </a:r>
            <a:endParaRPr lang="en-US" altLang="zh-TW" dirty="0"/>
          </a:p>
          <a:p>
            <a:endParaRPr lang="en-US" altLang="zh-TW" dirty="0"/>
          </a:p>
          <a:p>
            <a:r>
              <a:rPr lang="zh-TW" altLang="en-US" sz="2400" dirty="0"/>
              <a:t>名為「</a:t>
            </a:r>
            <a:r>
              <a:rPr lang="en-US" altLang="zh-TW" sz="2400" dirty="0" err="1"/>
              <a:t>Onliner</a:t>
            </a:r>
            <a:r>
              <a:rPr lang="en-US" altLang="zh-TW" sz="2400" dirty="0"/>
              <a:t> Spambot</a:t>
            </a:r>
            <a:r>
              <a:rPr lang="zh-TW" altLang="en-US" sz="2400" dirty="0"/>
              <a:t>」的垃圾郵件機器人竊取大量電郵帳密，並發送含有惡意銀行木馬程式「</a:t>
            </a:r>
            <a:r>
              <a:rPr lang="en-US" altLang="zh-TW" sz="2400" dirty="0" err="1"/>
              <a:t>Ursnif</a:t>
            </a:r>
            <a:r>
              <a:rPr lang="zh-TW" altLang="en-US" sz="2400" dirty="0"/>
              <a:t>」的垃圾信件，而</a:t>
            </a:r>
            <a:r>
              <a:rPr lang="en-US" altLang="zh-TW" sz="2400" dirty="0" err="1">
                <a:solidFill>
                  <a:schemeClr val="tx1"/>
                </a:solidFill>
              </a:rPr>
              <a:t>Ursnif</a:t>
            </a:r>
            <a:r>
              <a:rPr lang="zh-TW" altLang="en-US" sz="2400" dirty="0">
                <a:solidFill>
                  <a:schemeClr val="tx1"/>
                </a:solidFill>
              </a:rPr>
              <a:t>銀行木馬程式的垃圾信件可能會以</a:t>
            </a:r>
            <a:r>
              <a:rPr lang="zh-TW" altLang="en-US" sz="2400" dirty="0">
                <a:solidFill>
                  <a:srgbClr val="FF0000"/>
                </a:solidFill>
              </a:rPr>
              <a:t>假冒的快遞資訊或旅館訂房資訊</a:t>
            </a:r>
            <a:r>
              <a:rPr lang="zh-TW" altLang="en-US" sz="2400" dirty="0">
                <a:solidFill>
                  <a:schemeClr val="tx1"/>
                </a:solidFill>
              </a:rPr>
              <a:t>出現，</a:t>
            </a:r>
            <a:r>
              <a:rPr lang="zh-TW" altLang="en-US" sz="2400" dirty="0">
                <a:solidFill>
                  <a:srgbClr val="FF0000"/>
                </a:solidFill>
              </a:rPr>
              <a:t>只要使用者一開啟郵件中的附加檔案，木馬程式就會竊取用戶的銀行登錄資料、信用卡資料以及各組密碼</a:t>
            </a:r>
            <a:r>
              <a:rPr lang="zh-TW" altLang="en-US" sz="2400" dirty="0"/>
              <a:t>，並將用戶的</a:t>
            </a:r>
            <a:r>
              <a:rPr lang="en-US" altLang="zh-TW" sz="2400" dirty="0"/>
              <a:t>IP</a:t>
            </a:r>
            <a:r>
              <a:rPr lang="zh-TW" altLang="en-US" sz="2400" dirty="0"/>
              <a:t>位置、電腦型態、作業系統與裝置的相關資訊發送出去，以蒐集受害者的底細。此外，</a:t>
            </a:r>
            <a:r>
              <a:rPr lang="en-US" altLang="zh-TW" sz="2400" dirty="0"/>
              <a:t>7.1</a:t>
            </a:r>
            <a:r>
              <a:rPr lang="zh-TW" altLang="en-US" sz="2400" dirty="0"/>
              <a:t>億電郵帳戶中，有</a:t>
            </a:r>
            <a:r>
              <a:rPr lang="en-US" altLang="zh-TW" sz="2400" dirty="0"/>
              <a:t>8000</a:t>
            </a:r>
            <a:r>
              <a:rPr lang="zh-TW" altLang="en-US" sz="2400" dirty="0"/>
              <a:t>萬個帳戶受到控制，不斷轉發垃圾信件給清單內的聯絡人</a:t>
            </a:r>
            <a:endParaRPr lang="en-US" altLang="zh-TW" sz="2400" dirty="0"/>
          </a:p>
          <a:p>
            <a:pPr marL="0" indent="0">
              <a:buNone/>
            </a:pPr>
            <a:r>
              <a:rPr lang="en-US" altLang="zh-TW" sz="2400" dirty="0"/>
              <a:t> </a:t>
            </a:r>
            <a:r>
              <a:rPr lang="zh-TW" altLang="en-US" sz="2400" dirty="0"/>
              <a:t>，造成受害帳戶如滾雪球般越來越多。</a:t>
            </a:r>
          </a:p>
        </p:txBody>
      </p:sp>
      <p:pic>
        <p:nvPicPr>
          <p:cNvPr id="5" name="圖片 4">
            <a:extLst>
              <a:ext uri="{FF2B5EF4-FFF2-40B4-BE49-F238E27FC236}">
                <a16:creationId xmlns:a16="http://schemas.microsoft.com/office/drawing/2014/main" id="{2AC74974-C3E8-48B7-9F49-BC06376AE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1592" y="4983484"/>
            <a:ext cx="2619375" cy="1743075"/>
          </a:xfrm>
          <a:prstGeom prst="rect">
            <a:avLst/>
          </a:prstGeom>
        </p:spPr>
      </p:pic>
    </p:spTree>
    <p:extLst>
      <p:ext uri="{BB962C8B-B14F-4D97-AF65-F5344CB8AC3E}">
        <p14:creationId xmlns:p14="http://schemas.microsoft.com/office/powerpoint/2010/main" val="31118869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FAE641-0114-4468-9ED2-70F7738D4937}"/>
              </a:ext>
            </a:extLst>
          </p:cNvPr>
          <p:cNvSpPr>
            <a:spLocks noGrp="1"/>
          </p:cNvSpPr>
          <p:nvPr>
            <p:ph type="title"/>
          </p:nvPr>
        </p:nvSpPr>
        <p:spPr>
          <a:xfrm>
            <a:off x="1251678" y="382385"/>
            <a:ext cx="10178322" cy="999375"/>
          </a:xfrm>
        </p:spPr>
        <p:txBody>
          <a:bodyPr/>
          <a:lstStyle/>
          <a:p>
            <a:r>
              <a:rPr lang="zh-TW" altLang="en-US" dirty="0"/>
              <a:t>臉書遭駭元凶是垃圾郵件業者</a:t>
            </a:r>
          </a:p>
        </p:txBody>
      </p:sp>
      <p:sp>
        <p:nvSpPr>
          <p:cNvPr id="3" name="內容版面配置區 2">
            <a:extLst>
              <a:ext uri="{FF2B5EF4-FFF2-40B4-BE49-F238E27FC236}">
                <a16:creationId xmlns:a16="http://schemas.microsoft.com/office/drawing/2014/main" id="{A0D97C49-EAD1-4E1B-B8F3-261B9CAEE3C1}"/>
              </a:ext>
            </a:extLst>
          </p:cNvPr>
          <p:cNvSpPr>
            <a:spLocks noGrp="1"/>
          </p:cNvSpPr>
          <p:nvPr>
            <p:ph idx="1"/>
          </p:nvPr>
        </p:nvSpPr>
        <p:spPr>
          <a:xfrm>
            <a:off x="1251678" y="1381760"/>
            <a:ext cx="10178322" cy="5313680"/>
          </a:xfrm>
        </p:spPr>
        <p:txBody>
          <a:bodyPr>
            <a:normAutofit fontScale="92500"/>
          </a:bodyPr>
          <a:lstStyle/>
          <a:p>
            <a:r>
              <a:rPr lang="en-US" altLang="zh-TW" sz="2400" dirty="0">
                <a:hlinkClick r:id="rId2"/>
              </a:rPr>
              <a:t>https://tw.news.yahoo.com/%E8%87%89%E6%9B%B8%E4%B8%8A%E6%9C%88%E9%81%AD%E9%A7%AD%E5%85%83%E5%87%B6-%E6%98%AF%E5%9E%83%E5%9C%BE%E9%83%B5%E4%BB%B6%E6%A5%AD%E8%80%85-071641941.html</a:t>
            </a:r>
            <a:endParaRPr lang="en-US" altLang="zh-TW" sz="2400" dirty="0"/>
          </a:p>
          <a:p>
            <a:r>
              <a:rPr lang="zh-TW" altLang="en-US" sz="2400" dirty="0"/>
              <a:t>還記得在上個月，你的臉書</a:t>
            </a:r>
            <a:r>
              <a:rPr lang="en-US" altLang="zh-TW" sz="2400" dirty="0" err="1"/>
              <a:t>FaceBook</a:t>
            </a:r>
            <a:r>
              <a:rPr lang="zh-TW" altLang="en-US" sz="2400" dirty="0"/>
              <a:t>被強制登出嗎？在</a:t>
            </a:r>
            <a:r>
              <a:rPr lang="en-US" altLang="zh-TW" sz="2400" dirty="0"/>
              <a:t>9</a:t>
            </a:r>
            <a:r>
              <a:rPr lang="zh-TW" altLang="en-US" sz="2400" dirty="0"/>
              <a:t>月底，臉書發生史上最大規模的個資失竊事件，外媒報導，調查後認為是垃圾郵件的發送業者所為。</a:t>
            </a:r>
          </a:p>
          <a:p>
            <a:r>
              <a:rPr lang="zh-TW" altLang="en-US" sz="2400" dirty="0"/>
              <a:t>臉書在</a:t>
            </a:r>
            <a:r>
              <a:rPr lang="en-US" altLang="zh-TW" sz="2400" dirty="0"/>
              <a:t>9</a:t>
            </a:r>
            <a:r>
              <a:rPr lang="zh-TW" altLang="en-US" sz="2400" dirty="0"/>
              <a:t>月底發生駭客入侵的案件，包含創辦人兼執行長祖克伯與營運長桑柏格在內，有超過千萬的帳號、個資受到影響。初步調查，漏洞來源是「檢視角度」（</a:t>
            </a:r>
            <a:r>
              <a:rPr lang="en-US" altLang="zh-TW" sz="2400" dirty="0"/>
              <a:t>View As</a:t>
            </a:r>
            <a:r>
              <a:rPr lang="zh-TW" altLang="en-US" sz="2400" dirty="0"/>
              <a:t>）這項可讓其他使用者看自己</a:t>
            </a:r>
            <a:r>
              <a:rPr lang="en-US" altLang="zh-TW" sz="2400" dirty="0"/>
              <a:t>FB</a:t>
            </a:r>
            <a:r>
              <a:rPr lang="zh-TW" altLang="en-US" sz="2400" dirty="0"/>
              <a:t>的功能之程式碼有誤。</a:t>
            </a:r>
            <a:endParaRPr lang="en-US" altLang="zh-TW" sz="2400" dirty="0"/>
          </a:p>
          <a:p>
            <a:r>
              <a:rPr lang="zh-TW" altLang="en-US" sz="2400" dirty="0"/>
              <a:t>華爾街日報指出，這次攻擊的首腦是</a:t>
            </a:r>
            <a:r>
              <a:rPr lang="zh-TW" altLang="en-US" sz="2400" dirty="0">
                <a:solidFill>
                  <a:srgbClr val="FF0000"/>
                </a:solidFill>
              </a:rPr>
              <a:t>假裝數位行銷業者的臉書、</a:t>
            </a:r>
            <a:r>
              <a:rPr lang="en-US" altLang="zh-TW" sz="2400" dirty="0">
                <a:solidFill>
                  <a:srgbClr val="FF0000"/>
                </a:solidFill>
              </a:rPr>
              <a:t>IG</a:t>
            </a:r>
            <a:r>
              <a:rPr lang="zh-TW" altLang="en-US" sz="2400" dirty="0">
                <a:solidFill>
                  <a:srgbClr val="FF0000"/>
                </a:solidFill>
              </a:rPr>
              <a:t>垃圾郵件發送業者</a:t>
            </a:r>
            <a:r>
              <a:rPr lang="zh-TW" altLang="en-US" sz="2400" dirty="0"/>
              <a:t>。</a:t>
            </a:r>
          </a:p>
          <a:p>
            <a:r>
              <a:rPr lang="zh-TW" altLang="en-US" sz="2400" dirty="0"/>
              <a:t>上週提到，上次的攻擊是駭客用軟體竊取</a:t>
            </a:r>
            <a:r>
              <a:rPr lang="en-US" altLang="zh-TW" sz="2400" dirty="0"/>
              <a:t>2900</a:t>
            </a:r>
            <a:r>
              <a:rPr lang="zh-TW" altLang="en-US" sz="2400" dirty="0"/>
              <a:t>萬個帳號的個資，被竊的總數低於原先提出的</a:t>
            </a:r>
            <a:r>
              <a:rPr lang="en-US" altLang="zh-TW" sz="2400" dirty="0"/>
              <a:t>5</a:t>
            </a:r>
            <a:r>
              <a:rPr lang="zh-TW" altLang="en-US" sz="2400" dirty="0"/>
              <a:t>千萬筆。</a:t>
            </a:r>
          </a:p>
          <a:p>
            <a:endParaRPr lang="zh-TW" altLang="en-US" dirty="0"/>
          </a:p>
        </p:txBody>
      </p:sp>
    </p:spTree>
    <p:extLst>
      <p:ext uri="{BB962C8B-B14F-4D97-AF65-F5344CB8AC3E}">
        <p14:creationId xmlns:p14="http://schemas.microsoft.com/office/powerpoint/2010/main" val="36281556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DC7615-E43E-404F-8FCC-19D327C1978B}"/>
              </a:ext>
            </a:extLst>
          </p:cNvPr>
          <p:cNvSpPr>
            <a:spLocks noGrp="1"/>
          </p:cNvSpPr>
          <p:nvPr>
            <p:ph type="title"/>
          </p:nvPr>
        </p:nvSpPr>
        <p:spPr>
          <a:xfrm>
            <a:off x="1251678" y="382385"/>
            <a:ext cx="10178322" cy="1365135"/>
          </a:xfrm>
        </p:spPr>
        <p:txBody>
          <a:bodyPr/>
          <a:lstStyle/>
          <a:p>
            <a:r>
              <a:rPr lang="zh-TW" altLang="en-US" dirty="0"/>
              <a:t>現行法規範</a:t>
            </a:r>
          </a:p>
        </p:txBody>
      </p:sp>
      <p:sp>
        <p:nvSpPr>
          <p:cNvPr id="3" name="內容版面配置區 2">
            <a:extLst>
              <a:ext uri="{FF2B5EF4-FFF2-40B4-BE49-F238E27FC236}">
                <a16:creationId xmlns:a16="http://schemas.microsoft.com/office/drawing/2014/main" id="{DBFD6EFC-2277-420F-971D-22F4EA7AF4F0}"/>
              </a:ext>
            </a:extLst>
          </p:cNvPr>
          <p:cNvSpPr>
            <a:spLocks noGrp="1"/>
          </p:cNvSpPr>
          <p:nvPr>
            <p:ph idx="1"/>
          </p:nvPr>
        </p:nvSpPr>
        <p:spPr>
          <a:xfrm>
            <a:off x="1251678" y="1513840"/>
            <a:ext cx="10371362" cy="5110480"/>
          </a:xfrm>
        </p:spPr>
        <p:txBody>
          <a:bodyPr>
            <a:normAutofit/>
          </a:bodyPr>
          <a:lstStyle/>
          <a:p>
            <a:r>
              <a:rPr lang="zh-TW" altLang="en-US" sz="2400" dirty="0"/>
              <a:t>民法第</a:t>
            </a:r>
            <a:r>
              <a:rPr lang="en-US" altLang="zh-TW" sz="2400" dirty="0"/>
              <a:t>184</a:t>
            </a:r>
            <a:r>
              <a:rPr lang="zh-TW" altLang="en-US" sz="2400" dirty="0"/>
              <a:t>條第</a:t>
            </a:r>
            <a:r>
              <a:rPr lang="en-US" altLang="zh-TW" sz="2400" dirty="0"/>
              <a:t>1</a:t>
            </a:r>
            <a:r>
              <a:rPr lang="zh-TW" altLang="en-US" sz="2400" dirty="0"/>
              <a:t>項</a:t>
            </a:r>
            <a:endParaRPr lang="en-US" altLang="zh-TW" sz="2400" dirty="0"/>
          </a:p>
          <a:p>
            <a:r>
              <a:rPr lang="zh-TW" altLang="en-US" sz="2400" dirty="0"/>
              <a:t>「因故意或過失，不法侵害他人之權利者，負損害賠償責任。故意以背於</a:t>
            </a:r>
            <a:endParaRPr lang="en-US" altLang="zh-TW" sz="2400" dirty="0"/>
          </a:p>
          <a:p>
            <a:pPr marL="0" indent="0">
              <a:buNone/>
            </a:pPr>
            <a:r>
              <a:rPr lang="zh-TW" altLang="en-US" sz="2400" dirty="0"/>
              <a:t>       善良風俗之方法，加損害於他人者亦同。 」</a:t>
            </a:r>
            <a:endParaRPr lang="en-US" altLang="zh-TW" sz="2400" dirty="0"/>
          </a:p>
          <a:p>
            <a:pPr marL="0" indent="0">
              <a:buNone/>
            </a:pPr>
            <a:endParaRPr lang="en-US" altLang="zh-TW" sz="2400" dirty="0"/>
          </a:p>
          <a:p>
            <a:pPr marL="0" indent="0">
              <a:buNone/>
            </a:pPr>
            <a:endParaRPr lang="en-US" altLang="zh-TW" sz="2400" dirty="0"/>
          </a:p>
          <a:p>
            <a:r>
              <a:rPr lang="zh-TW" altLang="en-US" sz="2400" dirty="0"/>
              <a:t>刑法第</a:t>
            </a:r>
            <a:r>
              <a:rPr lang="en-US" altLang="zh-TW" sz="2400" dirty="0"/>
              <a:t>360</a:t>
            </a:r>
            <a:r>
              <a:rPr lang="zh-TW" altLang="en-US" sz="2400" dirty="0"/>
              <a:t>條</a:t>
            </a:r>
            <a:endParaRPr lang="en-US" altLang="zh-TW" sz="2400" dirty="0"/>
          </a:p>
          <a:p>
            <a:r>
              <a:rPr lang="zh-TW" altLang="en-US" sz="2400" dirty="0"/>
              <a:t>「無故以電腦程式或其他電磁方式干擾他人電腦或其相關設備，致生損害 </a:t>
            </a:r>
            <a:endParaRPr lang="en-US" altLang="zh-TW" sz="2400" dirty="0"/>
          </a:p>
          <a:p>
            <a:pPr marL="0" indent="0">
              <a:buNone/>
            </a:pPr>
            <a:r>
              <a:rPr lang="zh-TW" altLang="en-US" sz="2400" dirty="0"/>
              <a:t>      於公眾或他人者，處三年以下有期徒刑、拘役或科或併科十萬元以下罰   </a:t>
            </a:r>
            <a:endParaRPr lang="en-US" altLang="zh-TW" sz="2400" dirty="0"/>
          </a:p>
          <a:p>
            <a:pPr marL="0" indent="0">
              <a:buNone/>
            </a:pPr>
            <a:r>
              <a:rPr lang="zh-TW" altLang="en-US" sz="2400" dirty="0"/>
              <a:t>      金」</a:t>
            </a:r>
            <a:endParaRPr lang="en-US" altLang="zh-TW" sz="2400" dirty="0"/>
          </a:p>
          <a:p>
            <a:pPr marL="0" indent="0">
              <a:buNone/>
            </a:pPr>
            <a:endParaRPr lang="en-US" altLang="zh-TW" sz="2400" dirty="0"/>
          </a:p>
        </p:txBody>
      </p:sp>
      <p:sp>
        <p:nvSpPr>
          <p:cNvPr id="4" name="矩形 3">
            <a:extLst>
              <a:ext uri="{FF2B5EF4-FFF2-40B4-BE49-F238E27FC236}">
                <a16:creationId xmlns:a16="http://schemas.microsoft.com/office/drawing/2014/main" id="{8092C23A-C60F-4710-8726-A99FCBD9B5B6}"/>
              </a:ext>
            </a:extLst>
          </p:cNvPr>
          <p:cNvSpPr/>
          <p:nvPr/>
        </p:nvSpPr>
        <p:spPr>
          <a:xfrm>
            <a:off x="1481362" y="3105834"/>
            <a:ext cx="9458960" cy="646331"/>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w="0"/>
                <a:solidFill>
                  <a:srgbClr val="0070C0"/>
                </a:solidFill>
                <a:effectLst>
                  <a:outerShdw blurRad="38100" dist="25400" dir="5400000" algn="ctr" rotWithShape="0">
                    <a:srgbClr val="6E747A">
                      <a:alpha val="43000"/>
                    </a:srgbClr>
                  </a:outerShdw>
                </a:effectLst>
                <a:uLnTx/>
                <a:uFillTx/>
                <a:latin typeface="Gill Sans MT" panose="020B0502020104020203"/>
                <a:ea typeface="微軟正黑體" panose="020B0604030504040204" pitchFamily="34" charset="-120"/>
                <a:cs typeface="+mn-cs"/>
              </a:rPr>
              <a:t>惟侵害何種權利</a:t>
            </a:r>
            <a:r>
              <a:rPr kumimoji="0" lang="en-US" altLang="zh-TW" sz="3600" b="0" i="0" u="none" strike="noStrike" kern="1200" cap="none" spc="0" normalizeH="0" baseline="0" noProof="0" dirty="0">
                <a:ln w="0"/>
                <a:solidFill>
                  <a:srgbClr val="0070C0"/>
                </a:solidFill>
                <a:effectLst>
                  <a:outerShdw blurRad="38100" dist="25400" dir="5400000" algn="ctr" rotWithShape="0">
                    <a:srgbClr val="6E747A">
                      <a:alpha val="43000"/>
                    </a:srgbClr>
                  </a:outerShdw>
                </a:effectLst>
                <a:uLnTx/>
                <a:uFillTx/>
                <a:latin typeface="Gill Sans MT" panose="020B0502020104020203"/>
                <a:ea typeface="微軟正黑體" panose="020B0604030504040204" pitchFamily="34" charset="-120"/>
                <a:cs typeface="+mn-cs"/>
              </a:rPr>
              <a:t>?</a:t>
            </a:r>
            <a:r>
              <a:rPr kumimoji="0" lang="zh-TW" altLang="en-US" sz="3600" b="0" i="0" u="none" strike="noStrike" kern="1200" cap="none" spc="0" normalizeH="0" baseline="0" noProof="0" dirty="0">
                <a:ln w="0"/>
                <a:solidFill>
                  <a:srgbClr val="0070C0"/>
                </a:solidFill>
                <a:effectLst>
                  <a:outerShdw blurRad="38100" dist="25400" dir="5400000" algn="ctr" rotWithShape="0">
                    <a:srgbClr val="6E747A">
                      <a:alpha val="43000"/>
                    </a:srgbClr>
                  </a:outerShdw>
                </a:effectLst>
                <a:uLnTx/>
                <a:uFillTx/>
                <a:latin typeface="Gill Sans MT" panose="020B0502020104020203"/>
                <a:ea typeface="微軟正黑體" panose="020B0604030504040204" pitchFamily="34" charset="-120"/>
                <a:cs typeface="+mn-cs"/>
              </a:rPr>
              <a:t>又有何損害</a:t>
            </a:r>
            <a:r>
              <a:rPr kumimoji="0" lang="en-US" altLang="zh-TW" sz="3600" b="0" i="0" u="none" strike="noStrike" kern="1200" cap="none" spc="0" normalizeH="0" baseline="0" noProof="0" dirty="0">
                <a:ln w="0"/>
                <a:solidFill>
                  <a:srgbClr val="0070C0"/>
                </a:solidFill>
                <a:effectLst>
                  <a:outerShdw blurRad="38100" dist="25400" dir="5400000" algn="ctr" rotWithShape="0">
                    <a:srgbClr val="6E747A">
                      <a:alpha val="43000"/>
                    </a:srgbClr>
                  </a:outerShdw>
                </a:effectLst>
                <a:uLnTx/>
                <a:uFillTx/>
                <a:latin typeface="Gill Sans MT" panose="020B0502020104020203"/>
                <a:ea typeface="微軟正黑體" panose="020B0604030504040204" pitchFamily="34" charset="-120"/>
                <a:cs typeface="+mn-cs"/>
              </a:rPr>
              <a:t>?</a:t>
            </a:r>
            <a:r>
              <a:rPr kumimoji="0" lang="zh-TW" altLang="en-US" sz="3600" b="0" i="0" u="none" strike="noStrike" kern="1200" cap="none" spc="0" normalizeH="0" baseline="0" noProof="0" dirty="0">
                <a:ln w="0"/>
                <a:solidFill>
                  <a:srgbClr val="0070C0"/>
                </a:solidFill>
                <a:effectLst>
                  <a:outerShdw blurRad="38100" dist="25400" dir="5400000" algn="ctr" rotWithShape="0">
                    <a:srgbClr val="6E747A">
                      <a:alpha val="43000"/>
                    </a:srgbClr>
                  </a:outerShdw>
                </a:effectLst>
                <a:uLnTx/>
                <a:uFillTx/>
                <a:latin typeface="Gill Sans MT" panose="020B0502020104020203"/>
                <a:ea typeface="微軟正黑體" panose="020B0604030504040204" pitchFamily="34" charset="-120"/>
                <a:cs typeface="+mn-cs"/>
              </a:rPr>
              <a:t> 恐難以證明。</a:t>
            </a:r>
          </a:p>
        </p:txBody>
      </p:sp>
      <p:sp>
        <p:nvSpPr>
          <p:cNvPr id="5" name="文字方塊 4">
            <a:extLst>
              <a:ext uri="{FF2B5EF4-FFF2-40B4-BE49-F238E27FC236}">
                <a16:creationId xmlns:a16="http://schemas.microsoft.com/office/drawing/2014/main" id="{D3743A1A-756C-43AB-9ECC-F9C68F8D12A6}"/>
              </a:ext>
            </a:extLst>
          </p:cNvPr>
          <p:cNvSpPr txBox="1"/>
          <p:nvPr/>
        </p:nvSpPr>
        <p:spPr>
          <a:xfrm>
            <a:off x="924560" y="3429000"/>
            <a:ext cx="1847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Gill Sans MT" panose="020B0502020104020203"/>
              <a:ea typeface="微軟正黑體" panose="020B0604030504040204" pitchFamily="34" charset="-120"/>
              <a:cs typeface="+mn-cs"/>
            </a:endParaRPr>
          </a:p>
        </p:txBody>
      </p:sp>
      <p:sp>
        <p:nvSpPr>
          <p:cNvPr id="6" name="矩形 5">
            <a:extLst>
              <a:ext uri="{FF2B5EF4-FFF2-40B4-BE49-F238E27FC236}">
                <a16:creationId xmlns:a16="http://schemas.microsoft.com/office/drawing/2014/main" id="{0E0ECF0E-BF70-42C2-9A69-61A9415FC557}"/>
              </a:ext>
            </a:extLst>
          </p:cNvPr>
          <p:cNvSpPr/>
          <p:nvPr/>
        </p:nvSpPr>
        <p:spPr>
          <a:xfrm>
            <a:off x="1058638" y="5977989"/>
            <a:ext cx="10371362" cy="646331"/>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w="0"/>
                <a:solidFill>
                  <a:srgbClr val="00B050"/>
                </a:solidFill>
                <a:effectLst>
                  <a:outerShdw blurRad="38100" dist="25400" dir="5400000" algn="ctr" rotWithShape="0">
                    <a:srgbClr val="6E747A">
                      <a:alpha val="43000"/>
                    </a:srgbClr>
                  </a:outerShdw>
                </a:effectLst>
                <a:uLnTx/>
                <a:uFillTx/>
                <a:latin typeface="Gill Sans MT" panose="020B0502020104020203"/>
                <a:ea typeface="微軟正黑體" panose="020B0604030504040204" pitchFamily="34" charset="-120"/>
                <a:cs typeface="+mn-cs"/>
              </a:rPr>
              <a:t>惟是否具有主觀故意</a:t>
            </a:r>
            <a:r>
              <a:rPr kumimoji="0" lang="en-US" altLang="zh-TW" sz="3600" b="0" i="0" u="none" strike="noStrike" kern="1200" cap="none" spc="0" normalizeH="0" baseline="0" noProof="0" dirty="0">
                <a:ln w="0"/>
                <a:solidFill>
                  <a:srgbClr val="00B050"/>
                </a:solidFill>
                <a:effectLst>
                  <a:outerShdw blurRad="38100" dist="25400" dir="5400000" algn="ctr" rotWithShape="0">
                    <a:srgbClr val="6E747A">
                      <a:alpha val="43000"/>
                    </a:srgbClr>
                  </a:outerShdw>
                </a:effectLst>
                <a:uLnTx/>
                <a:uFillTx/>
                <a:latin typeface="Gill Sans MT" panose="020B0502020104020203"/>
                <a:ea typeface="微軟正黑體" panose="020B0604030504040204" pitchFamily="34" charset="-120"/>
                <a:cs typeface="+mn-cs"/>
              </a:rPr>
              <a:t>?</a:t>
            </a:r>
            <a:r>
              <a:rPr kumimoji="0" lang="zh-TW" altLang="en-US" sz="3600" b="0" i="0" u="none" strike="noStrike" kern="1200" cap="none" spc="0" normalizeH="0" baseline="0" noProof="0" dirty="0">
                <a:ln w="0"/>
                <a:solidFill>
                  <a:srgbClr val="00B050"/>
                </a:solidFill>
                <a:effectLst>
                  <a:outerShdw blurRad="38100" dist="25400" dir="5400000" algn="ctr" rotWithShape="0">
                    <a:srgbClr val="6E747A">
                      <a:alpha val="43000"/>
                    </a:srgbClr>
                  </a:outerShdw>
                </a:effectLst>
                <a:uLnTx/>
                <a:uFillTx/>
                <a:latin typeface="Gill Sans MT" panose="020B0502020104020203"/>
                <a:ea typeface="微軟正黑體" panose="020B0604030504040204" pitchFamily="34" charset="-120"/>
                <a:cs typeface="+mn-cs"/>
              </a:rPr>
              <a:t>又有何損害</a:t>
            </a:r>
            <a:r>
              <a:rPr kumimoji="0" lang="en-US" altLang="zh-TW" sz="3600" b="0" i="0" u="none" strike="noStrike" kern="1200" cap="none" spc="0" normalizeH="0" baseline="0" noProof="0" dirty="0">
                <a:ln w="0"/>
                <a:solidFill>
                  <a:srgbClr val="00B050"/>
                </a:solidFill>
                <a:effectLst>
                  <a:outerShdw blurRad="38100" dist="25400" dir="5400000" algn="ctr" rotWithShape="0">
                    <a:srgbClr val="6E747A">
                      <a:alpha val="43000"/>
                    </a:srgbClr>
                  </a:outerShdw>
                </a:effectLst>
                <a:uLnTx/>
                <a:uFillTx/>
                <a:latin typeface="Gill Sans MT" panose="020B0502020104020203"/>
                <a:ea typeface="微軟正黑體" panose="020B0604030504040204" pitchFamily="34" charset="-120"/>
                <a:cs typeface="+mn-cs"/>
              </a:rPr>
              <a:t>?</a:t>
            </a:r>
            <a:r>
              <a:rPr kumimoji="0" lang="zh-TW" altLang="en-US" sz="3600" b="0" i="0" u="none" strike="noStrike" kern="1200" cap="none" spc="0" normalizeH="0" baseline="0" noProof="0" dirty="0">
                <a:ln w="0"/>
                <a:solidFill>
                  <a:srgbClr val="00B050"/>
                </a:solidFill>
                <a:effectLst>
                  <a:outerShdw blurRad="38100" dist="25400" dir="5400000" algn="ctr" rotWithShape="0">
                    <a:srgbClr val="6E747A">
                      <a:alpha val="43000"/>
                    </a:srgbClr>
                  </a:outerShdw>
                </a:effectLst>
                <a:uLnTx/>
                <a:uFillTx/>
                <a:latin typeface="Gill Sans MT" panose="020B0502020104020203"/>
                <a:ea typeface="微軟正黑體" panose="020B0604030504040204" pitchFamily="34" charset="-120"/>
                <a:cs typeface="+mn-cs"/>
              </a:rPr>
              <a:t>亦難以證明</a:t>
            </a:r>
          </a:p>
        </p:txBody>
      </p:sp>
    </p:spTree>
    <p:extLst>
      <p:ext uri="{BB962C8B-B14F-4D97-AF65-F5344CB8AC3E}">
        <p14:creationId xmlns:p14="http://schemas.microsoft.com/office/powerpoint/2010/main" val="3261293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6BA187-9A2F-401F-A496-D0ED9EB7F558}"/>
              </a:ext>
            </a:extLst>
          </p:cNvPr>
          <p:cNvSpPr>
            <a:spLocks noGrp="1"/>
          </p:cNvSpPr>
          <p:nvPr>
            <p:ph type="title"/>
          </p:nvPr>
        </p:nvSpPr>
        <p:spPr/>
        <p:txBody>
          <a:bodyPr/>
          <a:lstStyle/>
          <a:p>
            <a:r>
              <a:rPr lang="zh-TW" altLang="en-US" dirty="0"/>
              <a:t>行為能力</a:t>
            </a:r>
            <a:r>
              <a:rPr lang="en-US" altLang="zh-TW" dirty="0"/>
              <a:t>- </a:t>
            </a:r>
            <a:r>
              <a:rPr lang="zh-TW" altLang="en-US" dirty="0"/>
              <a:t>限制行為能力人</a:t>
            </a:r>
          </a:p>
        </p:txBody>
      </p:sp>
      <p:sp>
        <p:nvSpPr>
          <p:cNvPr id="3" name="內容版面配置區 2">
            <a:extLst>
              <a:ext uri="{FF2B5EF4-FFF2-40B4-BE49-F238E27FC236}">
                <a16:creationId xmlns:a16="http://schemas.microsoft.com/office/drawing/2014/main" id="{39C4BB30-0177-4278-837C-0CA3082A0AF3}"/>
              </a:ext>
            </a:extLst>
          </p:cNvPr>
          <p:cNvSpPr>
            <a:spLocks noGrp="1"/>
          </p:cNvSpPr>
          <p:nvPr>
            <p:ph idx="1"/>
          </p:nvPr>
        </p:nvSpPr>
        <p:spPr>
          <a:xfrm>
            <a:off x="1251678" y="1564640"/>
            <a:ext cx="10178322" cy="5110480"/>
          </a:xfrm>
        </p:spPr>
        <p:txBody>
          <a:bodyPr>
            <a:normAutofit/>
          </a:bodyPr>
          <a:lstStyle/>
          <a:p>
            <a:r>
              <a:rPr lang="zh-TW" altLang="en-US" b="1" dirty="0">
                <a:latin typeface="+mj-ea"/>
                <a:ea typeface="+mj-ea"/>
              </a:rPr>
              <a:t>民法第</a:t>
            </a:r>
            <a:r>
              <a:rPr lang="en-US" altLang="zh-TW" b="1" dirty="0">
                <a:latin typeface="+mj-ea"/>
                <a:ea typeface="+mj-ea"/>
              </a:rPr>
              <a:t>78</a:t>
            </a:r>
            <a:r>
              <a:rPr lang="zh-TW" altLang="en-US" b="1" dirty="0">
                <a:latin typeface="+mj-ea"/>
                <a:ea typeface="+mj-ea"/>
              </a:rPr>
              <a:t>條</a:t>
            </a:r>
          </a:p>
          <a:p>
            <a:pPr marL="0" indent="0">
              <a:buNone/>
            </a:pPr>
            <a:r>
              <a:rPr lang="zh-TW" altLang="en-US" dirty="0">
                <a:latin typeface="+mj-ea"/>
                <a:ea typeface="+mj-ea"/>
              </a:rPr>
              <a:t>   「限制行為能力人未得法定代理人之允許，所為之單獨行為，無效。」</a:t>
            </a:r>
            <a:endParaRPr lang="en-US" altLang="zh-TW" dirty="0">
              <a:latin typeface="+mj-ea"/>
              <a:ea typeface="+mj-ea"/>
            </a:endParaRPr>
          </a:p>
          <a:p>
            <a:pPr marL="0" indent="0">
              <a:buNone/>
            </a:pPr>
            <a:r>
              <a:rPr lang="zh-TW" altLang="en-US" dirty="0">
                <a:latin typeface="+mj-ea"/>
                <a:ea typeface="+mj-ea"/>
              </a:rPr>
              <a:t>      例如：拋棄繼承。</a:t>
            </a:r>
            <a:endParaRPr lang="en-US" altLang="zh-TW" dirty="0">
              <a:latin typeface="+mj-ea"/>
              <a:ea typeface="+mj-ea"/>
            </a:endParaRPr>
          </a:p>
          <a:p>
            <a:r>
              <a:rPr lang="zh-TW" altLang="en-US" b="1" dirty="0">
                <a:latin typeface="+mj-ea"/>
                <a:ea typeface="+mj-ea"/>
              </a:rPr>
              <a:t>民法第</a:t>
            </a:r>
            <a:r>
              <a:rPr lang="en-US" altLang="zh-TW" b="1" dirty="0">
                <a:latin typeface="+mj-ea"/>
                <a:ea typeface="+mj-ea"/>
              </a:rPr>
              <a:t>81</a:t>
            </a:r>
            <a:r>
              <a:rPr lang="zh-TW" altLang="en-US" b="1" dirty="0">
                <a:latin typeface="+mj-ea"/>
                <a:ea typeface="+mj-ea"/>
              </a:rPr>
              <a:t>條</a:t>
            </a:r>
            <a:endParaRPr lang="en-US" altLang="zh-TW" b="1" dirty="0">
              <a:latin typeface="+mj-ea"/>
              <a:ea typeface="+mj-ea"/>
            </a:endParaRPr>
          </a:p>
          <a:p>
            <a:pPr marL="0" indent="0">
              <a:buNone/>
            </a:pPr>
            <a:r>
              <a:rPr lang="zh-TW" altLang="en-US" dirty="0">
                <a:latin typeface="+mj-ea"/>
                <a:ea typeface="+mj-ea"/>
              </a:rPr>
              <a:t>    「限制行為能力人於限制原因消滅後，承認其所訂立之契約者，其承認與法定</a:t>
            </a:r>
            <a:endParaRPr lang="en-US" altLang="zh-TW" dirty="0">
              <a:latin typeface="+mj-ea"/>
              <a:ea typeface="+mj-ea"/>
            </a:endParaRPr>
          </a:p>
          <a:p>
            <a:pPr marL="0" indent="0">
              <a:buNone/>
            </a:pPr>
            <a:r>
              <a:rPr lang="zh-TW" altLang="en-US" dirty="0">
                <a:latin typeface="+mj-ea"/>
                <a:ea typeface="+mj-ea"/>
              </a:rPr>
              <a:t>       代理人之承認，有同一效力」</a:t>
            </a:r>
            <a:endParaRPr lang="en-US" altLang="zh-TW" dirty="0">
              <a:latin typeface="+mj-ea"/>
              <a:ea typeface="+mj-ea"/>
            </a:endParaRPr>
          </a:p>
          <a:p>
            <a:pPr marL="0" indent="0">
              <a:buNone/>
            </a:pPr>
            <a:r>
              <a:rPr lang="zh-TW" altLang="en-US" dirty="0">
                <a:latin typeface="+mj-ea"/>
                <a:ea typeface="+mj-ea"/>
              </a:rPr>
              <a:t>      例如：小明滿</a:t>
            </a:r>
            <a:r>
              <a:rPr lang="en-US" altLang="zh-TW" dirty="0">
                <a:latin typeface="+mj-ea"/>
                <a:ea typeface="+mj-ea"/>
              </a:rPr>
              <a:t>20</a:t>
            </a:r>
            <a:r>
              <a:rPr lang="zh-TW" altLang="en-US" dirty="0">
                <a:latin typeface="+mj-ea"/>
                <a:ea typeface="+mj-ea"/>
              </a:rPr>
              <a:t>歲後，承認他</a:t>
            </a:r>
            <a:r>
              <a:rPr lang="en-US" altLang="zh-TW" dirty="0">
                <a:latin typeface="+mj-ea"/>
                <a:ea typeface="+mj-ea"/>
              </a:rPr>
              <a:t>19</a:t>
            </a:r>
            <a:r>
              <a:rPr lang="zh-TW" altLang="en-US" dirty="0">
                <a:latin typeface="+mj-ea"/>
                <a:ea typeface="+mj-ea"/>
              </a:rPr>
              <a:t>歲時所訂立之契約。</a:t>
            </a:r>
            <a:endParaRPr lang="en-US" altLang="zh-TW" dirty="0">
              <a:latin typeface="+mj-ea"/>
              <a:ea typeface="+mj-ea"/>
            </a:endParaRPr>
          </a:p>
          <a:p>
            <a:r>
              <a:rPr lang="zh-TW" altLang="en-US" b="1" dirty="0">
                <a:latin typeface="+mj-ea"/>
                <a:ea typeface="+mj-ea"/>
              </a:rPr>
              <a:t>民法第</a:t>
            </a:r>
            <a:r>
              <a:rPr lang="en-US" altLang="zh-TW" b="1" dirty="0">
                <a:latin typeface="+mj-ea"/>
                <a:ea typeface="+mj-ea"/>
              </a:rPr>
              <a:t>83</a:t>
            </a:r>
            <a:r>
              <a:rPr lang="zh-TW" altLang="en-US" b="1" dirty="0">
                <a:latin typeface="+mj-ea"/>
                <a:ea typeface="+mj-ea"/>
              </a:rPr>
              <a:t>條</a:t>
            </a:r>
            <a:endParaRPr lang="en-US" altLang="zh-TW" b="1" dirty="0">
              <a:latin typeface="+mj-ea"/>
              <a:ea typeface="+mj-ea"/>
            </a:endParaRPr>
          </a:p>
          <a:p>
            <a:pPr marL="0" indent="0">
              <a:buNone/>
            </a:pPr>
            <a:r>
              <a:rPr lang="zh-TW" altLang="en-US" dirty="0">
                <a:latin typeface="+mj-ea"/>
                <a:ea typeface="+mj-ea"/>
              </a:rPr>
              <a:t>   「限制行為能力人用詐術使人信其為有行為能力人或已得法定代理人之允許者，</a:t>
            </a:r>
            <a:endParaRPr lang="en-US" altLang="zh-TW" dirty="0">
              <a:latin typeface="+mj-ea"/>
              <a:ea typeface="+mj-ea"/>
            </a:endParaRPr>
          </a:p>
          <a:p>
            <a:pPr marL="0" indent="0">
              <a:buNone/>
            </a:pPr>
            <a:r>
              <a:rPr lang="zh-TW" altLang="en-US" dirty="0">
                <a:latin typeface="+mj-ea"/>
                <a:ea typeface="+mj-ea"/>
              </a:rPr>
              <a:t>       其法律行為為有效。」</a:t>
            </a:r>
            <a:endParaRPr lang="en-US" altLang="zh-TW" dirty="0">
              <a:latin typeface="+mj-ea"/>
              <a:ea typeface="+mj-ea"/>
            </a:endParaRPr>
          </a:p>
          <a:p>
            <a:pPr marL="0" indent="0">
              <a:buNone/>
            </a:pPr>
            <a:r>
              <a:rPr lang="zh-TW" altLang="en-US" dirty="0">
                <a:latin typeface="+mj-ea"/>
                <a:ea typeface="+mj-ea"/>
              </a:rPr>
              <a:t>       → 限制行為能力人既有能力使用詐術使他人相信，足見已有相當意思能力，  </a:t>
            </a:r>
            <a:endParaRPr lang="en-US" altLang="zh-TW" dirty="0">
              <a:latin typeface="+mj-ea"/>
              <a:ea typeface="+mj-ea"/>
            </a:endParaRPr>
          </a:p>
          <a:p>
            <a:pPr marL="0" indent="0">
              <a:buNone/>
            </a:pPr>
            <a:r>
              <a:rPr lang="zh-TW" altLang="en-US" dirty="0">
                <a:latin typeface="+mj-ea"/>
                <a:ea typeface="+mj-ea"/>
              </a:rPr>
              <a:t>            故無透過行為能力制度保護之必要。</a:t>
            </a:r>
            <a:endParaRPr lang="en-US" altLang="zh-TW" dirty="0">
              <a:latin typeface="+mj-ea"/>
              <a:ea typeface="+mj-ea"/>
            </a:endParaRPr>
          </a:p>
          <a:p>
            <a:endParaRPr lang="zh-TW" altLang="en-US" sz="2000" dirty="0"/>
          </a:p>
          <a:p>
            <a:endParaRPr lang="zh-TW" altLang="en-US" sz="2000" dirty="0"/>
          </a:p>
        </p:txBody>
      </p:sp>
    </p:spTree>
    <p:extLst>
      <p:ext uri="{BB962C8B-B14F-4D97-AF65-F5344CB8AC3E}">
        <p14:creationId xmlns:p14="http://schemas.microsoft.com/office/powerpoint/2010/main" val="245770112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B88995-995D-43B2-9F47-DEC71A7093B9}"/>
              </a:ext>
            </a:extLst>
          </p:cNvPr>
          <p:cNvSpPr>
            <a:spLocks noGrp="1"/>
          </p:cNvSpPr>
          <p:nvPr>
            <p:ph type="title"/>
          </p:nvPr>
        </p:nvSpPr>
        <p:spPr>
          <a:xfrm>
            <a:off x="1251678" y="382385"/>
            <a:ext cx="10178322" cy="1050175"/>
          </a:xfrm>
        </p:spPr>
        <p:txBody>
          <a:bodyPr>
            <a:normAutofit/>
          </a:bodyPr>
          <a:lstStyle/>
          <a:p>
            <a:r>
              <a:rPr lang="zh-TW" altLang="en-US" dirty="0"/>
              <a:t>濫發商業電子郵件管理條例草案</a:t>
            </a:r>
          </a:p>
        </p:txBody>
      </p:sp>
      <p:sp>
        <p:nvSpPr>
          <p:cNvPr id="3" name="內容版面配置區 2">
            <a:extLst>
              <a:ext uri="{FF2B5EF4-FFF2-40B4-BE49-F238E27FC236}">
                <a16:creationId xmlns:a16="http://schemas.microsoft.com/office/drawing/2014/main" id="{CFB0375E-AFF2-4F5B-8A82-05209579DF65}"/>
              </a:ext>
            </a:extLst>
          </p:cNvPr>
          <p:cNvSpPr>
            <a:spLocks noGrp="1"/>
          </p:cNvSpPr>
          <p:nvPr>
            <p:ph idx="1"/>
          </p:nvPr>
        </p:nvSpPr>
        <p:spPr>
          <a:xfrm>
            <a:off x="1251678" y="1432561"/>
            <a:ext cx="10178322" cy="5043054"/>
          </a:xfrm>
        </p:spPr>
        <p:txBody>
          <a:bodyPr/>
          <a:lstStyle/>
          <a:p>
            <a:pPr marL="0" indent="0">
              <a:buNone/>
            </a:pPr>
            <a:r>
              <a:rPr lang="zh-TW" altLang="en-US" sz="2400" dirty="0"/>
              <a:t>第二條  本條例相關用詞定義如下：</a:t>
            </a:r>
          </a:p>
          <a:p>
            <a:pPr marL="0" indent="0">
              <a:buNone/>
            </a:pPr>
            <a:r>
              <a:rPr lang="zh-TW" altLang="en-US" sz="2400" dirty="0"/>
              <a:t>一、商業電子郵件：指以行銷商品或服務為主要目的，透過網際網路傳送</a:t>
            </a:r>
            <a:endParaRPr lang="en-US" altLang="zh-TW" sz="2400" dirty="0"/>
          </a:p>
          <a:p>
            <a:pPr marL="0" indent="0">
              <a:buNone/>
            </a:pPr>
            <a:r>
              <a:rPr lang="zh-TW" altLang="en-US" sz="2400" dirty="0"/>
              <a:t>                                 之電子郵件。但不包括提供現有交易相關之資訊。</a:t>
            </a:r>
          </a:p>
          <a:p>
            <a:pPr marL="0" indent="0">
              <a:buNone/>
            </a:pPr>
            <a:r>
              <a:rPr lang="zh-TW" altLang="en-US" sz="2400" dirty="0"/>
              <a:t>二、電子郵件位址：指得以辨識特定電子郵件使用者之識別碼。</a:t>
            </a:r>
          </a:p>
          <a:p>
            <a:pPr marL="0" indent="0">
              <a:buNone/>
            </a:pPr>
            <a:r>
              <a:rPr lang="zh-TW" altLang="en-US" sz="2400" dirty="0"/>
              <a:t>三、信首資訊：指附加於電子郵件之來源、路徑、目的地、發信日期等足</a:t>
            </a:r>
            <a:endParaRPr lang="en-US" altLang="zh-TW" sz="2400" dirty="0"/>
          </a:p>
          <a:p>
            <a:pPr marL="0" indent="0">
              <a:buNone/>
            </a:pPr>
            <a:r>
              <a:rPr lang="zh-TW" altLang="en-US" sz="2400" dirty="0"/>
              <a:t>                          資辨識發信人之資訊。</a:t>
            </a:r>
          </a:p>
          <a:p>
            <a:pPr marL="0" indent="0">
              <a:buNone/>
            </a:pPr>
            <a:r>
              <a:rPr lang="zh-TW" altLang="en-US" sz="2400" dirty="0"/>
              <a:t>四、電子郵件服務提供者：指提供電子郵件發送、傳輸或接收服務者。</a:t>
            </a:r>
          </a:p>
          <a:p>
            <a:pPr marL="0" indent="0">
              <a:buNone/>
            </a:pPr>
            <a:r>
              <a:rPr lang="zh-TW" altLang="en-US" sz="2400" dirty="0"/>
              <a:t>五、發信人：指發送商業電子郵件之團體或個人。</a:t>
            </a:r>
          </a:p>
          <a:p>
            <a:pPr marL="0" indent="0">
              <a:buNone/>
            </a:pPr>
            <a:r>
              <a:rPr lang="zh-TW" altLang="en-US" sz="2400" dirty="0"/>
              <a:t>六、收信人：指使用電子郵件位址接收商業電子郵件之團體或個人。</a:t>
            </a:r>
          </a:p>
          <a:p>
            <a:endParaRPr lang="zh-TW" altLang="en-US" dirty="0"/>
          </a:p>
        </p:txBody>
      </p:sp>
    </p:spTree>
    <p:extLst>
      <p:ext uri="{BB962C8B-B14F-4D97-AF65-F5344CB8AC3E}">
        <p14:creationId xmlns:p14="http://schemas.microsoft.com/office/powerpoint/2010/main" val="22615800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EC7A1B54-E6ED-4E1C-9C11-2012BB0A2948}"/>
              </a:ext>
            </a:extLst>
          </p:cNvPr>
          <p:cNvSpPr>
            <a:spLocks noGrp="1"/>
          </p:cNvSpPr>
          <p:nvPr>
            <p:ph idx="1"/>
          </p:nvPr>
        </p:nvSpPr>
        <p:spPr>
          <a:xfrm>
            <a:off x="1251678" y="518160"/>
            <a:ext cx="10472962" cy="5933439"/>
          </a:xfrm>
        </p:spPr>
        <p:txBody>
          <a:bodyPr/>
          <a:lstStyle/>
          <a:p>
            <a:pPr marL="0" indent="0">
              <a:buNone/>
            </a:pPr>
            <a:r>
              <a:rPr lang="zh-TW" altLang="zh-TW" sz="2400" dirty="0"/>
              <a:t>第四條 發信人傳送商業電子郵件，應符合下列規定：</a:t>
            </a:r>
            <a:r>
              <a:rPr lang="zh-TW" altLang="en-US" sz="2400" dirty="0"/>
              <a:t> </a:t>
            </a:r>
            <a:r>
              <a:rPr lang="en-US" altLang="zh-TW" sz="2400" dirty="0">
                <a:solidFill>
                  <a:srgbClr val="FFC000"/>
                </a:solidFill>
              </a:rPr>
              <a:t>(</a:t>
            </a:r>
            <a:r>
              <a:rPr lang="zh-TW" altLang="en-US" sz="2400" dirty="0">
                <a:solidFill>
                  <a:srgbClr val="FFC000"/>
                </a:solidFill>
              </a:rPr>
              <a:t>發信之基本要件</a:t>
            </a:r>
            <a:r>
              <a:rPr lang="en-US" altLang="zh-TW" sz="2400" dirty="0">
                <a:solidFill>
                  <a:srgbClr val="FFC000"/>
                </a:solidFill>
              </a:rPr>
              <a:t>)</a:t>
            </a:r>
            <a:endParaRPr lang="zh-TW" altLang="zh-TW" sz="2400" dirty="0">
              <a:solidFill>
                <a:srgbClr val="FFC000"/>
              </a:solidFill>
            </a:endParaRPr>
          </a:p>
          <a:p>
            <a:pPr marL="0" lvl="0" indent="0">
              <a:buNone/>
            </a:pPr>
            <a:r>
              <a:rPr lang="zh-TW" altLang="en-US" sz="2400" dirty="0"/>
              <a:t>一、</a:t>
            </a:r>
            <a:r>
              <a:rPr lang="zh-TW" altLang="zh-TW" sz="2400" dirty="0"/>
              <a:t>提供收信人有選擇不再接收來自同一發信人或廣告主同類郵件之機制。</a:t>
            </a:r>
          </a:p>
          <a:p>
            <a:pPr marL="0" indent="0">
              <a:buNone/>
            </a:pPr>
            <a:r>
              <a:rPr lang="zh-TW" altLang="en-US" sz="2400" dirty="0"/>
              <a:t>                 </a:t>
            </a:r>
            <a:r>
              <a:rPr lang="zh-TW" altLang="en-US" sz="2400" dirty="0">
                <a:solidFill>
                  <a:srgbClr val="0070C0"/>
                </a:solidFill>
              </a:rPr>
              <a:t>   </a:t>
            </a:r>
            <a:r>
              <a:rPr lang="en-US" altLang="zh-TW" sz="2400" dirty="0">
                <a:solidFill>
                  <a:srgbClr val="0070C0"/>
                </a:solidFill>
              </a:rPr>
              <a:t>(</a:t>
            </a:r>
            <a:r>
              <a:rPr lang="zh-TW" altLang="zh-TW" sz="2400" dirty="0">
                <a:solidFill>
                  <a:srgbClr val="0070C0"/>
                </a:solidFill>
              </a:rPr>
              <a:t>「選擇退出」</a:t>
            </a:r>
            <a:r>
              <a:rPr lang="en-US" altLang="zh-TW" sz="2400" dirty="0">
                <a:solidFill>
                  <a:srgbClr val="0070C0"/>
                </a:solidFill>
              </a:rPr>
              <a:t>(Opt-out)</a:t>
            </a:r>
            <a:r>
              <a:rPr lang="zh-TW" altLang="zh-TW" sz="2400" dirty="0">
                <a:solidFill>
                  <a:srgbClr val="0070C0"/>
                </a:solidFill>
              </a:rPr>
              <a:t>機制</a:t>
            </a:r>
            <a:r>
              <a:rPr lang="en-US" altLang="zh-TW" sz="2400" dirty="0">
                <a:solidFill>
                  <a:srgbClr val="0070C0"/>
                </a:solidFill>
              </a:rPr>
              <a:t>)</a:t>
            </a:r>
            <a:endParaRPr lang="zh-TW" altLang="zh-TW" sz="2400" dirty="0">
              <a:solidFill>
                <a:srgbClr val="0070C0"/>
              </a:solidFill>
            </a:endParaRPr>
          </a:p>
          <a:p>
            <a:pPr marL="0" indent="0">
              <a:buNone/>
            </a:pPr>
            <a:r>
              <a:rPr lang="zh-TW" altLang="zh-TW" sz="2400" dirty="0"/>
              <a:t>二、於郵件主旨欄加註「商業」、「廣告」、或「</a:t>
            </a:r>
            <a:r>
              <a:rPr lang="en-US" altLang="zh-TW" sz="2400" dirty="0"/>
              <a:t>ADV</a:t>
            </a:r>
            <a:r>
              <a:rPr lang="zh-TW" altLang="zh-TW" sz="2400" dirty="0"/>
              <a:t>」之標示。</a:t>
            </a:r>
          </a:p>
          <a:p>
            <a:pPr marL="0" indent="0">
              <a:buNone/>
            </a:pPr>
            <a:r>
              <a:rPr lang="zh-TW" altLang="zh-TW" sz="2400" dirty="0"/>
              <a:t>三、提供正確之信首資訊。</a:t>
            </a:r>
          </a:p>
          <a:p>
            <a:pPr marL="0" indent="0">
              <a:buNone/>
            </a:pPr>
            <a:r>
              <a:rPr lang="zh-TW" altLang="zh-TW" sz="2400" dirty="0"/>
              <a:t>四、提供發信人之身分資訊及郵遞地址。</a:t>
            </a:r>
          </a:p>
          <a:p>
            <a:pPr marL="0" indent="0">
              <a:buNone/>
            </a:pPr>
            <a:endParaRPr lang="en-US" altLang="zh-TW" dirty="0"/>
          </a:p>
          <a:p>
            <a:pPr marL="0" indent="0">
              <a:buNone/>
            </a:pPr>
            <a:r>
              <a:rPr lang="zh-TW" altLang="en-US" sz="2400" dirty="0"/>
              <a:t>第五條   發信人不得有下列行為： </a:t>
            </a:r>
            <a:r>
              <a:rPr lang="en-US" altLang="zh-TW" sz="2400" dirty="0">
                <a:solidFill>
                  <a:srgbClr val="FFC000"/>
                </a:solidFill>
              </a:rPr>
              <a:t>(</a:t>
            </a:r>
            <a:r>
              <a:rPr lang="zh-TW" altLang="en-US" sz="2400" dirty="0">
                <a:solidFill>
                  <a:srgbClr val="FFC000"/>
                </a:solidFill>
              </a:rPr>
              <a:t>禁止行為</a:t>
            </a:r>
            <a:r>
              <a:rPr lang="en-US" altLang="zh-TW" sz="2400" dirty="0">
                <a:solidFill>
                  <a:srgbClr val="FFC000"/>
                </a:solidFill>
              </a:rPr>
              <a:t>)</a:t>
            </a:r>
            <a:endParaRPr lang="zh-TW" altLang="en-US" sz="2400" dirty="0">
              <a:solidFill>
                <a:srgbClr val="FFC000"/>
              </a:solidFill>
            </a:endParaRPr>
          </a:p>
          <a:p>
            <a:pPr marL="0" indent="0">
              <a:buNone/>
            </a:pPr>
            <a:r>
              <a:rPr lang="zh-TW" altLang="en-US" sz="2400" dirty="0"/>
              <a:t>一、明知或可得而知收信人已為拒絕接收商業電子郵件之表示，仍為發送者。</a:t>
            </a:r>
          </a:p>
          <a:p>
            <a:pPr marL="0" indent="0">
              <a:buNone/>
            </a:pPr>
            <a:r>
              <a:rPr lang="zh-TW" altLang="en-US" sz="2400" dirty="0"/>
              <a:t>二、明知或可得而知商業電子郵件之主旨有虛偽不實或引人錯誤之表示，仍</a:t>
            </a:r>
            <a:endParaRPr lang="en-US" altLang="zh-TW" sz="2400" dirty="0"/>
          </a:p>
          <a:p>
            <a:pPr marL="0" indent="0">
              <a:buNone/>
            </a:pPr>
            <a:r>
              <a:rPr lang="zh-TW" altLang="en-US" sz="2400" dirty="0"/>
              <a:t>       為發送者。</a:t>
            </a:r>
          </a:p>
          <a:p>
            <a:pPr marL="0" indent="0">
              <a:buNone/>
            </a:pPr>
            <a:endParaRPr lang="zh-TW" altLang="en-US" dirty="0"/>
          </a:p>
        </p:txBody>
      </p:sp>
    </p:spTree>
    <p:extLst>
      <p:ext uri="{BB962C8B-B14F-4D97-AF65-F5344CB8AC3E}">
        <p14:creationId xmlns:p14="http://schemas.microsoft.com/office/powerpoint/2010/main" val="18490559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D381E7-B60E-4114-897F-F9FE27F618A1}"/>
              </a:ext>
            </a:extLst>
          </p:cNvPr>
          <p:cNvSpPr>
            <a:spLocks noGrp="1"/>
          </p:cNvSpPr>
          <p:nvPr>
            <p:ph type="title"/>
          </p:nvPr>
        </p:nvSpPr>
        <p:spPr>
          <a:xfrm>
            <a:off x="1251678" y="382385"/>
            <a:ext cx="10178322" cy="907935"/>
          </a:xfrm>
        </p:spPr>
        <p:txBody>
          <a:bodyPr/>
          <a:lstStyle/>
          <a:p>
            <a:r>
              <a:rPr lang="zh-TW" altLang="en-US" dirty="0"/>
              <a:t>數位通訊傳播法草案</a:t>
            </a:r>
          </a:p>
        </p:txBody>
      </p:sp>
      <p:sp>
        <p:nvSpPr>
          <p:cNvPr id="3" name="內容版面配置區 2">
            <a:extLst>
              <a:ext uri="{FF2B5EF4-FFF2-40B4-BE49-F238E27FC236}">
                <a16:creationId xmlns:a16="http://schemas.microsoft.com/office/drawing/2014/main" id="{1CE6E4A3-56FC-44A4-8CFD-5106D43A5BD7}"/>
              </a:ext>
            </a:extLst>
          </p:cNvPr>
          <p:cNvSpPr>
            <a:spLocks noGrp="1"/>
          </p:cNvSpPr>
          <p:nvPr>
            <p:ph idx="1"/>
          </p:nvPr>
        </p:nvSpPr>
        <p:spPr>
          <a:xfrm>
            <a:off x="1251678" y="1178560"/>
            <a:ext cx="10178322" cy="5405120"/>
          </a:xfrm>
        </p:spPr>
        <p:txBody>
          <a:bodyPr/>
          <a:lstStyle/>
          <a:p>
            <a:r>
              <a:rPr lang="zh-TW" altLang="en-US" sz="2400" dirty="0"/>
              <a:t>第二十三條：</a:t>
            </a:r>
            <a:endParaRPr lang="en-US" altLang="zh-TW" sz="2400" dirty="0"/>
          </a:p>
          <a:p>
            <a:pPr marL="457200" indent="-457200">
              <a:buFont typeface="+mj-lt"/>
              <a:buAutoNum type="arabicPeriod"/>
            </a:pPr>
            <a:r>
              <a:rPr lang="zh-TW" altLang="en-US" sz="2400" dirty="0"/>
              <a:t>商業電子訊息之發送，發送方應於該電子訊息中，提供接收方</a:t>
            </a:r>
            <a:r>
              <a:rPr lang="zh-TW" altLang="en-US" sz="2400" dirty="0">
                <a:solidFill>
                  <a:srgbClr val="FF0000"/>
                </a:solidFill>
              </a:rPr>
              <a:t>得選擇拒絕接收</a:t>
            </a:r>
            <a:r>
              <a:rPr lang="zh-TW" altLang="en-US" sz="2400" dirty="0"/>
              <a:t>同一發送方同類商業電子訊息之免費回傳機制及連絡方式。</a:t>
            </a:r>
            <a:endParaRPr lang="en-US" altLang="zh-TW" sz="2400" dirty="0"/>
          </a:p>
          <a:p>
            <a:pPr marL="457200" indent="-457200">
              <a:buFont typeface="+mj-lt"/>
              <a:buAutoNum type="arabicPeriod"/>
            </a:pPr>
            <a:r>
              <a:rPr lang="zh-TW" altLang="en-US" sz="2400" dirty="0"/>
              <a:t>發送方於接獲接收方拒絕發送之通知時，應</a:t>
            </a:r>
            <a:r>
              <a:rPr lang="zh-TW" altLang="en-US" sz="2400" dirty="0">
                <a:solidFill>
                  <a:srgbClr val="FF0000"/>
                </a:solidFill>
              </a:rPr>
              <a:t>立即停止發送</a:t>
            </a:r>
            <a:r>
              <a:rPr lang="zh-TW" altLang="en-US" sz="2400" dirty="0"/>
              <a:t>同類商業電子訊息。</a:t>
            </a:r>
            <a:endParaRPr lang="en-US" altLang="zh-TW" sz="2400" dirty="0"/>
          </a:p>
          <a:p>
            <a:pPr marL="457200" indent="-457200">
              <a:buFont typeface="+mj-lt"/>
              <a:buAutoNum type="arabicPeriod"/>
            </a:pPr>
            <a:r>
              <a:rPr lang="zh-TW" altLang="en-US" sz="2400" dirty="0"/>
              <a:t>發送方發送商業電子訊息時，應清楚告知其聯繫資訊，並於訊息內容之適當位置，標註足資識別具商業特徵之資訊；不得隱匿或變造信首資訊及足資識別具商業特徵之資訊。</a:t>
            </a:r>
            <a:endParaRPr lang="en-US" altLang="zh-TW" sz="2400" dirty="0"/>
          </a:p>
          <a:p>
            <a:pPr marL="457200" indent="-457200">
              <a:buFont typeface="+mj-lt"/>
              <a:buAutoNum type="arabicPeriod"/>
            </a:pPr>
            <a:r>
              <a:rPr lang="zh-TW" altLang="en-US" sz="2400" dirty="0"/>
              <a:t>發送具有鼓勵進行交易或參與商業活動為目的之連結或資訊者，推定為商業電子訊息。</a:t>
            </a:r>
            <a:endParaRPr lang="en-US" altLang="zh-TW" sz="2400" dirty="0"/>
          </a:p>
          <a:p>
            <a:pPr marL="457200" indent="-457200">
              <a:buFont typeface="+mj-lt"/>
              <a:buAutoNum type="arabicPeriod"/>
            </a:pPr>
            <a:r>
              <a:rPr lang="zh-TW" altLang="en-US" sz="2400" dirty="0"/>
              <a:t>發送方與接收方之間存在親屬或特定人際關係，或基於既存交易關係發送者，不適用本條之規定。</a:t>
            </a:r>
          </a:p>
          <a:p>
            <a:endParaRPr lang="zh-TW" altLang="en-US" dirty="0"/>
          </a:p>
        </p:txBody>
      </p:sp>
    </p:spTree>
    <p:extLst>
      <p:ext uri="{BB962C8B-B14F-4D97-AF65-F5344CB8AC3E}">
        <p14:creationId xmlns:p14="http://schemas.microsoft.com/office/powerpoint/2010/main" val="40731064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1">
            <a:extLst>
              <a:ext uri="{FF2B5EF4-FFF2-40B4-BE49-F238E27FC236}">
                <a16:creationId xmlns:a16="http://schemas.microsoft.com/office/drawing/2014/main" id="{DFEF8384-2545-4ACD-9071-49DD1CFC4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9" name="Freeform 22">
            <a:extLst>
              <a:ext uri="{FF2B5EF4-FFF2-40B4-BE49-F238E27FC236}">
                <a16:creationId xmlns:a16="http://schemas.microsoft.com/office/drawing/2014/main" id="{F77DB8FA-61A7-4DE7-A777-6D258D172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4695443"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accent1"/>
          </a:solidFill>
          <a:ln w="0">
            <a:noFill/>
            <a:prstDash val="solid"/>
            <a:round/>
            <a:headEnd/>
            <a:tailEnd/>
          </a:ln>
        </p:spPr>
      </p:sp>
      <p:sp>
        <p:nvSpPr>
          <p:cNvPr id="4" name="標題 3">
            <a:extLst>
              <a:ext uri="{FF2B5EF4-FFF2-40B4-BE49-F238E27FC236}">
                <a16:creationId xmlns:a16="http://schemas.microsoft.com/office/drawing/2014/main" id="{1944B9A4-DF43-4069-8FE9-52C5019C4F04}"/>
              </a:ext>
            </a:extLst>
          </p:cNvPr>
          <p:cNvSpPr>
            <a:spLocks noGrp="1"/>
          </p:cNvSpPr>
          <p:nvPr>
            <p:ph type="ctrTitle"/>
          </p:nvPr>
        </p:nvSpPr>
        <p:spPr>
          <a:xfrm>
            <a:off x="283347" y="643464"/>
            <a:ext cx="4126093" cy="4374850"/>
          </a:xfrm>
        </p:spPr>
        <p:txBody>
          <a:bodyPr>
            <a:normAutofit/>
          </a:bodyPr>
          <a:lstStyle/>
          <a:p>
            <a:r>
              <a:rPr lang="zh-TW" altLang="en-US" sz="6600" dirty="0">
                <a:solidFill>
                  <a:srgbClr val="2A1A00"/>
                </a:solidFill>
              </a:rPr>
              <a:t>網路肉搜</a:t>
            </a:r>
          </a:p>
        </p:txBody>
      </p:sp>
      <p:sp>
        <p:nvSpPr>
          <p:cNvPr id="5" name="副標題 4">
            <a:extLst>
              <a:ext uri="{FF2B5EF4-FFF2-40B4-BE49-F238E27FC236}">
                <a16:creationId xmlns:a16="http://schemas.microsoft.com/office/drawing/2014/main" id="{D40BBC09-43AB-481A-A812-81788871CEDB}"/>
              </a:ext>
            </a:extLst>
          </p:cNvPr>
          <p:cNvSpPr>
            <a:spLocks noGrp="1"/>
          </p:cNvSpPr>
          <p:nvPr>
            <p:ph type="subTitle" idx="1"/>
          </p:nvPr>
        </p:nvSpPr>
        <p:spPr>
          <a:xfrm>
            <a:off x="644854" y="5338354"/>
            <a:ext cx="3437290" cy="992038"/>
          </a:xfrm>
        </p:spPr>
        <p:txBody>
          <a:bodyPr>
            <a:normAutofit/>
          </a:bodyPr>
          <a:lstStyle/>
          <a:p>
            <a:endParaRPr lang="zh-TW" altLang="en-US" sz="1600">
              <a:solidFill>
                <a:srgbClr val="F3F3F2"/>
              </a:solidFill>
            </a:endParaRPr>
          </a:p>
        </p:txBody>
      </p:sp>
      <p:pic>
        <p:nvPicPr>
          <p:cNvPr id="13" name="圖片 12" descr="一張含有 文字 的圖片&#10;&#10;自動產生的描述">
            <a:extLst>
              <a:ext uri="{FF2B5EF4-FFF2-40B4-BE49-F238E27FC236}">
                <a16:creationId xmlns:a16="http://schemas.microsoft.com/office/drawing/2014/main" id="{D2B2454E-DC7C-4007-B13C-C39F99CE3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8791" y="1367366"/>
            <a:ext cx="6929862" cy="4123267"/>
          </a:xfrm>
          <a:prstGeom prst="rect">
            <a:avLst/>
          </a:prstGeom>
        </p:spPr>
      </p:pic>
    </p:spTree>
    <p:extLst>
      <p:ext uri="{BB962C8B-B14F-4D97-AF65-F5344CB8AC3E}">
        <p14:creationId xmlns:p14="http://schemas.microsoft.com/office/powerpoint/2010/main" val="28019777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AC4583-CC00-4396-B405-3035ECBC37D4}"/>
              </a:ext>
            </a:extLst>
          </p:cNvPr>
          <p:cNvSpPr>
            <a:spLocks noGrp="1"/>
          </p:cNvSpPr>
          <p:nvPr>
            <p:ph type="title"/>
          </p:nvPr>
        </p:nvSpPr>
        <p:spPr>
          <a:xfrm>
            <a:off x="1251678" y="382385"/>
            <a:ext cx="10178322" cy="1029855"/>
          </a:xfrm>
        </p:spPr>
        <p:txBody>
          <a:bodyPr>
            <a:normAutofit fontScale="90000"/>
          </a:bodyPr>
          <a:lstStyle/>
          <a:p>
            <a:r>
              <a:rPr lang="zh-TW" altLang="en-US" b="1" dirty="0">
                <a:latin typeface="+mn-ea"/>
                <a:ea typeface="+mn-ea"/>
              </a:rPr>
              <a:t>被控毆打</a:t>
            </a:r>
            <a:r>
              <a:rPr lang="en-US" altLang="zh-TW" b="1" dirty="0">
                <a:latin typeface="+mn-ea"/>
                <a:ea typeface="+mn-ea"/>
              </a:rPr>
              <a:t>16</a:t>
            </a:r>
            <a:r>
              <a:rPr lang="zh-TW" altLang="en-US" b="1" dirty="0">
                <a:latin typeface="+mn-ea"/>
                <a:ea typeface="+mn-ea"/>
              </a:rPr>
              <a:t>歲女學生 男遭肉搜喊告</a:t>
            </a:r>
            <a:br>
              <a:rPr lang="zh-TW" altLang="en-US" b="1" dirty="0"/>
            </a:br>
            <a:endParaRPr lang="zh-TW" altLang="en-US" dirty="0"/>
          </a:p>
        </p:txBody>
      </p:sp>
      <p:sp>
        <p:nvSpPr>
          <p:cNvPr id="3" name="內容版面配置區 2">
            <a:extLst>
              <a:ext uri="{FF2B5EF4-FFF2-40B4-BE49-F238E27FC236}">
                <a16:creationId xmlns:a16="http://schemas.microsoft.com/office/drawing/2014/main" id="{B774BA6B-857D-4802-979F-B0E7705F6157}"/>
              </a:ext>
            </a:extLst>
          </p:cNvPr>
          <p:cNvSpPr>
            <a:spLocks noGrp="1"/>
          </p:cNvSpPr>
          <p:nvPr>
            <p:ph idx="1"/>
          </p:nvPr>
        </p:nvSpPr>
        <p:spPr>
          <a:xfrm>
            <a:off x="1251678" y="1310640"/>
            <a:ext cx="10178322" cy="5164975"/>
          </a:xfrm>
        </p:spPr>
        <p:txBody>
          <a:bodyPr/>
          <a:lstStyle/>
          <a:p>
            <a:r>
              <a:rPr lang="en-US" altLang="zh-TW" dirty="0">
                <a:hlinkClick r:id="rId2"/>
              </a:rPr>
              <a:t>https://tw.news.yahoo.com/%E8%A2%AB%E6%8E%A7%E6%AF%86%E6%89%9316%E6%AD%B2%E5%A5%B3%E5%AD%B8%E7%94%9F-%E7%94%B7%E9%81%AD%E8%82%89%E6%90%9C%E5%96%8A%E5%91%8A-054536935.html</a:t>
            </a:r>
            <a:endParaRPr lang="en-US" altLang="zh-TW" dirty="0"/>
          </a:p>
          <a:p>
            <a:pPr marL="0" indent="0">
              <a:buNone/>
            </a:pPr>
            <a:r>
              <a:rPr lang="zh-TW" altLang="en-US" sz="2400" dirty="0"/>
              <a:t>台南一名</a:t>
            </a:r>
            <a:r>
              <a:rPr lang="en-US" altLang="zh-TW" sz="2400" dirty="0"/>
              <a:t>16</a:t>
            </a:r>
            <a:r>
              <a:rPr lang="zh-TW" altLang="en-US" sz="2400" dirty="0"/>
              <a:t>歲女高中生在街頭扮成「奇寶</a:t>
            </a:r>
            <a:endParaRPr lang="en-US" altLang="zh-TW" sz="2400" dirty="0"/>
          </a:p>
          <a:p>
            <a:pPr marL="0" indent="0">
              <a:buNone/>
            </a:pPr>
            <a:r>
              <a:rPr lang="zh-TW" altLang="en-US" sz="2400" dirty="0"/>
              <a:t>恐龍」，靠賣藝籌學費，未料昨（</a:t>
            </a:r>
            <a:r>
              <a:rPr lang="en-US" altLang="zh-TW" sz="2400" dirty="0"/>
              <a:t>8</a:t>
            </a:r>
            <a:r>
              <a:rPr lang="zh-TW" altLang="en-US" sz="2400" dirty="0"/>
              <a:t>）日晚</a:t>
            </a:r>
            <a:endParaRPr lang="en-US" altLang="zh-TW" sz="2400" dirty="0"/>
          </a:p>
          <a:p>
            <a:pPr marL="0" indent="0">
              <a:buNone/>
            </a:pPr>
            <a:r>
              <a:rPr lang="zh-TW" altLang="en-US" sz="2400" dirty="0"/>
              <a:t>間突然遭不明人士毆打爆血。消息曝光後</a:t>
            </a:r>
            <a:endParaRPr lang="en-US" altLang="zh-TW" sz="2400" dirty="0"/>
          </a:p>
          <a:p>
            <a:pPr marL="0" indent="0">
              <a:buNone/>
            </a:pPr>
            <a:r>
              <a:rPr lang="zh-TW" altLang="en-US" sz="2400" dirty="0"/>
              <a:t>掀起熱議，網友紛紛力挺女學生，還有人肉</a:t>
            </a:r>
            <a:endParaRPr lang="en-US" altLang="zh-TW" sz="2400" dirty="0"/>
          </a:p>
          <a:p>
            <a:pPr marL="0" indent="0">
              <a:buNone/>
            </a:pPr>
            <a:r>
              <a:rPr lang="zh-TW" altLang="en-US" sz="2400" dirty="0"/>
              <a:t>搜出嫌疑犯。不過現在被肉搜的男子出面喊</a:t>
            </a:r>
            <a:endParaRPr lang="en-US" altLang="zh-TW" sz="2400" dirty="0"/>
          </a:p>
          <a:p>
            <a:pPr marL="0" indent="0">
              <a:buNone/>
            </a:pPr>
            <a:r>
              <a:rPr lang="zh-TW" altLang="en-US" sz="2400" dirty="0"/>
              <a:t>冤，表示自己當天晚上和朋友吃完晚餐後，</a:t>
            </a:r>
            <a:endParaRPr lang="en-US" altLang="zh-TW" sz="2400" dirty="0"/>
          </a:p>
          <a:p>
            <a:pPr marL="0" indent="0">
              <a:buNone/>
            </a:pPr>
            <a:r>
              <a:rPr lang="en-US" altLang="zh-TW" sz="2400" dirty="0"/>
              <a:t>7</a:t>
            </a:r>
            <a:r>
              <a:rPr lang="zh-TW" altLang="en-US" sz="2400" dirty="0"/>
              <a:t>時半就回家了，之後也沒有出門，表示將</a:t>
            </a:r>
            <a:endParaRPr lang="en-US" altLang="zh-TW" sz="2400" dirty="0"/>
          </a:p>
          <a:p>
            <a:pPr marL="0" indent="0">
              <a:buNone/>
            </a:pPr>
            <a:r>
              <a:rPr lang="zh-TW" altLang="en-US" sz="2400" dirty="0"/>
              <a:t>對造謠網友提告。</a:t>
            </a:r>
          </a:p>
        </p:txBody>
      </p:sp>
      <p:pic>
        <p:nvPicPr>
          <p:cNvPr id="5" name="圖片 4">
            <a:extLst>
              <a:ext uri="{FF2B5EF4-FFF2-40B4-BE49-F238E27FC236}">
                <a16:creationId xmlns:a16="http://schemas.microsoft.com/office/drawing/2014/main" id="{30A12D21-A280-4808-83F9-6179B1B071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4250" y="2661921"/>
            <a:ext cx="4857750" cy="3487362"/>
          </a:xfrm>
          <a:prstGeom prst="rect">
            <a:avLst/>
          </a:prstGeom>
        </p:spPr>
      </p:pic>
    </p:spTree>
    <p:extLst>
      <p:ext uri="{BB962C8B-B14F-4D97-AF65-F5344CB8AC3E}">
        <p14:creationId xmlns:p14="http://schemas.microsoft.com/office/powerpoint/2010/main" val="22482641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圖片 4" descr="一張含有 建築物, 室外, 樹, 圍欄 的圖片&#10;&#10;自動產生的描述">
            <a:extLst>
              <a:ext uri="{FF2B5EF4-FFF2-40B4-BE49-F238E27FC236}">
                <a16:creationId xmlns:a16="http://schemas.microsoft.com/office/drawing/2014/main" id="{A780377D-25FA-4E41-A133-BF413DC707A4}"/>
              </a:ext>
            </a:extLst>
          </p:cNvPr>
          <p:cNvPicPr>
            <a:picLocks noChangeAspect="1"/>
          </p:cNvPicPr>
          <p:nvPr/>
        </p:nvPicPr>
        <p:blipFill rotWithShape="1">
          <a:blip r:embed="rId2">
            <a:extLst>
              <a:ext uri="{28A0092B-C50C-407E-A947-70E740481C1C}">
                <a14:useLocalDpi xmlns:a14="http://schemas.microsoft.com/office/drawing/2010/main" val="0"/>
              </a:ext>
            </a:extLst>
          </a:blip>
          <a:srcRect l="29109" r="17814"/>
          <a:stretch/>
        </p:blipFill>
        <p:spPr>
          <a:xfrm>
            <a:off x="7338646" y="10"/>
            <a:ext cx="4853354" cy="6857990"/>
          </a:xfrm>
          <a:prstGeom prst="rect">
            <a:avLst/>
          </a:prstGeom>
        </p:spPr>
      </p:pic>
      <p:sp>
        <p:nvSpPr>
          <p:cNvPr id="10" name="Freeform 10">
            <a:extLst>
              <a:ext uri="{FF2B5EF4-FFF2-40B4-BE49-F238E27FC236}">
                <a16:creationId xmlns:a16="http://schemas.microsoft.com/office/drawing/2014/main" id="{E1CE536E-134A-4A35-900B-30F927D5B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 name="標題 1">
            <a:extLst>
              <a:ext uri="{FF2B5EF4-FFF2-40B4-BE49-F238E27FC236}">
                <a16:creationId xmlns:a16="http://schemas.microsoft.com/office/drawing/2014/main" id="{FFBA9AB4-A4E2-4992-99F0-2C9ABE5A122B}"/>
              </a:ext>
            </a:extLst>
          </p:cNvPr>
          <p:cNvSpPr>
            <a:spLocks noGrp="1"/>
          </p:cNvSpPr>
          <p:nvPr>
            <p:ph type="title"/>
          </p:nvPr>
        </p:nvSpPr>
        <p:spPr>
          <a:xfrm>
            <a:off x="765051" y="382385"/>
            <a:ext cx="6015897" cy="1492132"/>
          </a:xfrm>
        </p:spPr>
        <p:txBody>
          <a:bodyPr>
            <a:normAutofit/>
          </a:bodyPr>
          <a:lstStyle/>
          <a:p>
            <a:r>
              <a:rPr lang="zh-TW" altLang="en-US">
                <a:latin typeface="+mn-ea"/>
                <a:ea typeface="+mn-ea"/>
              </a:rPr>
              <a:t>油漆工撞殘女「</a:t>
            </a:r>
            <a:r>
              <a:rPr lang="en-US" altLang="zh-TW">
                <a:latin typeface="+mn-ea"/>
                <a:ea typeface="+mn-ea"/>
              </a:rPr>
              <a:t>4</a:t>
            </a:r>
            <a:r>
              <a:rPr lang="zh-TW" altLang="en-US">
                <a:latin typeface="+mn-ea"/>
                <a:ea typeface="+mn-ea"/>
              </a:rPr>
              <a:t>年賠</a:t>
            </a:r>
            <a:r>
              <a:rPr lang="en-US" altLang="zh-TW">
                <a:latin typeface="+mn-ea"/>
                <a:ea typeface="+mn-ea"/>
              </a:rPr>
              <a:t>0</a:t>
            </a:r>
            <a:r>
              <a:rPr lang="zh-TW" altLang="en-US">
                <a:latin typeface="+mn-ea"/>
                <a:ea typeface="+mn-ea"/>
              </a:rPr>
              <a:t>元」遭肉搜蛋洗！</a:t>
            </a:r>
          </a:p>
        </p:txBody>
      </p:sp>
      <p:sp>
        <p:nvSpPr>
          <p:cNvPr id="12" name="Rectangle 11">
            <a:extLst>
              <a:ext uri="{FF2B5EF4-FFF2-40B4-BE49-F238E27FC236}">
                <a16:creationId xmlns:a16="http://schemas.microsoft.com/office/drawing/2014/main" id="{FA0382D1-1594-4E3D-842E-04E1E5E75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內容版面配置區 2">
            <a:extLst>
              <a:ext uri="{FF2B5EF4-FFF2-40B4-BE49-F238E27FC236}">
                <a16:creationId xmlns:a16="http://schemas.microsoft.com/office/drawing/2014/main" id="{36D4CF46-217B-4852-BF82-E36218D4E510}"/>
              </a:ext>
            </a:extLst>
          </p:cNvPr>
          <p:cNvSpPr>
            <a:spLocks noGrp="1"/>
          </p:cNvSpPr>
          <p:nvPr>
            <p:ph idx="1"/>
          </p:nvPr>
        </p:nvSpPr>
        <p:spPr>
          <a:xfrm>
            <a:off x="765051" y="1874517"/>
            <a:ext cx="6433191" cy="4005075"/>
          </a:xfrm>
        </p:spPr>
        <p:txBody>
          <a:bodyPr>
            <a:noAutofit/>
          </a:bodyPr>
          <a:lstStyle/>
          <a:p>
            <a:r>
              <a:rPr lang="en-US" altLang="zh-TW" dirty="0">
                <a:hlinkClick r:id="rId3"/>
              </a:rPr>
              <a:t>https://www.ettoday.net/news/20190129/1368902.htm</a:t>
            </a:r>
            <a:endParaRPr lang="en-US" altLang="zh-TW" dirty="0"/>
          </a:p>
          <a:p>
            <a:pPr marL="0" indent="0">
              <a:buNone/>
            </a:pPr>
            <a:r>
              <a:rPr lang="zh-TW" altLang="en-US" sz="2400" dirty="0"/>
              <a:t>台中王姓男子</a:t>
            </a:r>
            <a:r>
              <a:rPr lang="en-US" altLang="zh-TW" sz="2400" dirty="0"/>
              <a:t>4</a:t>
            </a:r>
            <a:r>
              <a:rPr lang="zh-TW" altLang="en-US" sz="2400" dirty="0"/>
              <a:t>年前開車撞殘一名過馬路的女子，導致對方頭部受創，再也無法正常生活。法院審理後，民事部分判賠</a:t>
            </a:r>
            <a:r>
              <a:rPr lang="en-US" altLang="zh-TW" sz="2400" dirty="0"/>
              <a:t>47</a:t>
            </a:r>
            <a:r>
              <a:rPr lang="zh-TW" altLang="en-US" sz="2400" dirty="0"/>
              <a:t>萬元，但</a:t>
            </a:r>
            <a:r>
              <a:rPr lang="en-US" altLang="zh-TW" sz="2400" dirty="0"/>
              <a:t>4</a:t>
            </a:r>
            <a:r>
              <a:rPr lang="zh-TW" altLang="en-US" sz="2400" dirty="0"/>
              <a:t>年多過去了，王男不僅分毫未賠，還成天在臉書打卡吃香喝辣，對比受害者母女只能撿剩菜維生，相當諷刺。消息曝光後，不僅留言灌爆王男臉書，還肉搜出住家地址，前往蛋洗洩憤。王男發現自家愛車遭人蛋洗，擔心妻小人身安全，立刻到住家附近的第六分局協和派出所報案，希望警方加強維護他住家安全；</a:t>
            </a:r>
            <a:r>
              <a:rPr lang="zh-TW" altLang="en-US" sz="2400" dirty="0">
                <a:solidFill>
                  <a:srgbClr val="FF0000"/>
                </a:solidFill>
              </a:rPr>
              <a:t>至於網友公布他臉書、住址等行為</a:t>
            </a:r>
            <a:r>
              <a:rPr lang="zh-TW" altLang="en-US" sz="2400" dirty="0"/>
              <a:t>，暫不提告。</a:t>
            </a:r>
          </a:p>
        </p:txBody>
      </p:sp>
    </p:spTree>
    <p:extLst>
      <p:ext uri="{BB962C8B-B14F-4D97-AF65-F5344CB8AC3E}">
        <p14:creationId xmlns:p14="http://schemas.microsoft.com/office/powerpoint/2010/main" val="8109624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4B9956-8E36-46D9-AACF-E029E16B9DC2}"/>
              </a:ext>
            </a:extLst>
          </p:cNvPr>
          <p:cNvSpPr>
            <a:spLocks noGrp="1"/>
          </p:cNvSpPr>
          <p:nvPr>
            <p:ph type="title"/>
          </p:nvPr>
        </p:nvSpPr>
        <p:spPr>
          <a:xfrm>
            <a:off x="5195727" y="382385"/>
            <a:ext cx="6335338" cy="1492132"/>
          </a:xfrm>
        </p:spPr>
        <p:txBody>
          <a:bodyPr>
            <a:normAutofit/>
          </a:bodyPr>
          <a:lstStyle/>
          <a:p>
            <a:r>
              <a:rPr lang="zh-TW" altLang="en-US" sz="4700" b="1" dirty="0">
                <a:latin typeface="+mj-ea"/>
              </a:rPr>
              <a:t>肉圓狠爸痛毆妻兒</a:t>
            </a:r>
            <a:r>
              <a:rPr lang="en-US" altLang="zh-TW" sz="4700" b="1" dirty="0">
                <a:latin typeface="+mj-ea"/>
              </a:rPr>
              <a:t>7</a:t>
            </a:r>
            <a:r>
              <a:rPr lang="zh-TW" altLang="en-US" sz="4700" b="1" dirty="0">
                <a:latin typeface="+mj-ea"/>
              </a:rPr>
              <a:t>網友肉搜動私刑遭送辦</a:t>
            </a:r>
          </a:p>
        </p:txBody>
      </p:sp>
      <p:pic>
        <p:nvPicPr>
          <p:cNvPr id="7" name="圖片 6" descr="一張含有 建築物, 個人, 摩托車, 路面 的圖片&#10;&#10;自動產生的描述">
            <a:extLst>
              <a:ext uri="{FF2B5EF4-FFF2-40B4-BE49-F238E27FC236}">
                <a16:creationId xmlns:a16="http://schemas.microsoft.com/office/drawing/2014/main" id="{C3F4187D-F757-4545-869D-759D3AA0B8AF}"/>
              </a:ext>
            </a:extLst>
          </p:cNvPr>
          <p:cNvPicPr>
            <a:picLocks noChangeAspect="1"/>
          </p:cNvPicPr>
          <p:nvPr/>
        </p:nvPicPr>
        <p:blipFill rotWithShape="1">
          <a:blip r:embed="rId2">
            <a:extLst>
              <a:ext uri="{28A0092B-C50C-407E-A947-70E740481C1C}">
                <a14:useLocalDpi xmlns:a14="http://schemas.microsoft.com/office/drawing/2010/main" val="0"/>
              </a:ext>
            </a:extLst>
          </a:blip>
          <a:srcRect l="11381" r="21429" b="1"/>
          <a:stretch/>
        </p:blipFill>
        <p:spPr>
          <a:xfrm>
            <a:off x="688434" y="-9525"/>
            <a:ext cx="4129822" cy="6867525"/>
          </a:xfrm>
          <a:prstGeom prst="rect">
            <a:avLst/>
          </a:prstGeom>
        </p:spPr>
      </p:pic>
      <p:sp>
        <p:nvSpPr>
          <p:cNvPr id="17" name="Freeform 6">
            <a:extLst>
              <a:ext uri="{FF2B5EF4-FFF2-40B4-BE49-F238E27FC236}">
                <a16:creationId xmlns:a16="http://schemas.microsoft.com/office/drawing/2014/main" id="{5402222E-F041-43A0-81BC-1B3F2EF76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3" name="內容版面配置區 2">
            <a:extLst>
              <a:ext uri="{FF2B5EF4-FFF2-40B4-BE49-F238E27FC236}">
                <a16:creationId xmlns:a16="http://schemas.microsoft.com/office/drawing/2014/main" id="{2FA13788-E7A2-4EC2-BD34-CFE95452F253}"/>
              </a:ext>
            </a:extLst>
          </p:cNvPr>
          <p:cNvSpPr>
            <a:spLocks noGrp="1"/>
          </p:cNvSpPr>
          <p:nvPr>
            <p:ph idx="1"/>
          </p:nvPr>
        </p:nvSpPr>
        <p:spPr>
          <a:xfrm>
            <a:off x="4927600" y="1706881"/>
            <a:ext cx="6868160" cy="4897119"/>
          </a:xfrm>
        </p:spPr>
        <p:txBody>
          <a:bodyPr>
            <a:noAutofit/>
          </a:bodyPr>
          <a:lstStyle/>
          <a:p>
            <a:pPr>
              <a:lnSpc>
                <a:spcPct val="100000"/>
              </a:lnSpc>
            </a:pPr>
            <a:r>
              <a:rPr lang="en-US" altLang="zh-TW" sz="2400" dirty="0">
                <a:hlinkClick r:id="rId3"/>
              </a:rPr>
              <a:t>https://news.tvbs.com.tw/local/1065294</a:t>
            </a:r>
            <a:endParaRPr lang="en-US" altLang="zh-TW" sz="2400" dirty="0"/>
          </a:p>
          <a:p>
            <a:pPr>
              <a:lnSpc>
                <a:spcPct val="100000"/>
              </a:lnSpc>
            </a:pPr>
            <a:r>
              <a:rPr lang="zh-TW" altLang="en-US" sz="2400" dirty="0"/>
              <a:t>新北市蘆洲一名林姓男子疑似酒後情緒失控，因兒子買的肉圓沒加辣竟對妻兒施暴，妻子在旁護兒卻遭到林男勒喉拖行，林男施暴的影片曝光後，引起網友群情激憤，將林男肉搜出來，號召</a:t>
            </a:r>
            <a:r>
              <a:rPr lang="en-US" altLang="zh-TW" sz="2400" dirty="0"/>
              <a:t>7</a:t>
            </a:r>
            <a:r>
              <a:rPr lang="zh-TW" altLang="en-US" sz="2400" dirty="0"/>
              <a:t>名網友直奔林家對他動用私刑，網友們一到林男家門口，看見他便立刻出拳教訓，甚至有人直接拿起爐子與鍋鏟在林男家附近炒起朝天椒，說是要請林男吃，由於現場民眾愈來愈多，蘆洲分局轄區派出所立刻派出警力維持秩序，連副分局長也出動，端走整鍋辣椒，並向現場民眾承諾會好好處理這起家暴案，人群才逐漸散去。</a:t>
            </a:r>
          </a:p>
        </p:txBody>
      </p:sp>
      <p:sp>
        <p:nvSpPr>
          <p:cNvPr id="19" name="Rectangle 18">
            <a:extLst>
              <a:ext uri="{FF2B5EF4-FFF2-40B4-BE49-F238E27FC236}">
                <a16:creationId xmlns:a16="http://schemas.microsoft.com/office/drawing/2014/main" id="{B80D28A2-8EA4-4EF0-9056-3BDAA7290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232958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FA8C28-E265-411B-A58E-AF14109B7F8B}"/>
              </a:ext>
            </a:extLst>
          </p:cNvPr>
          <p:cNvSpPr>
            <a:spLocks noGrp="1"/>
          </p:cNvSpPr>
          <p:nvPr>
            <p:ph type="title"/>
          </p:nvPr>
        </p:nvSpPr>
        <p:spPr>
          <a:xfrm>
            <a:off x="1251678" y="382385"/>
            <a:ext cx="10178322" cy="1080655"/>
          </a:xfrm>
        </p:spPr>
        <p:txBody>
          <a:bodyPr/>
          <a:lstStyle/>
          <a:p>
            <a:r>
              <a:rPr lang="zh-TW" altLang="en-US" dirty="0"/>
              <a:t>肉搜 </a:t>
            </a:r>
            <a:r>
              <a:rPr lang="en-US" altLang="zh-TW" dirty="0"/>
              <a:t>---</a:t>
            </a:r>
            <a:r>
              <a:rPr lang="zh-TW" altLang="en-US" dirty="0"/>
              <a:t> 個人資料保護法</a:t>
            </a:r>
          </a:p>
        </p:txBody>
      </p:sp>
      <p:sp>
        <p:nvSpPr>
          <p:cNvPr id="3" name="內容版面配置區 2">
            <a:extLst>
              <a:ext uri="{FF2B5EF4-FFF2-40B4-BE49-F238E27FC236}">
                <a16:creationId xmlns:a16="http://schemas.microsoft.com/office/drawing/2014/main" id="{805B4E7B-7A1C-4AE8-B37A-C302C4EE84D1}"/>
              </a:ext>
            </a:extLst>
          </p:cNvPr>
          <p:cNvSpPr>
            <a:spLocks noGrp="1"/>
          </p:cNvSpPr>
          <p:nvPr>
            <p:ph idx="1"/>
          </p:nvPr>
        </p:nvSpPr>
        <p:spPr>
          <a:xfrm>
            <a:off x="1251678" y="1442721"/>
            <a:ext cx="10178322" cy="5175134"/>
          </a:xfrm>
        </p:spPr>
        <p:txBody>
          <a:bodyPr/>
          <a:lstStyle/>
          <a:p>
            <a:r>
              <a:rPr lang="zh-TW" altLang="en-US" sz="2400" dirty="0"/>
              <a:t>個人資料</a:t>
            </a:r>
            <a:r>
              <a:rPr lang="en-US" altLang="zh-TW" sz="2400" dirty="0"/>
              <a:t>(</a:t>
            </a:r>
            <a:r>
              <a:rPr lang="zh-TW" altLang="en-US" sz="2400" dirty="0"/>
              <a:t>個資法第</a:t>
            </a:r>
            <a:r>
              <a:rPr lang="en-US" altLang="zh-TW" sz="2400" dirty="0"/>
              <a:t>2</a:t>
            </a:r>
            <a:r>
              <a:rPr lang="zh-TW" altLang="en-US" sz="2400" dirty="0"/>
              <a:t>條</a:t>
            </a:r>
            <a:r>
              <a:rPr lang="en-US" altLang="zh-TW" sz="2400" dirty="0"/>
              <a:t>)</a:t>
            </a:r>
          </a:p>
          <a:p>
            <a:endParaRPr lang="zh-TW" altLang="en-US" dirty="0"/>
          </a:p>
        </p:txBody>
      </p:sp>
      <p:graphicFrame>
        <p:nvGraphicFramePr>
          <p:cNvPr id="5" name="表格 4">
            <a:extLst>
              <a:ext uri="{FF2B5EF4-FFF2-40B4-BE49-F238E27FC236}">
                <a16:creationId xmlns:a16="http://schemas.microsoft.com/office/drawing/2014/main" id="{36806E53-7093-4B0F-BE2F-54E0498F254D}"/>
              </a:ext>
            </a:extLst>
          </p:cNvPr>
          <p:cNvGraphicFramePr>
            <a:graphicFrameLocks noGrp="1"/>
          </p:cNvGraphicFramePr>
          <p:nvPr/>
        </p:nvGraphicFramePr>
        <p:xfrm>
          <a:off x="1412240" y="2124440"/>
          <a:ext cx="9123680" cy="4079283"/>
        </p:xfrm>
        <a:graphic>
          <a:graphicData uri="http://schemas.openxmlformats.org/drawingml/2006/table">
            <a:tbl>
              <a:tblPr firstRow="1" bandRow="1">
                <a:tableStyleId>{5940675A-B579-460E-94D1-54222C63F5DA}</a:tableStyleId>
              </a:tblPr>
              <a:tblGrid>
                <a:gridCol w="1813332">
                  <a:extLst>
                    <a:ext uri="{9D8B030D-6E8A-4147-A177-3AD203B41FA5}">
                      <a16:colId xmlns:a16="http://schemas.microsoft.com/office/drawing/2014/main" val="1220815628"/>
                    </a:ext>
                  </a:extLst>
                </a:gridCol>
                <a:gridCol w="7310348">
                  <a:extLst>
                    <a:ext uri="{9D8B030D-6E8A-4147-A177-3AD203B41FA5}">
                      <a16:colId xmlns:a16="http://schemas.microsoft.com/office/drawing/2014/main" val="4008393266"/>
                    </a:ext>
                  </a:extLst>
                </a:gridCol>
              </a:tblGrid>
              <a:tr h="1817640">
                <a:tc>
                  <a:txBody>
                    <a:bodyPr/>
                    <a:lstStyle/>
                    <a:p>
                      <a:r>
                        <a:rPr lang="zh-TW" altLang="en-US" sz="2400" dirty="0"/>
                        <a:t>一般資料</a:t>
                      </a:r>
                    </a:p>
                  </a:txBody>
                  <a:tcPr/>
                </a:tc>
                <a:tc>
                  <a:txBody>
                    <a:bodyPr/>
                    <a:lstStyle/>
                    <a:p>
                      <a:r>
                        <a:rPr lang="zh-TW" altLang="en-US" sz="2400" dirty="0"/>
                        <a:t>自然人之姓名、出生年月日、國民身分證統一編號、護照號碼、特徵、指紋、婚姻、家庭、教育、職業、病歷、聯絡方式、財務情況、社會活動。</a:t>
                      </a:r>
                    </a:p>
                    <a:p>
                      <a:r>
                        <a:rPr lang="en-US" altLang="zh-TW" sz="2400" dirty="0"/>
                        <a:t>(</a:t>
                      </a:r>
                      <a:r>
                        <a:rPr lang="zh-TW" altLang="en-US" sz="2400" dirty="0"/>
                        <a:t> </a:t>
                      </a:r>
                      <a:r>
                        <a:rPr lang="zh-TW" altLang="en-US" sz="2400" dirty="0">
                          <a:solidFill>
                            <a:srgbClr val="0070C0"/>
                          </a:solidFill>
                        </a:rPr>
                        <a:t>公務機關：須符合個資法第</a:t>
                      </a:r>
                      <a:r>
                        <a:rPr lang="en-US" altLang="zh-TW" sz="2400" dirty="0">
                          <a:solidFill>
                            <a:srgbClr val="0070C0"/>
                          </a:solidFill>
                        </a:rPr>
                        <a:t>15</a:t>
                      </a:r>
                      <a:r>
                        <a:rPr lang="zh-TW" altLang="en-US" sz="2400" dirty="0">
                          <a:solidFill>
                            <a:srgbClr val="0070C0"/>
                          </a:solidFill>
                        </a:rPr>
                        <a:t>、</a:t>
                      </a:r>
                      <a:r>
                        <a:rPr lang="en-US" altLang="zh-TW" sz="2400" dirty="0">
                          <a:solidFill>
                            <a:srgbClr val="0070C0"/>
                          </a:solidFill>
                        </a:rPr>
                        <a:t>16</a:t>
                      </a:r>
                      <a:r>
                        <a:rPr lang="zh-TW" altLang="en-US" sz="2400" dirty="0">
                          <a:solidFill>
                            <a:srgbClr val="0070C0"/>
                          </a:solidFill>
                        </a:rPr>
                        <a:t>條</a:t>
                      </a:r>
                      <a:endParaRPr lang="en-US" altLang="zh-TW" sz="2400" dirty="0">
                        <a:solidFill>
                          <a:srgbClr val="0070C0"/>
                        </a:solidFill>
                      </a:endParaRPr>
                    </a:p>
                    <a:p>
                      <a:r>
                        <a:rPr lang="zh-TW" altLang="en-US" sz="2400" dirty="0">
                          <a:solidFill>
                            <a:srgbClr val="0070C0"/>
                          </a:solidFill>
                        </a:rPr>
                        <a:t>  非公務機關：須符合個資法第</a:t>
                      </a:r>
                      <a:r>
                        <a:rPr lang="en-US" altLang="zh-TW" sz="2400" dirty="0">
                          <a:solidFill>
                            <a:srgbClr val="0070C0"/>
                          </a:solidFill>
                        </a:rPr>
                        <a:t>19</a:t>
                      </a:r>
                      <a:r>
                        <a:rPr lang="zh-TW" altLang="en-US" sz="2400" dirty="0">
                          <a:solidFill>
                            <a:srgbClr val="0070C0"/>
                          </a:solidFill>
                        </a:rPr>
                        <a:t>、</a:t>
                      </a:r>
                      <a:r>
                        <a:rPr lang="en-US" altLang="zh-TW" sz="2400" dirty="0">
                          <a:solidFill>
                            <a:srgbClr val="0070C0"/>
                          </a:solidFill>
                        </a:rPr>
                        <a:t>20</a:t>
                      </a:r>
                      <a:r>
                        <a:rPr lang="zh-TW" altLang="en-US" sz="2400" dirty="0">
                          <a:solidFill>
                            <a:srgbClr val="0070C0"/>
                          </a:solidFill>
                        </a:rPr>
                        <a:t>條</a:t>
                      </a:r>
                      <a:r>
                        <a:rPr lang="en-US" altLang="zh-TW" sz="2400" dirty="0"/>
                        <a:t>)</a:t>
                      </a:r>
                      <a:endParaRPr lang="zh-TW" altLang="en-US" sz="2400" dirty="0"/>
                    </a:p>
                  </a:txBody>
                  <a:tcPr/>
                </a:tc>
                <a:extLst>
                  <a:ext uri="{0D108BD9-81ED-4DB2-BD59-A6C34878D82A}">
                    <a16:rowId xmlns:a16="http://schemas.microsoft.com/office/drawing/2014/main" val="1070604380"/>
                  </a:ext>
                </a:extLst>
              </a:tr>
              <a:tr h="970323">
                <a:tc>
                  <a:txBody>
                    <a:bodyPr/>
                    <a:lstStyle/>
                    <a:p>
                      <a:r>
                        <a:rPr lang="zh-TW" altLang="en-US" sz="2400" dirty="0"/>
                        <a:t>特種資料</a:t>
                      </a:r>
                    </a:p>
                  </a:txBody>
                  <a:tcPr/>
                </a:tc>
                <a:tc>
                  <a:txBody>
                    <a:bodyPr/>
                    <a:lstStyle/>
                    <a:p>
                      <a:r>
                        <a:rPr lang="zh-TW" altLang="en-US" sz="2400" dirty="0"/>
                        <a:t>醫療、基因、性生活、健康檢查、犯罪前科。</a:t>
                      </a:r>
                      <a:endParaRPr lang="en-US" altLang="zh-TW" sz="2400" dirty="0"/>
                    </a:p>
                    <a:p>
                      <a:r>
                        <a:rPr lang="en-US" altLang="zh-TW" sz="2400" dirty="0"/>
                        <a:t>(</a:t>
                      </a:r>
                      <a:r>
                        <a:rPr lang="zh-TW" altLang="en-US" sz="2400" dirty="0">
                          <a:solidFill>
                            <a:srgbClr val="00B050"/>
                          </a:solidFill>
                        </a:rPr>
                        <a:t>原則：不得蒐集、利用  </a:t>
                      </a:r>
                      <a:endParaRPr lang="en-US" altLang="zh-TW" sz="2400" dirty="0">
                        <a:solidFill>
                          <a:srgbClr val="00B050"/>
                        </a:solidFill>
                      </a:endParaRPr>
                    </a:p>
                    <a:p>
                      <a:r>
                        <a:rPr lang="zh-TW" altLang="en-US" sz="2400" dirty="0">
                          <a:solidFill>
                            <a:srgbClr val="00B050"/>
                          </a:solidFill>
                        </a:rPr>
                        <a:t> 例外：符合個資法第</a:t>
                      </a:r>
                      <a:r>
                        <a:rPr lang="en-US" altLang="zh-TW" sz="2400" dirty="0">
                          <a:solidFill>
                            <a:srgbClr val="00B050"/>
                          </a:solidFill>
                        </a:rPr>
                        <a:t>6</a:t>
                      </a:r>
                      <a:r>
                        <a:rPr lang="zh-TW" altLang="en-US" sz="2400" dirty="0">
                          <a:solidFill>
                            <a:srgbClr val="00B050"/>
                          </a:solidFill>
                        </a:rPr>
                        <a:t>條</a:t>
                      </a:r>
                      <a:r>
                        <a:rPr lang="en-US" altLang="zh-TW" sz="2400" dirty="0"/>
                        <a:t>)</a:t>
                      </a:r>
                      <a:endParaRPr lang="zh-TW" altLang="en-US" sz="2400" dirty="0"/>
                    </a:p>
                  </a:txBody>
                  <a:tcPr/>
                </a:tc>
                <a:extLst>
                  <a:ext uri="{0D108BD9-81ED-4DB2-BD59-A6C34878D82A}">
                    <a16:rowId xmlns:a16="http://schemas.microsoft.com/office/drawing/2014/main" val="2598215485"/>
                  </a:ext>
                </a:extLst>
              </a:tr>
              <a:tr h="970323">
                <a:tc>
                  <a:txBody>
                    <a:bodyPr/>
                    <a:lstStyle/>
                    <a:p>
                      <a:r>
                        <a:rPr lang="zh-TW" altLang="en-US" sz="2400" dirty="0"/>
                        <a:t>其他資料</a:t>
                      </a:r>
                    </a:p>
                  </a:txBody>
                  <a:tcPr/>
                </a:tc>
                <a:tc>
                  <a:txBody>
                    <a:bodyPr/>
                    <a:lstStyle/>
                    <a:p>
                      <a:r>
                        <a:rPr lang="zh-TW" altLang="en-US" sz="2400" dirty="0"/>
                        <a:t>其他得以直接或間接方式識別該個人之資料。</a:t>
                      </a:r>
                    </a:p>
                  </a:txBody>
                  <a:tcPr/>
                </a:tc>
                <a:extLst>
                  <a:ext uri="{0D108BD9-81ED-4DB2-BD59-A6C34878D82A}">
                    <a16:rowId xmlns:a16="http://schemas.microsoft.com/office/drawing/2014/main" val="519712391"/>
                  </a:ext>
                </a:extLst>
              </a:tr>
            </a:tbl>
          </a:graphicData>
        </a:graphic>
      </p:graphicFrame>
    </p:spTree>
    <p:extLst>
      <p:ext uri="{BB962C8B-B14F-4D97-AF65-F5344CB8AC3E}">
        <p14:creationId xmlns:p14="http://schemas.microsoft.com/office/powerpoint/2010/main" val="23345963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0952804-A70F-4696-8FD1-78628B8881B3}"/>
              </a:ext>
            </a:extLst>
          </p:cNvPr>
          <p:cNvSpPr>
            <a:spLocks noGrp="1"/>
          </p:cNvSpPr>
          <p:nvPr>
            <p:ph idx="1"/>
          </p:nvPr>
        </p:nvSpPr>
        <p:spPr>
          <a:xfrm>
            <a:off x="863600" y="0"/>
            <a:ext cx="10241280" cy="6461759"/>
          </a:xfrm>
        </p:spPr>
        <p:txBody>
          <a:bodyPr/>
          <a:lstStyle/>
          <a:p>
            <a:r>
              <a:rPr lang="zh-TW" altLang="en-US" sz="3200" dirty="0"/>
              <a:t>公務機關</a:t>
            </a:r>
            <a:endParaRPr lang="en-US" altLang="zh-TW" sz="3200" dirty="0"/>
          </a:p>
          <a:p>
            <a:pPr marL="0" indent="0">
              <a:buNone/>
            </a:pPr>
            <a:endParaRPr lang="zh-TW" altLang="en-US" dirty="0"/>
          </a:p>
        </p:txBody>
      </p:sp>
      <p:graphicFrame>
        <p:nvGraphicFramePr>
          <p:cNvPr id="6" name="表格 5">
            <a:extLst>
              <a:ext uri="{FF2B5EF4-FFF2-40B4-BE49-F238E27FC236}">
                <a16:creationId xmlns:a16="http://schemas.microsoft.com/office/drawing/2014/main" id="{02A64C2F-1221-40F1-96C1-FBCF3B90C770}"/>
              </a:ext>
            </a:extLst>
          </p:cNvPr>
          <p:cNvGraphicFramePr>
            <a:graphicFrameLocks noGrp="1"/>
          </p:cNvGraphicFramePr>
          <p:nvPr/>
        </p:nvGraphicFramePr>
        <p:xfrm>
          <a:off x="1249680" y="639727"/>
          <a:ext cx="7985760" cy="2032705"/>
        </p:xfrm>
        <a:graphic>
          <a:graphicData uri="http://schemas.openxmlformats.org/drawingml/2006/table">
            <a:tbl>
              <a:tblPr firstRow="1" bandRow="1">
                <a:tableStyleId>{5940675A-B579-460E-94D1-54222C63F5DA}</a:tableStyleId>
              </a:tblPr>
              <a:tblGrid>
                <a:gridCol w="2580640">
                  <a:extLst>
                    <a:ext uri="{9D8B030D-6E8A-4147-A177-3AD203B41FA5}">
                      <a16:colId xmlns:a16="http://schemas.microsoft.com/office/drawing/2014/main" val="885763680"/>
                    </a:ext>
                  </a:extLst>
                </a:gridCol>
                <a:gridCol w="5405120">
                  <a:extLst>
                    <a:ext uri="{9D8B030D-6E8A-4147-A177-3AD203B41FA5}">
                      <a16:colId xmlns:a16="http://schemas.microsoft.com/office/drawing/2014/main" val="2072361242"/>
                    </a:ext>
                  </a:extLst>
                </a:gridCol>
              </a:tblGrid>
              <a:tr h="467078">
                <a:tc gridSpan="2">
                  <a:txBody>
                    <a:bodyPr/>
                    <a:lstStyle/>
                    <a:p>
                      <a:r>
                        <a:rPr lang="zh-TW" altLang="en-US" sz="2400" dirty="0"/>
                        <a:t>個資法第</a:t>
                      </a:r>
                      <a:r>
                        <a:rPr lang="en-US" altLang="zh-TW" sz="2400" dirty="0"/>
                        <a:t>15</a:t>
                      </a:r>
                      <a:r>
                        <a:rPr lang="zh-TW" altLang="en-US" sz="2400" dirty="0"/>
                        <a:t>條</a:t>
                      </a:r>
                      <a:r>
                        <a:rPr lang="en-US" altLang="zh-TW" sz="2400" dirty="0"/>
                        <a:t>(</a:t>
                      </a:r>
                      <a:r>
                        <a:rPr lang="zh-TW" altLang="en-US" sz="2400" dirty="0"/>
                        <a:t>蒐集、處理</a:t>
                      </a:r>
                      <a:r>
                        <a:rPr lang="en-US" altLang="zh-TW" sz="2400" dirty="0"/>
                        <a:t>) </a:t>
                      </a:r>
                      <a:endParaRPr lang="zh-TW" altLang="en-US" sz="2400" dirty="0"/>
                    </a:p>
                  </a:txBody>
                  <a:tcPr/>
                </a:tc>
                <a:tc hMerge="1">
                  <a:txBody>
                    <a:bodyPr/>
                    <a:lstStyle/>
                    <a:p>
                      <a:endParaRPr lang="zh-TW" altLang="en-US"/>
                    </a:p>
                  </a:txBody>
                  <a:tcPr/>
                </a:tc>
                <a:extLst>
                  <a:ext uri="{0D108BD9-81ED-4DB2-BD59-A6C34878D82A}">
                    <a16:rowId xmlns:a16="http://schemas.microsoft.com/office/drawing/2014/main" val="3347811874"/>
                  </a:ext>
                </a:extLst>
              </a:tr>
              <a:tr h="431448">
                <a:tc rowSpan="3">
                  <a:txBody>
                    <a:bodyPr/>
                    <a:lstStyle/>
                    <a:p>
                      <a:r>
                        <a:rPr lang="zh-TW" altLang="en-US" sz="3200" dirty="0"/>
                        <a:t> </a:t>
                      </a:r>
                      <a:r>
                        <a:rPr lang="zh-TW" altLang="en-US" sz="3200" dirty="0">
                          <a:solidFill>
                            <a:srgbClr val="FF0000"/>
                          </a:solidFill>
                        </a:rPr>
                        <a:t> </a:t>
                      </a:r>
                      <a:endParaRPr lang="en-US" altLang="zh-TW" sz="3200" dirty="0">
                        <a:solidFill>
                          <a:srgbClr val="FF0000"/>
                        </a:solidFill>
                      </a:endParaRPr>
                    </a:p>
                    <a:p>
                      <a:r>
                        <a:rPr lang="zh-TW" altLang="en-US" sz="3200" dirty="0">
                          <a:solidFill>
                            <a:srgbClr val="FF0000"/>
                          </a:solidFill>
                        </a:rPr>
                        <a:t>特定目的  </a:t>
                      </a:r>
                      <a:endParaRPr lang="zh-TW" altLang="en-US" sz="3200" dirty="0"/>
                    </a:p>
                  </a:txBody>
                  <a:tcPr>
                    <a:lnR w="12700" cap="flat" cmpd="sng" algn="ctr">
                      <a:noFill/>
                      <a:prstDash val="solid"/>
                      <a:round/>
                      <a:headEnd type="none" w="med" len="med"/>
                      <a:tailEnd type="none" w="med" len="med"/>
                    </a:lnR>
                  </a:tcPr>
                </a:tc>
                <a:tc>
                  <a:txBody>
                    <a:bodyPr/>
                    <a:lstStyle/>
                    <a:p>
                      <a:r>
                        <a:rPr lang="zh-TW" altLang="en-US" sz="2400" dirty="0"/>
                        <a:t>    </a:t>
                      </a:r>
                      <a:r>
                        <a:rPr lang="en-US" altLang="zh-TW" sz="2400" dirty="0"/>
                        <a:t>1.</a:t>
                      </a:r>
                      <a:r>
                        <a:rPr lang="zh-TW" altLang="en-US" sz="2400" dirty="0"/>
                        <a:t>  執行法定職務必要範圍內</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9647117"/>
                  </a:ext>
                </a:extLst>
              </a:tr>
              <a:tr h="431448">
                <a:tc vMerge="1">
                  <a:txBody>
                    <a:bodyPr/>
                    <a:lstStyle/>
                    <a:p>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t>    </a:t>
                      </a:r>
                      <a:r>
                        <a:rPr lang="en-US" altLang="zh-TW" sz="2400" dirty="0"/>
                        <a:t>2.</a:t>
                      </a:r>
                      <a:r>
                        <a:rPr lang="zh-TW" altLang="en-US" sz="2400" dirty="0"/>
                        <a:t>  </a:t>
                      </a:r>
                      <a:r>
                        <a:rPr lang="zh-TW" altLang="en-US" sz="2400" b="0" i="0" kern="1200" dirty="0">
                          <a:solidFill>
                            <a:schemeClr val="tx1"/>
                          </a:solidFill>
                          <a:effectLst/>
                          <a:latin typeface="+mn-lt"/>
                          <a:ea typeface="+mn-ea"/>
                          <a:cs typeface="+mn-cs"/>
                        </a:rPr>
                        <a:t>當事人同意</a:t>
                      </a:r>
                      <a:endParaRPr lang="en-US" altLang="zh-TW" sz="2400" b="0" i="0" kern="1200" dirty="0">
                        <a:solidFill>
                          <a:schemeClr val="tx1"/>
                        </a:solidFill>
                        <a:effectLst/>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58157496"/>
                  </a:ext>
                </a:extLst>
              </a:tr>
              <a:tr h="651227">
                <a:tc vMerge="1">
                  <a:txBody>
                    <a:bodyPr/>
                    <a:lstStyle/>
                    <a:p>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b="0" i="0" kern="1200" dirty="0">
                          <a:solidFill>
                            <a:schemeClr val="tx1"/>
                          </a:solidFill>
                          <a:effectLst/>
                          <a:latin typeface="+mn-lt"/>
                          <a:ea typeface="+mn-ea"/>
                          <a:cs typeface="+mn-cs"/>
                        </a:rPr>
                        <a:t>    </a:t>
                      </a:r>
                      <a:r>
                        <a:rPr lang="en-US" altLang="zh-TW" sz="2400" b="0" i="0" kern="1200" dirty="0">
                          <a:solidFill>
                            <a:schemeClr val="tx1"/>
                          </a:solidFill>
                          <a:effectLst/>
                          <a:latin typeface="+mn-lt"/>
                          <a:ea typeface="+mn-ea"/>
                          <a:cs typeface="+mn-cs"/>
                        </a:rPr>
                        <a:t>3.</a:t>
                      </a:r>
                      <a:r>
                        <a:rPr lang="zh-TW" altLang="en-US" sz="2400" b="0" i="0" kern="1200" dirty="0">
                          <a:solidFill>
                            <a:schemeClr val="tx1"/>
                          </a:solidFill>
                          <a:effectLst/>
                          <a:latin typeface="+mn-lt"/>
                          <a:ea typeface="+mn-ea"/>
                          <a:cs typeface="+mn-cs"/>
                        </a:rPr>
                        <a:t>  對當事人權益無侵害</a:t>
                      </a:r>
                      <a:endParaRPr lang="en-US" altLang="zh-TW" sz="2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58420934"/>
                  </a:ext>
                </a:extLst>
              </a:tr>
            </a:tbl>
          </a:graphicData>
        </a:graphic>
      </p:graphicFrame>
      <p:sp>
        <p:nvSpPr>
          <p:cNvPr id="8" name="加號 7">
            <a:extLst>
              <a:ext uri="{FF2B5EF4-FFF2-40B4-BE49-F238E27FC236}">
                <a16:creationId xmlns:a16="http://schemas.microsoft.com/office/drawing/2014/main" id="{299E02DF-2163-42AB-9AE6-1C1DE535B581}"/>
              </a:ext>
            </a:extLst>
          </p:cNvPr>
          <p:cNvSpPr/>
          <p:nvPr/>
        </p:nvSpPr>
        <p:spPr>
          <a:xfrm>
            <a:off x="3251200" y="1493872"/>
            <a:ext cx="741680" cy="67056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Gill Sans MT" panose="020B0502020104020203"/>
              <a:ea typeface="微軟正黑體" panose="020B0604030504040204" pitchFamily="34" charset="-120"/>
              <a:cs typeface="+mn-cs"/>
            </a:endParaRPr>
          </a:p>
        </p:txBody>
      </p:sp>
      <p:graphicFrame>
        <p:nvGraphicFramePr>
          <p:cNvPr id="9" name="表格 8">
            <a:extLst>
              <a:ext uri="{FF2B5EF4-FFF2-40B4-BE49-F238E27FC236}">
                <a16:creationId xmlns:a16="http://schemas.microsoft.com/office/drawing/2014/main" id="{7C954B4E-8CFA-4A7C-B46D-D38E8C51E97C}"/>
              </a:ext>
            </a:extLst>
          </p:cNvPr>
          <p:cNvGraphicFramePr>
            <a:graphicFrameLocks noGrp="1"/>
          </p:cNvGraphicFramePr>
          <p:nvPr/>
        </p:nvGraphicFramePr>
        <p:xfrm>
          <a:off x="1249680" y="2724289"/>
          <a:ext cx="10007600" cy="4029827"/>
        </p:xfrm>
        <a:graphic>
          <a:graphicData uri="http://schemas.openxmlformats.org/drawingml/2006/table">
            <a:tbl>
              <a:tblPr firstRow="1" bandRow="1">
                <a:tableStyleId>{5940675A-B579-460E-94D1-54222C63F5DA}</a:tableStyleId>
              </a:tblPr>
              <a:tblGrid>
                <a:gridCol w="5003800">
                  <a:extLst>
                    <a:ext uri="{9D8B030D-6E8A-4147-A177-3AD203B41FA5}">
                      <a16:colId xmlns:a16="http://schemas.microsoft.com/office/drawing/2014/main" val="849728745"/>
                    </a:ext>
                  </a:extLst>
                </a:gridCol>
                <a:gridCol w="5003800">
                  <a:extLst>
                    <a:ext uri="{9D8B030D-6E8A-4147-A177-3AD203B41FA5}">
                      <a16:colId xmlns:a16="http://schemas.microsoft.com/office/drawing/2014/main" val="2787975037"/>
                    </a:ext>
                  </a:extLst>
                </a:gridCol>
              </a:tblGrid>
              <a:tr h="432208">
                <a:tc gridSpan="2">
                  <a:txBody>
                    <a:bodyPr/>
                    <a:lstStyle/>
                    <a:p>
                      <a:r>
                        <a:rPr lang="zh-TW" altLang="en-US" sz="2400" dirty="0"/>
                        <a:t>個資法第</a:t>
                      </a:r>
                      <a:r>
                        <a:rPr lang="en-US" altLang="zh-TW" sz="2400" dirty="0"/>
                        <a:t>16</a:t>
                      </a:r>
                      <a:r>
                        <a:rPr lang="zh-TW" altLang="en-US" sz="2400" dirty="0"/>
                        <a:t>條 </a:t>
                      </a:r>
                      <a:r>
                        <a:rPr lang="en-US" altLang="zh-TW" sz="2400" dirty="0"/>
                        <a:t>(</a:t>
                      </a:r>
                      <a:r>
                        <a:rPr lang="zh-TW" altLang="en-US" sz="2400" dirty="0"/>
                        <a:t>利用</a:t>
                      </a:r>
                      <a:r>
                        <a:rPr lang="en-US" altLang="zh-TW" sz="2400" dirty="0"/>
                        <a:t>)</a:t>
                      </a:r>
                      <a:endParaRPr lang="zh-TW" altLang="en-US" sz="2400" dirty="0"/>
                    </a:p>
                  </a:txBody>
                  <a:tcPr/>
                </a:tc>
                <a:tc hMerge="1">
                  <a:txBody>
                    <a:bodyPr/>
                    <a:lstStyle/>
                    <a:p>
                      <a:endParaRPr lang="zh-TW" altLang="en-US"/>
                    </a:p>
                  </a:txBody>
                  <a:tcPr/>
                </a:tc>
                <a:extLst>
                  <a:ext uri="{0D108BD9-81ED-4DB2-BD59-A6C34878D82A}">
                    <a16:rowId xmlns:a16="http://schemas.microsoft.com/office/drawing/2014/main" val="2142835405"/>
                  </a:ext>
                </a:extLst>
              </a:tr>
              <a:tr h="777974">
                <a:tc gridSpan="2">
                  <a:txBody>
                    <a:bodyPr/>
                    <a:lstStyle/>
                    <a:p>
                      <a:r>
                        <a:rPr lang="zh-TW" altLang="en-US" sz="2400" dirty="0"/>
                        <a:t>原則：須與特定目的相符</a:t>
                      </a:r>
                    </a:p>
                    <a:p>
                      <a:r>
                        <a:rPr lang="zh-TW" altLang="en-US" sz="2400" dirty="0">
                          <a:solidFill>
                            <a:srgbClr val="0070C0"/>
                          </a:solidFill>
                        </a:rPr>
                        <a:t>例外：特定目的外之利用 </a:t>
                      </a:r>
                      <a:r>
                        <a:rPr lang="en-US" altLang="zh-TW" sz="2400" dirty="0">
                          <a:solidFill>
                            <a:srgbClr val="0070C0"/>
                          </a:solidFill>
                        </a:rPr>
                        <a:t>(</a:t>
                      </a:r>
                      <a:r>
                        <a:rPr lang="zh-TW" altLang="en-US" sz="2400" dirty="0">
                          <a:solidFill>
                            <a:srgbClr val="0070C0"/>
                          </a:solidFill>
                        </a:rPr>
                        <a:t>符合以下</a:t>
                      </a:r>
                      <a:r>
                        <a:rPr lang="en-US" altLang="zh-TW" sz="2400" dirty="0">
                          <a:solidFill>
                            <a:srgbClr val="0070C0"/>
                          </a:solidFill>
                        </a:rPr>
                        <a:t>7</a:t>
                      </a:r>
                      <a:r>
                        <a:rPr lang="zh-TW" altLang="en-US" sz="2400" dirty="0">
                          <a:solidFill>
                            <a:srgbClr val="0070C0"/>
                          </a:solidFill>
                        </a:rPr>
                        <a:t>點</a:t>
                      </a:r>
                      <a:r>
                        <a:rPr lang="en-US" altLang="zh-TW" sz="2400" dirty="0">
                          <a:solidFill>
                            <a:srgbClr val="0070C0"/>
                          </a:solidFill>
                        </a:rPr>
                        <a:t>)</a:t>
                      </a:r>
                      <a:endParaRPr lang="zh-TW" altLang="en-US" sz="2400" dirty="0">
                        <a:solidFill>
                          <a:srgbClr val="0070C0"/>
                        </a:solidFill>
                      </a:endParaRPr>
                    </a:p>
                  </a:txBody>
                  <a:tcPr>
                    <a:lnB w="12700" cap="flat" cmpd="sng" algn="ctr">
                      <a:solidFill>
                        <a:schemeClr val="tx1"/>
                      </a:solidFill>
                      <a:prstDash val="solid"/>
                      <a:round/>
                      <a:headEnd type="none" w="med" len="med"/>
                      <a:tailEnd type="none" w="med" len="med"/>
                    </a:lnB>
                  </a:tcPr>
                </a:tc>
                <a:tc hMerge="1">
                  <a:txBody>
                    <a:bodyPr/>
                    <a:lstStyle/>
                    <a:p>
                      <a:endParaRPr lang="zh-TW" altLang="en-US"/>
                    </a:p>
                  </a:txBody>
                  <a:tcPr/>
                </a:tc>
                <a:extLst>
                  <a:ext uri="{0D108BD9-81ED-4DB2-BD59-A6C34878D82A}">
                    <a16:rowId xmlns:a16="http://schemas.microsoft.com/office/drawing/2014/main" val="3426486772"/>
                  </a:ext>
                </a:extLst>
              </a:tr>
              <a:tr h="432208">
                <a:tc>
                  <a:txBody>
                    <a:bodyPr/>
                    <a:lstStyle/>
                    <a:p>
                      <a:r>
                        <a:rPr lang="en-US" altLang="zh-TW" sz="2400" dirty="0">
                          <a:solidFill>
                            <a:srgbClr val="0070C0"/>
                          </a:solidFill>
                        </a:rPr>
                        <a:t>1. </a:t>
                      </a:r>
                      <a:r>
                        <a:rPr lang="zh-TW" altLang="en-US" sz="2400" dirty="0">
                          <a:solidFill>
                            <a:srgbClr val="0070C0"/>
                          </a:solidFill>
                        </a:rPr>
                        <a:t> 法律明文規定</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altLang="zh-TW" sz="2400" dirty="0">
                          <a:solidFill>
                            <a:srgbClr val="0070C0"/>
                          </a:solidFill>
                        </a:rPr>
                        <a:t>4.  </a:t>
                      </a:r>
                      <a:r>
                        <a:rPr lang="zh-TW" altLang="en-US" sz="2400" dirty="0">
                          <a:solidFill>
                            <a:srgbClr val="0070C0"/>
                          </a:solidFill>
                        </a:rPr>
                        <a:t>為防止他人權益之重大危害</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02392616"/>
                  </a:ext>
                </a:extLst>
              </a:tr>
              <a:tr h="777974">
                <a:tc>
                  <a:txBody>
                    <a:bodyPr/>
                    <a:lstStyle/>
                    <a:p>
                      <a:r>
                        <a:rPr lang="en-US" altLang="zh-TW" sz="2400" dirty="0">
                          <a:solidFill>
                            <a:srgbClr val="0070C0"/>
                          </a:solidFill>
                        </a:rPr>
                        <a:t>2.  </a:t>
                      </a:r>
                      <a:r>
                        <a:rPr lang="zh-TW" altLang="en-US" sz="2400" dirty="0">
                          <a:solidFill>
                            <a:srgbClr val="0070C0"/>
                          </a:solidFill>
                        </a:rPr>
                        <a:t>維護國家安全、增進公共利益</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TW" sz="2400" dirty="0">
                          <a:solidFill>
                            <a:srgbClr val="0070C0"/>
                          </a:solidFill>
                        </a:rPr>
                        <a:t>5. </a:t>
                      </a:r>
                      <a:r>
                        <a:rPr lang="zh-TW" altLang="en-US" sz="2400" dirty="0">
                          <a:solidFill>
                            <a:srgbClr val="0070C0"/>
                          </a:solidFill>
                        </a:rPr>
                        <a:t>學術研究、公共利益 </a:t>
                      </a:r>
                      <a:r>
                        <a:rPr lang="en-US" altLang="zh-TW" sz="2400" dirty="0">
                          <a:solidFill>
                            <a:srgbClr val="0070C0"/>
                          </a:solidFill>
                        </a:rPr>
                        <a:t>+ </a:t>
                      </a:r>
                      <a:r>
                        <a:rPr lang="zh-TW" altLang="en-US" sz="2400" dirty="0">
                          <a:solidFill>
                            <a:srgbClr val="0070C0"/>
                          </a:solidFill>
                        </a:rPr>
                        <a:t>無從識別</a:t>
                      </a:r>
                    </a:p>
                    <a:p>
                      <a:r>
                        <a:rPr lang="zh-TW" altLang="en-US" sz="2400" dirty="0">
                          <a:solidFill>
                            <a:srgbClr val="0070C0"/>
                          </a:solidFill>
                        </a:rPr>
                        <a:t>   特定當事人</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51330801"/>
                  </a:ext>
                </a:extLst>
              </a:tr>
              <a:tr h="1469507">
                <a:tc>
                  <a:txBody>
                    <a:bodyPr/>
                    <a:lstStyle/>
                    <a:p>
                      <a:r>
                        <a:rPr lang="en-US" altLang="zh-TW" sz="2400" dirty="0">
                          <a:solidFill>
                            <a:srgbClr val="0070C0"/>
                          </a:solidFill>
                        </a:rPr>
                        <a:t>3.  </a:t>
                      </a:r>
                      <a:r>
                        <a:rPr lang="zh-TW" altLang="en-US" sz="2400" dirty="0">
                          <a:solidFill>
                            <a:srgbClr val="0070C0"/>
                          </a:solidFill>
                        </a:rPr>
                        <a:t>為免除當事人之生命、身體、自</a:t>
                      </a:r>
                    </a:p>
                    <a:p>
                      <a:r>
                        <a:rPr lang="zh-TW" altLang="en-US" sz="2400" dirty="0">
                          <a:solidFill>
                            <a:srgbClr val="0070C0"/>
                          </a:solidFill>
                        </a:rPr>
                        <a:t>    由或財產上之危險</a:t>
                      </a:r>
                      <a:endParaRPr lang="en-US" altLang="zh-TW" sz="2400" dirty="0">
                        <a:solidFill>
                          <a:srgbClr val="0070C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TW" sz="2400" dirty="0">
                          <a:solidFill>
                            <a:srgbClr val="0070C0"/>
                          </a:solidFill>
                        </a:rPr>
                        <a:t>6.</a:t>
                      </a:r>
                      <a:r>
                        <a:rPr lang="zh-TW" altLang="en-US" sz="2400" dirty="0">
                          <a:solidFill>
                            <a:srgbClr val="0070C0"/>
                          </a:solidFill>
                        </a:rPr>
                        <a:t> </a:t>
                      </a:r>
                      <a:r>
                        <a:rPr lang="zh-TW" altLang="en-US" sz="2400" b="0" i="0" kern="1200" dirty="0">
                          <a:solidFill>
                            <a:srgbClr val="0070C0"/>
                          </a:solidFill>
                          <a:effectLst/>
                          <a:latin typeface="+mn-lt"/>
                          <a:ea typeface="+mn-ea"/>
                          <a:cs typeface="+mn-cs"/>
                        </a:rPr>
                        <a:t>有利於當事人權益</a:t>
                      </a:r>
                      <a:endParaRPr lang="en-US" altLang="zh-TW" sz="2400" b="0" i="0" kern="1200" dirty="0">
                        <a:solidFill>
                          <a:srgbClr val="0070C0"/>
                        </a:solidFill>
                        <a:effectLst/>
                        <a:latin typeface="+mn-lt"/>
                        <a:ea typeface="+mn-ea"/>
                        <a:cs typeface="+mn-cs"/>
                      </a:endParaRPr>
                    </a:p>
                    <a:p>
                      <a:endParaRPr lang="en-US" altLang="zh-TW" sz="2400" b="0" i="0" kern="1200" dirty="0">
                        <a:solidFill>
                          <a:srgbClr val="0070C0"/>
                        </a:solidFill>
                        <a:effectLst/>
                        <a:latin typeface="+mn-lt"/>
                        <a:ea typeface="+mn-ea"/>
                        <a:cs typeface="+mn-cs"/>
                      </a:endParaRPr>
                    </a:p>
                    <a:p>
                      <a:r>
                        <a:rPr lang="en-US" altLang="zh-TW" sz="2400" b="0" i="0" kern="1200" dirty="0">
                          <a:solidFill>
                            <a:srgbClr val="0070C0"/>
                          </a:solidFill>
                          <a:effectLst/>
                          <a:latin typeface="+mn-lt"/>
                          <a:ea typeface="+mn-ea"/>
                          <a:cs typeface="+mn-cs"/>
                        </a:rPr>
                        <a:t>7.</a:t>
                      </a:r>
                      <a:r>
                        <a:rPr lang="zh-TW" altLang="en-US" sz="2400" b="0" i="0" kern="1200" dirty="0">
                          <a:solidFill>
                            <a:srgbClr val="0070C0"/>
                          </a:solidFill>
                          <a:effectLst/>
                          <a:latin typeface="+mn-lt"/>
                          <a:ea typeface="+mn-ea"/>
                          <a:cs typeface="+mn-cs"/>
                        </a:rPr>
                        <a:t>  經當事人同意</a:t>
                      </a:r>
                      <a:endParaRPr lang="zh-TW" altLang="en-US" sz="2400" dirty="0">
                        <a:solidFill>
                          <a:srgbClr val="0070C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7814773"/>
                  </a:ext>
                </a:extLst>
              </a:tr>
            </a:tbl>
          </a:graphicData>
        </a:graphic>
      </p:graphicFrame>
    </p:spTree>
    <p:extLst>
      <p:ext uri="{BB962C8B-B14F-4D97-AF65-F5344CB8AC3E}">
        <p14:creationId xmlns:p14="http://schemas.microsoft.com/office/powerpoint/2010/main" val="16604372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3F6518B-E899-493E-B9A7-1FE40E79891D}"/>
              </a:ext>
            </a:extLst>
          </p:cNvPr>
          <p:cNvSpPr>
            <a:spLocks noGrp="1"/>
          </p:cNvSpPr>
          <p:nvPr>
            <p:ph idx="1"/>
          </p:nvPr>
        </p:nvSpPr>
        <p:spPr>
          <a:xfrm>
            <a:off x="1109438" y="121921"/>
            <a:ext cx="10178322" cy="5493512"/>
          </a:xfrm>
        </p:spPr>
        <p:txBody>
          <a:bodyPr/>
          <a:lstStyle/>
          <a:p>
            <a:r>
              <a:rPr lang="zh-TW" altLang="en-US" sz="3200" dirty="0"/>
              <a:t>非公務機關</a:t>
            </a:r>
            <a:endParaRPr lang="en-US" altLang="zh-TW" sz="3200" dirty="0"/>
          </a:p>
          <a:p>
            <a:pPr marL="0" indent="0">
              <a:buNone/>
            </a:pPr>
            <a:endParaRPr lang="zh-TW" altLang="en-US" dirty="0"/>
          </a:p>
        </p:txBody>
      </p:sp>
      <p:graphicFrame>
        <p:nvGraphicFramePr>
          <p:cNvPr id="4" name="表格 3">
            <a:extLst>
              <a:ext uri="{FF2B5EF4-FFF2-40B4-BE49-F238E27FC236}">
                <a16:creationId xmlns:a16="http://schemas.microsoft.com/office/drawing/2014/main" id="{8A734227-A0AC-4C3D-830E-6153ACD0FF09}"/>
              </a:ext>
            </a:extLst>
          </p:cNvPr>
          <p:cNvGraphicFramePr>
            <a:graphicFrameLocks noGrp="1"/>
          </p:cNvGraphicFramePr>
          <p:nvPr/>
        </p:nvGraphicFramePr>
        <p:xfrm>
          <a:off x="1231358" y="877377"/>
          <a:ext cx="10279922" cy="5381755"/>
        </p:xfrm>
        <a:graphic>
          <a:graphicData uri="http://schemas.openxmlformats.org/drawingml/2006/table">
            <a:tbl>
              <a:tblPr firstRow="1" bandRow="1">
                <a:tableStyleId>{5940675A-B579-460E-94D1-54222C63F5DA}</a:tableStyleId>
              </a:tblPr>
              <a:tblGrid>
                <a:gridCol w="2446562">
                  <a:extLst>
                    <a:ext uri="{9D8B030D-6E8A-4147-A177-3AD203B41FA5}">
                      <a16:colId xmlns:a16="http://schemas.microsoft.com/office/drawing/2014/main" val="3431247764"/>
                    </a:ext>
                  </a:extLst>
                </a:gridCol>
                <a:gridCol w="7833360">
                  <a:extLst>
                    <a:ext uri="{9D8B030D-6E8A-4147-A177-3AD203B41FA5}">
                      <a16:colId xmlns:a16="http://schemas.microsoft.com/office/drawing/2014/main" val="3438654810"/>
                    </a:ext>
                  </a:extLst>
                </a:gridCol>
              </a:tblGrid>
              <a:tr h="470148">
                <a:tc gridSpan="2">
                  <a:txBody>
                    <a:bodyPr/>
                    <a:lstStyle/>
                    <a:p>
                      <a:r>
                        <a:rPr lang="zh-TW" altLang="en-US" sz="2400" dirty="0"/>
                        <a:t>個資法第</a:t>
                      </a:r>
                      <a:r>
                        <a:rPr lang="en-US" altLang="zh-TW" sz="2400" dirty="0"/>
                        <a:t>19</a:t>
                      </a:r>
                      <a:r>
                        <a:rPr lang="zh-TW" altLang="en-US" sz="2400" dirty="0"/>
                        <a:t>條</a:t>
                      </a:r>
                      <a:r>
                        <a:rPr lang="en-US" altLang="zh-TW" sz="2400" dirty="0"/>
                        <a:t>(</a:t>
                      </a:r>
                      <a:r>
                        <a:rPr lang="zh-TW" altLang="en-US" sz="2400" dirty="0"/>
                        <a:t>蒐集、處理</a:t>
                      </a:r>
                      <a:r>
                        <a:rPr lang="en-US" altLang="zh-TW" sz="2400" dirty="0"/>
                        <a:t>)</a:t>
                      </a:r>
                      <a:endParaRPr lang="zh-TW" altLang="en-US" sz="2400" dirty="0"/>
                    </a:p>
                  </a:txBody>
                  <a:tcPr/>
                </a:tc>
                <a:tc hMerge="1">
                  <a:txBody>
                    <a:bodyPr/>
                    <a:lstStyle/>
                    <a:p>
                      <a:endParaRPr lang="zh-TW" altLang="en-US" dirty="0"/>
                    </a:p>
                  </a:txBody>
                  <a:tcPr/>
                </a:tc>
                <a:extLst>
                  <a:ext uri="{0D108BD9-81ED-4DB2-BD59-A6C34878D82A}">
                    <a16:rowId xmlns:a16="http://schemas.microsoft.com/office/drawing/2014/main" val="2923386877"/>
                  </a:ext>
                </a:extLst>
              </a:tr>
              <a:tr h="580763">
                <a:tc rowSpan="8">
                  <a:txBody>
                    <a:bodyPr/>
                    <a:lstStyle/>
                    <a:p>
                      <a:endParaRPr lang="en-US" altLang="zh-TW" sz="2400" dirty="0">
                        <a:solidFill>
                          <a:srgbClr val="FF0000"/>
                        </a:solidFill>
                      </a:endParaRPr>
                    </a:p>
                    <a:p>
                      <a:endParaRPr lang="en-US" altLang="zh-TW" sz="2400" dirty="0">
                        <a:solidFill>
                          <a:srgbClr val="FF0000"/>
                        </a:solidFill>
                      </a:endParaRPr>
                    </a:p>
                    <a:p>
                      <a:endParaRPr lang="en-US" altLang="zh-TW" sz="2400" dirty="0">
                        <a:solidFill>
                          <a:srgbClr val="FF0000"/>
                        </a:solidFill>
                      </a:endParaRPr>
                    </a:p>
                    <a:p>
                      <a:endParaRPr lang="en-US" altLang="zh-TW" sz="2400" dirty="0">
                        <a:solidFill>
                          <a:srgbClr val="FF0000"/>
                        </a:solidFill>
                      </a:endParaRPr>
                    </a:p>
                    <a:p>
                      <a:endParaRPr lang="en-US" altLang="zh-TW" sz="2400" dirty="0">
                        <a:solidFill>
                          <a:srgbClr val="FF0000"/>
                        </a:solidFill>
                      </a:endParaRPr>
                    </a:p>
                    <a:p>
                      <a:endParaRPr lang="en-US" altLang="zh-TW" sz="3200" dirty="0">
                        <a:solidFill>
                          <a:srgbClr val="FF0000"/>
                        </a:solidFill>
                      </a:endParaRPr>
                    </a:p>
                    <a:p>
                      <a:r>
                        <a:rPr lang="zh-TW" altLang="en-US" sz="3200" dirty="0">
                          <a:solidFill>
                            <a:srgbClr val="FF0000"/>
                          </a:solidFill>
                        </a:rPr>
                        <a:t>特定目的 </a:t>
                      </a:r>
                    </a:p>
                  </a:txBody>
                  <a:tcPr>
                    <a:lnR w="12700" cap="flat" cmpd="sng" algn="ctr">
                      <a:noFill/>
                      <a:prstDash val="solid"/>
                      <a:round/>
                      <a:headEnd type="none" w="med" len="med"/>
                      <a:tailEnd type="none" w="med" len="med"/>
                    </a:lnR>
                  </a:tcPr>
                </a:tc>
                <a:tc>
                  <a:txBody>
                    <a:bodyPr/>
                    <a:lstStyle/>
                    <a:p>
                      <a:r>
                        <a:rPr lang="zh-TW" altLang="en-US" sz="2400" dirty="0"/>
                        <a:t>   </a:t>
                      </a:r>
                      <a:r>
                        <a:rPr lang="en-US" altLang="zh-TW" sz="2400" dirty="0"/>
                        <a:t>1.</a:t>
                      </a:r>
                      <a:r>
                        <a:rPr lang="zh-TW" altLang="en-US" sz="2400" dirty="0"/>
                        <a:t> 法律明文規定</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1845981"/>
                  </a:ext>
                </a:extLst>
              </a:tr>
              <a:tr h="580763">
                <a:tc vMerge="1">
                  <a:txBody>
                    <a:bodyPr/>
                    <a:lstStyle/>
                    <a:p>
                      <a:endParaRPr lang="zh-TW" altLang="en-US" sz="2400" dirty="0"/>
                    </a:p>
                  </a:txBody>
                  <a:tcPr/>
                </a:tc>
                <a:tc>
                  <a:txBody>
                    <a:bodyPr/>
                    <a:lstStyle/>
                    <a:p>
                      <a:r>
                        <a:rPr lang="zh-TW" altLang="en-US" sz="2400" dirty="0"/>
                        <a:t>   </a:t>
                      </a:r>
                      <a:r>
                        <a:rPr lang="en-US" altLang="zh-TW" sz="2400" dirty="0"/>
                        <a:t>2.</a:t>
                      </a:r>
                      <a:r>
                        <a:rPr lang="zh-TW" altLang="en-US" sz="2400" dirty="0"/>
                        <a:t> 契約 </a:t>
                      </a:r>
                      <a:r>
                        <a:rPr lang="en-US" altLang="zh-TW" sz="2400" dirty="0"/>
                        <a:t>+</a:t>
                      </a:r>
                      <a:r>
                        <a:rPr lang="zh-TW" altLang="en-US" sz="2400" dirty="0"/>
                        <a:t> 採取適當措施</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6102934"/>
                  </a:ext>
                </a:extLst>
              </a:tr>
              <a:tr h="580763">
                <a:tc vMerge="1">
                  <a:txBody>
                    <a:bodyPr/>
                    <a:lstStyle/>
                    <a:p>
                      <a:endParaRPr lang="zh-TW" altLang="en-US" sz="2400" dirty="0"/>
                    </a:p>
                  </a:txBody>
                  <a:tcPr/>
                </a:tc>
                <a:tc>
                  <a:txBody>
                    <a:bodyPr/>
                    <a:lstStyle/>
                    <a:p>
                      <a:r>
                        <a:rPr lang="zh-TW" altLang="en-US" sz="2400" dirty="0"/>
                        <a:t>   </a:t>
                      </a:r>
                      <a:r>
                        <a:rPr lang="en-US" altLang="zh-TW" sz="2400" dirty="0"/>
                        <a:t>3.</a:t>
                      </a:r>
                      <a:r>
                        <a:rPr lang="zh-TW" altLang="en-US" sz="2400" dirty="0"/>
                        <a:t> </a:t>
                      </a:r>
                      <a:r>
                        <a:rPr lang="zh-TW" altLang="en-US" sz="2400" b="0" i="0" kern="1200" dirty="0">
                          <a:solidFill>
                            <a:schemeClr val="tx1"/>
                          </a:solidFill>
                          <a:effectLst/>
                          <a:latin typeface="+mn-lt"/>
                          <a:ea typeface="+mn-ea"/>
                          <a:cs typeface="+mn-cs"/>
                        </a:rPr>
                        <a:t>當事人自行公開或其他已合法公開之個人資料</a:t>
                      </a:r>
                      <a:endParaRPr lang="zh-TW" altLang="en-US" sz="2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51595897"/>
                  </a:ext>
                </a:extLst>
              </a:tr>
              <a:tr h="580763">
                <a:tc vMerge="1">
                  <a:txBody>
                    <a:bodyPr/>
                    <a:lstStyle/>
                    <a:p>
                      <a:endParaRPr lang="zh-TW" altLang="en-US" sz="2400" dirty="0"/>
                    </a:p>
                  </a:txBody>
                  <a:tcPr/>
                </a:tc>
                <a:tc>
                  <a:txBody>
                    <a:bodyPr/>
                    <a:lstStyle/>
                    <a:p>
                      <a:r>
                        <a:rPr lang="zh-TW" altLang="en-US" sz="2400" dirty="0"/>
                        <a:t>   </a:t>
                      </a:r>
                      <a:r>
                        <a:rPr lang="en-US" altLang="zh-TW" sz="2400" dirty="0"/>
                        <a:t>4.</a:t>
                      </a:r>
                      <a:r>
                        <a:rPr lang="zh-TW" altLang="en-US" sz="2400" dirty="0"/>
                        <a:t> 學術研究、公共利益 </a:t>
                      </a:r>
                      <a:r>
                        <a:rPr lang="en-US" altLang="zh-TW" sz="2400" dirty="0"/>
                        <a:t>+ </a:t>
                      </a:r>
                      <a:r>
                        <a:rPr lang="zh-TW" altLang="en-US" sz="2400" dirty="0"/>
                        <a:t>無從識別特定當事人</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5363771"/>
                  </a:ext>
                </a:extLst>
              </a:tr>
              <a:tr h="580763">
                <a:tc vMerge="1">
                  <a:txBody>
                    <a:bodyPr/>
                    <a:lstStyle/>
                    <a:p>
                      <a:endParaRPr lang="zh-TW" altLang="en-US" sz="2400" dirty="0"/>
                    </a:p>
                  </a:txBody>
                  <a:tcPr/>
                </a:tc>
                <a:tc>
                  <a:txBody>
                    <a:bodyPr/>
                    <a:lstStyle/>
                    <a:p>
                      <a:r>
                        <a:rPr lang="zh-TW" altLang="en-US" sz="2400" dirty="0"/>
                        <a:t>   </a:t>
                      </a:r>
                      <a:r>
                        <a:rPr lang="en-US" altLang="zh-TW" sz="2400" dirty="0"/>
                        <a:t>5.</a:t>
                      </a:r>
                      <a:r>
                        <a:rPr lang="zh-TW" altLang="en-US" sz="2400" dirty="0"/>
                        <a:t> 經當事人同意</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15759280"/>
                  </a:ext>
                </a:extLst>
              </a:tr>
              <a:tr h="580763">
                <a:tc vMerge="1">
                  <a:txBody>
                    <a:bodyPr/>
                    <a:lstStyle/>
                    <a:p>
                      <a:endParaRPr lang="zh-TW" altLang="en-US" sz="2400" dirty="0"/>
                    </a:p>
                  </a:txBody>
                  <a:tcPr/>
                </a:tc>
                <a:tc>
                  <a:txBody>
                    <a:bodyPr/>
                    <a:lstStyle/>
                    <a:p>
                      <a:r>
                        <a:rPr lang="zh-TW" altLang="en-US" sz="2400" dirty="0"/>
                        <a:t>   </a:t>
                      </a:r>
                      <a:r>
                        <a:rPr lang="en-US" altLang="zh-TW" sz="2400" dirty="0"/>
                        <a:t>6.</a:t>
                      </a:r>
                      <a:r>
                        <a:rPr lang="zh-TW" altLang="en-US" sz="2400" dirty="0"/>
                        <a:t> 增進公共利益</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54801970"/>
                  </a:ext>
                </a:extLst>
              </a:tr>
              <a:tr h="846266">
                <a:tc vMerge="1">
                  <a:txBody>
                    <a:bodyPr/>
                    <a:lstStyle/>
                    <a:p>
                      <a:endParaRPr lang="zh-TW" altLang="en-US" sz="2400" dirty="0"/>
                    </a:p>
                  </a:txBody>
                  <a:tcPr/>
                </a:tc>
                <a:tc>
                  <a:txBody>
                    <a:bodyPr/>
                    <a:lstStyle/>
                    <a:p>
                      <a:r>
                        <a:rPr lang="zh-TW" altLang="en-US" sz="2400" dirty="0"/>
                        <a:t>   </a:t>
                      </a:r>
                      <a:r>
                        <a:rPr lang="en-US" altLang="zh-TW" sz="2400" dirty="0"/>
                        <a:t>7.</a:t>
                      </a:r>
                      <a:r>
                        <a:rPr lang="zh-TW" altLang="en-US" sz="2400" dirty="0"/>
                        <a:t> 取自於一般可得之來源，但當事人對該資料之禁止處</a:t>
                      </a:r>
                      <a:endParaRPr lang="en-US" altLang="zh-TW" sz="2400" dirty="0"/>
                    </a:p>
                    <a:p>
                      <a:r>
                        <a:rPr lang="zh-TW" altLang="en-US" sz="2400" dirty="0"/>
                        <a:t>      理或利用，顯有更值得保護之重大利益者，不在此限</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00795988"/>
                  </a:ext>
                </a:extLst>
              </a:tr>
              <a:tr h="580763">
                <a:tc vMerge="1">
                  <a:txBody>
                    <a:bodyPr/>
                    <a:lstStyle/>
                    <a:p>
                      <a:endParaRPr lang="zh-TW" altLang="en-US" sz="2400" dirty="0"/>
                    </a:p>
                  </a:txBody>
                  <a:tcPr/>
                </a:tc>
                <a:tc>
                  <a:txBody>
                    <a:bodyPr/>
                    <a:lstStyle/>
                    <a:p>
                      <a:r>
                        <a:rPr lang="zh-TW" altLang="en-US" sz="2400" dirty="0"/>
                        <a:t>   </a:t>
                      </a:r>
                      <a:r>
                        <a:rPr lang="en-US" altLang="zh-TW" sz="2400" dirty="0"/>
                        <a:t>8.</a:t>
                      </a:r>
                      <a:r>
                        <a:rPr lang="zh-TW" altLang="en-US" sz="2400" dirty="0"/>
                        <a:t> 對當事人權益無侵害</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5518753"/>
                  </a:ext>
                </a:extLst>
              </a:tr>
            </a:tbl>
          </a:graphicData>
        </a:graphic>
      </p:graphicFrame>
      <p:sp>
        <p:nvSpPr>
          <p:cNvPr id="5" name="加號 4">
            <a:extLst>
              <a:ext uri="{FF2B5EF4-FFF2-40B4-BE49-F238E27FC236}">
                <a16:creationId xmlns:a16="http://schemas.microsoft.com/office/drawing/2014/main" id="{91F26B3A-2A00-4911-A4EE-8F0694D7FF45}"/>
              </a:ext>
            </a:extLst>
          </p:cNvPr>
          <p:cNvSpPr/>
          <p:nvPr/>
        </p:nvSpPr>
        <p:spPr>
          <a:xfrm>
            <a:off x="3108960" y="3560189"/>
            <a:ext cx="741680" cy="74168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Gill Sans MT" panose="020B0502020104020203"/>
              <a:ea typeface="微軟正黑體" panose="020B0604030504040204" pitchFamily="34" charset="-120"/>
              <a:cs typeface="+mn-cs"/>
            </a:endParaRPr>
          </a:p>
        </p:txBody>
      </p:sp>
    </p:spTree>
    <p:extLst>
      <p:ext uri="{BB962C8B-B14F-4D97-AF65-F5344CB8AC3E}">
        <p14:creationId xmlns:p14="http://schemas.microsoft.com/office/powerpoint/2010/main" val="1544092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C7851B-C961-47C7-8702-F3C29315D5E4}"/>
              </a:ext>
            </a:extLst>
          </p:cNvPr>
          <p:cNvSpPr>
            <a:spLocks noGrp="1"/>
          </p:cNvSpPr>
          <p:nvPr>
            <p:ph type="title"/>
          </p:nvPr>
        </p:nvSpPr>
        <p:spPr/>
        <p:txBody>
          <a:bodyPr/>
          <a:lstStyle/>
          <a:p>
            <a:r>
              <a:rPr lang="zh-TW" altLang="en-US" dirty="0"/>
              <a:t>行為能力</a:t>
            </a:r>
            <a:r>
              <a:rPr lang="en-US" altLang="zh-TW" dirty="0"/>
              <a:t>- </a:t>
            </a:r>
            <a:r>
              <a:rPr lang="zh-TW" altLang="en-US" dirty="0"/>
              <a:t>限制行為能力人</a:t>
            </a:r>
          </a:p>
        </p:txBody>
      </p:sp>
      <p:sp>
        <p:nvSpPr>
          <p:cNvPr id="3" name="內容版面配置區 2">
            <a:extLst>
              <a:ext uri="{FF2B5EF4-FFF2-40B4-BE49-F238E27FC236}">
                <a16:creationId xmlns:a16="http://schemas.microsoft.com/office/drawing/2014/main" id="{05BA1E1A-201A-41E8-B867-6DFF400ACE3F}"/>
              </a:ext>
            </a:extLst>
          </p:cNvPr>
          <p:cNvSpPr>
            <a:spLocks noGrp="1"/>
          </p:cNvSpPr>
          <p:nvPr>
            <p:ph idx="1"/>
          </p:nvPr>
        </p:nvSpPr>
        <p:spPr>
          <a:xfrm>
            <a:off x="838200" y="1422400"/>
            <a:ext cx="10754360" cy="5110480"/>
          </a:xfrm>
        </p:spPr>
        <p:txBody>
          <a:bodyPr>
            <a:normAutofit fontScale="92500"/>
          </a:bodyPr>
          <a:lstStyle/>
          <a:p>
            <a:r>
              <a:rPr lang="zh-TW" altLang="en-US" sz="2200" b="1" dirty="0"/>
              <a:t>民法第</a:t>
            </a:r>
            <a:r>
              <a:rPr lang="en-US" altLang="zh-TW" sz="2200" b="1" dirty="0"/>
              <a:t>84</a:t>
            </a:r>
            <a:r>
              <a:rPr lang="zh-TW" altLang="en-US" sz="2200" b="1" dirty="0"/>
              <a:t>條</a:t>
            </a:r>
            <a:endParaRPr lang="en-US" altLang="zh-TW" sz="2200" b="1" dirty="0"/>
          </a:p>
          <a:p>
            <a:pPr marL="0" indent="0">
              <a:buNone/>
            </a:pPr>
            <a:r>
              <a:rPr lang="zh-TW" altLang="en-US" sz="2200" dirty="0"/>
              <a:t>    「法定代理人允許限制行為能力人處分之財產，限制行為能力人，就該財產有處分之能</a:t>
            </a:r>
            <a:endParaRPr lang="en-US" altLang="zh-TW" sz="2200" dirty="0"/>
          </a:p>
          <a:p>
            <a:pPr marL="0" indent="0">
              <a:buNone/>
            </a:pPr>
            <a:r>
              <a:rPr lang="zh-TW" altLang="en-US" sz="2200" dirty="0"/>
              <a:t>         力。」</a:t>
            </a:r>
            <a:endParaRPr lang="en-US" altLang="zh-TW" sz="2200" dirty="0"/>
          </a:p>
          <a:p>
            <a:pPr marL="0" indent="0">
              <a:buNone/>
            </a:pPr>
            <a:r>
              <a:rPr lang="zh-TW" altLang="en-US" sz="2200" dirty="0"/>
              <a:t>      → 法定代理允許限制行為能力人就一定之財產隨時使用處分，對於個別使用處分行為無</a:t>
            </a:r>
            <a:endParaRPr lang="en-US" altLang="zh-TW" sz="2200" dirty="0"/>
          </a:p>
          <a:p>
            <a:pPr marL="0" indent="0">
              <a:buNone/>
            </a:pPr>
            <a:r>
              <a:rPr lang="zh-TW" altLang="en-US" sz="2200" dirty="0"/>
              <a:t>           須再得法定代理人事前允許。</a:t>
            </a:r>
            <a:endParaRPr lang="en-US" altLang="zh-TW" sz="2200" dirty="0"/>
          </a:p>
          <a:p>
            <a:r>
              <a:rPr lang="zh-TW" altLang="en-US" sz="2200" b="1" dirty="0"/>
              <a:t>民法第</a:t>
            </a:r>
            <a:r>
              <a:rPr lang="en-US" altLang="zh-TW" sz="2200" b="1" dirty="0"/>
              <a:t>85</a:t>
            </a:r>
            <a:r>
              <a:rPr lang="zh-TW" altLang="en-US" sz="2200" b="1" dirty="0"/>
              <a:t>條</a:t>
            </a:r>
            <a:endParaRPr lang="en-US" altLang="zh-TW" sz="2200" b="1" dirty="0"/>
          </a:p>
          <a:p>
            <a:pPr marL="0" indent="0">
              <a:buNone/>
            </a:pPr>
            <a:r>
              <a:rPr lang="zh-TW" altLang="en-US" sz="2200" dirty="0"/>
              <a:t>   「法定代理人允許限制行為能力人獨立營業者，限制行為能力人，關於其營業，有行為能力。</a:t>
            </a:r>
          </a:p>
          <a:p>
            <a:pPr marL="0" indent="0">
              <a:buNone/>
            </a:pPr>
            <a:r>
              <a:rPr lang="zh-TW" altLang="en-US" sz="2200" dirty="0"/>
              <a:t>      限制行為能力人，就其營業有不勝任之情形時，法定代理人得將其允許撤銷或限制之。</a:t>
            </a:r>
            <a:endParaRPr lang="en-US" altLang="zh-TW" sz="2200" dirty="0"/>
          </a:p>
          <a:p>
            <a:pPr marL="0" indent="0">
              <a:buNone/>
            </a:pPr>
            <a:r>
              <a:rPr lang="zh-TW" altLang="en-US" sz="2200" dirty="0"/>
              <a:t>      但不得對抗善意第三人。」</a:t>
            </a:r>
            <a:endParaRPr lang="en-US" altLang="zh-TW" sz="2200" dirty="0"/>
          </a:p>
          <a:p>
            <a:pPr marL="0" indent="0">
              <a:buNone/>
            </a:pPr>
            <a:r>
              <a:rPr lang="zh-TW" altLang="en-US" sz="2200" dirty="0"/>
              <a:t>      → 法定代理人允許限制行為能力人經營特定營業後，就該特定營業有關之法律行，限制</a:t>
            </a:r>
            <a:endParaRPr lang="en-US" altLang="zh-TW" sz="2200" dirty="0"/>
          </a:p>
          <a:p>
            <a:pPr marL="0" indent="0">
              <a:buNone/>
            </a:pPr>
            <a:r>
              <a:rPr lang="zh-TW" altLang="en-US" sz="2200" dirty="0"/>
              <a:t>           行為能力均無庸再取得法定代理人事前之允許。</a:t>
            </a:r>
            <a:endParaRPr lang="en-US" altLang="zh-TW" sz="2200" dirty="0"/>
          </a:p>
          <a:p>
            <a:pPr marL="0" indent="0">
              <a:buNone/>
            </a:pPr>
            <a:endParaRPr lang="zh-TW" altLang="en-US" sz="2000" dirty="0"/>
          </a:p>
        </p:txBody>
      </p:sp>
    </p:spTree>
    <p:extLst>
      <p:ext uri="{BB962C8B-B14F-4D97-AF65-F5344CB8AC3E}">
        <p14:creationId xmlns:p14="http://schemas.microsoft.com/office/powerpoint/2010/main" val="42939923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5BAA0CC-E5EB-407F-8FF7-0E8960859FD6}"/>
              </a:ext>
            </a:extLst>
          </p:cNvPr>
          <p:cNvSpPr>
            <a:spLocks noGrp="1"/>
          </p:cNvSpPr>
          <p:nvPr>
            <p:ph idx="1"/>
          </p:nvPr>
        </p:nvSpPr>
        <p:spPr>
          <a:xfrm>
            <a:off x="1150078" y="62652"/>
            <a:ext cx="10178322" cy="6289039"/>
          </a:xfrm>
        </p:spPr>
        <p:txBody>
          <a:bodyPr>
            <a:normAutofit/>
          </a:bodyPr>
          <a:lstStyle/>
          <a:p>
            <a:r>
              <a:rPr lang="zh-TW" altLang="en-US" sz="3200" dirty="0"/>
              <a:t>非公務機關</a:t>
            </a:r>
            <a:endParaRPr lang="en-US" altLang="zh-TW" sz="3200" dirty="0"/>
          </a:p>
          <a:p>
            <a:endParaRPr lang="en-US" altLang="zh-TW" sz="3200" dirty="0"/>
          </a:p>
          <a:p>
            <a:pPr marL="0" indent="0">
              <a:buNone/>
            </a:pPr>
            <a:endParaRPr lang="zh-TW" altLang="en-US" sz="3200" dirty="0"/>
          </a:p>
        </p:txBody>
      </p:sp>
      <p:graphicFrame>
        <p:nvGraphicFramePr>
          <p:cNvPr id="5" name="表格 4">
            <a:extLst>
              <a:ext uri="{FF2B5EF4-FFF2-40B4-BE49-F238E27FC236}">
                <a16:creationId xmlns:a16="http://schemas.microsoft.com/office/drawing/2014/main" id="{0403E45C-BD05-445E-B35B-E7145571F2DB}"/>
              </a:ext>
            </a:extLst>
          </p:cNvPr>
          <p:cNvGraphicFramePr>
            <a:graphicFrameLocks noGrp="1"/>
          </p:cNvGraphicFramePr>
          <p:nvPr/>
        </p:nvGraphicFramePr>
        <p:xfrm>
          <a:off x="1483360" y="679028"/>
          <a:ext cx="8879840" cy="5852160"/>
        </p:xfrm>
        <a:graphic>
          <a:graphicData uri="http://schemas.openxmlformats.org/drawingml/2006/table">
            <a:tbl>
              <a:tblPr firstRow="1" bandRow="1">
                <a:tableStyleId>{5940675A-B579-460E-94D1-54222C63F5DA}</a:tableStyleId>
              </a:tblPr>
              <a:tblGrid>
                <a:gridCol w="8879840">
                  <a:extLst>
                    <a:ext uri="{9D8B030D-6E8A-4147-A177-3AD203B41FA5}">
                      <a16:colId xmlns:a16="http://schemas.microsoft.com/office/drawing/2014/main" val="1897896427"/>
                    </a:ext>
                  </a:extLst>
                </a:gridCol>
              </a:tblGrid>
              <a:tr h="434674">
                <a:tc>
                  <a:txBody>
                    <a:bodyPr/>
                    <a:lstStyle/>
                    <a:p>
                      <a:r>
                        <a:rPr lang="zh-TW" altLang="en-US" sz="2400" dirty="0"/>
                        <a:t>個資法第</a:t>
                      </a:r>
                      <a:r>
                        <a:rPr lang="en-US" altLang="zh-TW" sz="2400" dirty="0"/>
                        <a:t>20</a:t>
                      </a:r>
                      <a:r>
                        <a:rPr lang="zh-TW" altLang="en-US" sz="2400" dirty="0"/>
                        <a:t>條</a:t>
                      </a:r>
                      <a:r>
                        <a:rPr lang="en-US" altLang="zh-TW" sz="2400" dirty="0"/>
                        <a:t>(</a:t>
                      </a:r>
                      <a:r>
                        <a:rPr lang="zh-TW" altLang="en-US" sz="2400" dirty="0"/>
                        <a:t>利用</a:t>
                      </a:r>
                      <a:r>
                        <a:rPr lang="en-US" altLang="zh-TW" sz="2400" dirty="0"/>
                        <a:t>)</a:t>
                      </a:r>
                      <a:endParaRPr lang="zh-TW" altLang="en-US" sz="2400" dirty="0"/>
                    </a:p>
                  </a:txBody>
                  <a:tcPr/>
                </a:tc>
                <a:extLst>
                  <a:ext uri="{0D108BD9-81ED-4DB2-BD59-A6C34878D82A}">
                    <a16:rowId xmlns:a16="http://schemas.microsoft.com/office/drawing/2014/main" val="513976178"/>
                  </a:ext>
                </a:extLst>
              </a:tr>
              <a:tr h="782414">
                <a:tc>
                  <a:txBody>
                    <a:bodyPr/>
                    <a:lstStyle/>
                    <a:p>
                      <a:r>
                        <a:rPr lang="zh-TW" altLang="en-US" sz="2400" dirty="0"/>
                        <a:t>原則：須與特定目的相符</a:t>
                      </a:r>
                    </a:p>
                    <a:p>
                      <a:r>
                        <a:rPr lang="zh-TW" altLang="en-US" sz="2400" dirty="0">
                          <a:solidFill>
                            <a:srgbClr val="00B050"/>
                          </a:solidFill>
                        </a:rPr>
                        <a:t>例外：特定目的外之利用</a:t>
                      </a:r>
                      <a:r>
                        <a:rPr lang="en-US" altLang="zh-TW" sz="2400" dirty="0"/>
                        <a:t>(</a:t>
                      </a:r>
                      <a:r>
                        <a:rPr lang="zh-TW" altLang="en-US" sz="2400" dirty="0"/>
                        <a:t>符合以下</a:t>
                      </a:r>
                      <a:r>
                        <a:rPr lang="en-US" altLang="zh-TW" sz="2400" dirty="0"/>
                        <a:t>7</a:t>
                      </a:r>
                      <a:r>
                        <a:rPr lang="zh-TW" altLang="en-US" sz="2400" dirty="0"/>
                        <a:t>點</a:t>
                      </a:r>
                      <a:r>
                        <a:rPr lang="en-US" altLang="zh-TW" sz="2400" dirty="0"/>
                        <a:t>)</a:t>
                      </a:r>
                      <a:endParaRPr lang="zh-TW" altLang="en-US" sz="2400" dirty="0"/>
                    </a:p>
                  </a:txBody>
                  <a:tcPr/>
                </a:tc>
                <a:extLst>
                  <a:ext uri="{0D108BD9-81ED-4DB2-BD59-A6C34878D82A}">
                    <a16:rowId xmlns:a16="http://schemas.microsoft.com/office/drawing/2014/main" val="1871921088"/>
                  </a:ext>
                </a:extLst>
              </a:tr>
              <a:tr h="2521112">
                <a:tc>
                  <a:txBody>
                    <a:bodyPr/>
                    <a:lstStyle/>
                    <a:p>
                      <a:r>
                        <a:rPr lang="en-US" altLang="zh-TW" sz="2400" dirty="0">
                          <a:solidFill>
                            <a:srgbClr val="00B050"/>
                          </a:solidFill>
                        </a:rPr>
                        <a:t>1.</a:t>
                      </a:r>
                      <a:r>
                        <a:rPr lang="zh-TW" altLang="en-US" sz="2400" dirty="0">
                          <a:solidFill>
                            <a:srgbClr val="00B050"/>
                          </a:solidFill>
                        </a:rPr>
                        <a:t>  法律明文規定</a:t>
                      </a:r>
                      <a:endParaRPr lang="en-US" altLang="zh-TW" sz="2400" dirty="0">
                        <a:solidFill>
                          <a:srgbClr val="00B050"/>
                        </a:solidFill>
                      </a:endParaRPr>
                    </a:p>
                    <a:p>
                      <a:pPr marL="342900" marR="0" lvl="0" indent="-342900" algn="l" defTabSz="914400" rtl="0" eaLnBrk="1" fontAlgn="auto" latinLnBrk="0" hangingPunct="1">
                        <a:lnSpc>
                          <a:spcPct val="100000"/>
                        </a:lnSpc>
                        <a:spcBef>
                          <a:spcPts val="0"/>
                        </a:spcBef>
                        <a:spcAft>
                          <a:spcPts val="0"/>
                        </a:spcAft>
                        <a:buClrTx/>
                        <a:buSzTx/>
                        <a:buFontTx/>
                        <a:buAutoNum type="arabicPeriod" startAt="2"/>
                        <a:tabLst/>
                        <a:defRPr/>
                      </a:pPr>
                      <a:r>
                        <a:rPr lang="zh-TW" altLang="en-US" sz="2400" dirty="0">
                          <a:solidFill>
                            <a:srgbClr val="00B050"/>
                          </a:solidFill>
                        </a:rPr>
                        <a:t>維護國家安全、增進公共利益</a:t>
                      </a:r>
                      <a:endParaRPr lang="en-US" altLang="zh-TW" sz="2400" dirty="0">
                        <a:solidFill>
                          <a:srgbClr val="00B050"/>
                        </a:solidFill>
                      </a:endParaRPr>
                    </a:p>
                    <a:p>
                      <a:r>
                        <a:rPr lang="en-US" altLang="zh-TW" sz="2400" dirty="0">
                          <a:solidFill>
                            <a:srgbClr val="00B050"/>
                          </a:solidFill>
                        </a:rPr>
                        <a:t>3.  </a:t>
                      </a:r>
                      <a:r>
                        <a:rPr lang="zh-TW" altLang="en-US" sz="2400" dirty="0">
                          <a:solidFill>
                            <a:srgbClr val="00B050"/>
                          </a:solidFill>
                        </a:rPr>
                        <a:t>為免除當事人之生命、身體、自由或財產上之危險</a:t>
                      </a:r>
                      <a:endParaRPr lang="en-US" altLang="zh-TW" sz="2400" dirty="0">
                        <a:solidFill>
                          <a:srgbClr val="00B050"/>
                        </a:solidFill>
                      </a:endParaRPr>
                    </a:p>
                    <a:p>
                      <a:pPr marL="342900" marR="0" lvl="0" indent="-342900" algn="l" defTabSz="914400" rtl="0" eaLnBrk="1" fontAlgn="auto" latinLnBrk="0" hangingPunct="1">
                        <a:lnSpc>
                          <a:spcPct val="100000"/>
                        </a:lnSpc>
                        <a:spcBef>
                          <a:spcPts val="0"/>
                        </a:spcBef>
                        <a:spcAft>
                          <a:spcPts val="0"/>
                        </a:spcAft>
                        <a:buClrTx/>
                        <a:buSzTx/>
                        <a:buFontTx/>
                        <a:buAutoNum type="arabicPeriod" startAt="4"/>
                        <a:tabLst/>
                        <a:defRPr/>
                      </a:pPr>
                      <a:r>
                        <a:rPr lang="zh-TW" altLang="en-US" sz="2400" dirty="0">
                          <a:solidFill>
                            <a:srgbClr val="00B050"/>
                          </a:solidFill>
                        </a:rPr>
                        <a:t>為防止他人權益之重大危害</a:t>
                      </a:r>
                      <a:endParaRPr lang="en-US" altLang="zh-TW" sz="2400" dirty="0">
                        <a:solidFill>
                          <a:srgbClr val="00B050"/>
                        </a:solidFill>
                      </a:endParaRPr>
                    </a:p>
                    <a:p>
                      <a:r>
                        <a:rPr lang="en-US" altLang="zh-TW" sz="2400" dirty="0">
                          <a:solidFill>
                            <a:srgbClr val="00B050"/>
                          </a:solidFill>
                        </a:rPr>
                        <a:t>5. </a:t>
                      </a:r>
                      <a:r>
                        <a:rPr lang="zh-TW" altLang="en-US" sz="2400" dirty="0">
                          <a:solidFill>
                            <a:srgbClr val="00B050"/>
                          </a:solidFill>
                        </a:rPr>
                        <a:t> 學術研究、公共利益 </a:t>
                      </a:r>
                      <a:r>
                        <a:rPr lang="en-US" altLang="zh-TW" sz="2400" dirty="0">
                          <a:solidFill>
                            <a:srgbClr val="00B050"/>
                          </a:solidFill>
                        </a:rPr>
                        <a:t>+ </a:t>
                      </a:r>
                      <a:r>
                        <a:rPr lang="zh-TW" altLang="en-US" sz="2400" dirty="0">
                          <a:solidFill>
                            <a:srgbClr val="00B050"/>
                          </a:solidFill>
                        </a:rPr>
                        <a:t>無從識別特定當事人</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400" dirty="0">
                          <a:solidFill>
                            <a:srgbClr val="00B050"/>
                          </a:solidFill>
                        </a:rPr>
                        <a:t>6.</a:t>
                      </a:r>
                      <a:r>
                        <a:rPr lang="zh-TW" altLang="en-US" sz="2400" dirty="0">
                          <a:solidFill>
                            <a:srgbClr val="00B050"/>
                          </a:solidFill>
                        </a:rPr>
                        <a:t>  有利當事人權益</a:t>
                      </a:r>
                      <a:endParaRPr lang="en-US" altLang="zh-TW" sz="2400"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400" b="0" i="0" kern="1200" dirty="0">
                          <a:solidFill>
                            <a:srgbClr val="00B050"/>
                          </a:solidFill>
                          <a:effectLst/>
                          <a:latin typeface="+mn-lt"/>
                          <a:ea typeface="+mn-ea"/>
                          <a:cs typeface="+mn-cs"/>
                        </a:rPr>
                        <a:t>7.</a:t>
                      </a:r>
                      <a:r>
                        <a:rPr lang="zh-TW" altLang="en-US" sz="2400" b="0" i="0" kern="1200" dirty="0">
                          <a:solidFill>
                            <a:srgbClr val="00B050"/>
                          </a:solidFill>
                          <a:effectLst/>
                          <a:latin typeface="+mn-lt"/>
                          <a:ea typeface="+mn-ea"/>
                          <a:cs typeface="+mn-cs"/>
                        </a:rPr>
                        <a:t>  經當事人同意</a:t>
                      </a:r>
                    </a:p>
                  </a:txBody>
                  <a:tcPr/>
                </a:tc>
                <a:extLst>
                  <a:ext uri="{0D108BD9-81ED-4DB2-BD59-A6C34878D82A}">
                    <a16:rowId xmlns:a16="http://schemas.microsoft.com/office/drawing/2014/main" val="1404298266"/>
                  </a:ext>
                </a:extLst>
              </a:tr>
              <a:tr h="18616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b="0" i="0" kern="1200" dirty="0">
                          <a:solidFill>
                            <a:schemeClr val="tx1"/>
                          </a:solidFill>
                          <a:effectLst/>
                          <a:latin typeface="+mn-lt"/>
                          <a:ea typeface="+mn-ea"/>
                          <a:cs typeface="+mn-cs"/>
                        </a:rPr>
                        <a:t>非公務機關使用個資法第</a:t>
                      </a:r>
                      <a:r>
                        <a:rPr lang="en-US" altLang="zh-TW" sz="2400" b="0" i="0" kern="1200" dirty="0">
                          <a:solidFill>
                            <a:schemeClr val="tx1"/>
                          </a:solidFill>
                          <a:effectLst/>
                          <a:latin typeface="+mn-lt"/>
                          <a:ea typeface="+mn-ea"/>
                          <a:cs typeface="+mn-cs"/>
                        </a:rPr>
                        <a:t>20</a:t>
                      </a:r>
                      <a:r>
                        <a:rPr lang="zh-TW" altLang="en-US" sz="2400" b="0" i="0" kern="1200" dirty="0">
                          <a:solidFill>
                            <a:schemeClr val="tx1"/>
                          </a:solidFill>
                          <a:effectLst/>
                          <a:latin typeface="+mn-lt"/>
                          <a:ea typeface="+mn-ea"/>
                          <a:cs typeface="+mn-cs"/>
                        </a:rPr>
                        <a:t>條第</a:t>
                      </a:r>
                      <a:r>
                        <a:rPr lang="en-US" altLang="zh-TW" sz="2400" b="0" i="0" kern="1200" dirty="0">
                          <a:solidFill>
                            <a:schemeClr val="tx1"/>
                          </a:solidFill>
                          <a:effectLst/>
                          <a:latin typeface="+mn-lt"/>
                          <a:ea typeface="+mn-ea"/>
                          <a:cs typeface="+mn-cs"/>
                        </a:rPr>
                        <a:t>1</a:t>
                      </a:r>
                      <a:r>
                        <a:rPr lang="zh-TW" altLang="en-US" sz="2400" b="0" i="0" kern="1200" dirty="0">
                          <a:solidFill>
                            <a:schemeClr val="tx1"/>
                          </a:solidFill>
                          <a:effectLst/>
                          <a:latin typeface="+mn-lt"/>
                          <a:ea typeface="+mn-ea"/>
                          <a:cs typeface="+mn-cs"/>
                        </a:rPr>
                        <a:t>項個人資料行銷者，當事人表示</a:t>
                      </a:r>
                      <a:r>
                        <a:rPr lang="zh-TW" altLang="en-US" sz="2400" b="0" i="0" kern="1200" dirty="0">
                          <a:solidFill>
                            <a:schemeClr val="tx2">
                              <a:lumMod val="50000"/>
                              <a:lumOff val="50000"/>
                            </a:schemeClr>
                          </a:solidFill>
                          <a:effectLst/>
                          <a:latin typeface="+mn-lt"/>
                          <a:ea typeface="+mn-ea"/>
                          <a:cs typeface="+mn-cs"/>
                        </a:rPr>
                        <a:t>拒絕接受行銷</a:t>
                      </a:r>
                      <a:r>
                        <a:rPr lang="zh-TW" altLang="en-US" sz="2400" b="0" i="0" kern="1200" dirty="0">
                          <a:solidFill>
                            <a:schemeClr val="tx1"/>
                          </a:solidFill>
                          <a:effectLst/>
                          <a:latin typeface="+mn-lt"/>
                          <a:ea typeface="+mn-ea"/>
                          <a:cs typeface="+mn-cs"/>
                        </a:rPr>
                        <a:t>時，應</a:t>
                      </a:r>
                      <a:r>
                        <a:rPr lang="zh-TW" altLang="en-US" sz="2400" b="0" i="0" kern="1200" dirty="0">
                          <a:solidFill>
                            <a:schemeClr val="tx2">
                              <a:lumMod val="50000"/>
                              <a:lumOff val="50000"/>
                            </a:schemeClr>
                          </a:solidFill>
                          <a:effectLst/>
                          <a:latin typeface="+mn-lt"/>
                          <a:ea typeface="+mn-ea"/>
                          <a:cs typeface="+mn-cs"/>
                        </a:rPr>
                        <a:t>即停止利用其個人資料</a:t>
                      </a:r>
                      <a:r>
                        <a:rPr lang="zh-TW" altLang="en-US" sz="2400" b="0" i="0" kern="1200" dirty="0">
                          <a:solidFill>
                            <a:schemeClr val="tx1"/>
                          </a:solidFill>
                          <a:effectLst/>
                          <a:latin typeface="+mn-lt"/>
                          <a:ea typeface="+mn-ea"/>
                          <a:cs typeface="+mn-cs"/>
                        </a:rPr>
                        <a:t>行銷。</a:t>
                      </a:r>
                      <a:endParaRPr lang="en-US" altLang="zh-TW" sz="24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24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b="0" i="0" kern="1200" dirty="0">
                          <a:solidFill>
                            <a:schemeClr val="tx1"/>
                          </a:solidFill>
                          <a:effectLst/>
                          <a:latin typeface="+mn-lt"/>
                          <a:ea typeface="+mn-ea"/>
                          <a:cs typeface="+mn-cs"/>
                        </a:rPr>
                        <a:t>非公務機關首次行銷，應提供當事人表示拒絕接受行銷之方式，並支付所需費用。</a:t>
                      </a:r>
                      <a:endParaRPr lang="en-US" altLang="zh-TW" sz="2400" b="0" i="0" kern="1200" dirty="0">
                        <a:solidFill>
                          <a:schemeClr val="tx1"/>
                        </a:solidFill>
                        <a:effectLst/>
                        <a:latin typeface="+mn-lt"/>
                        <a:ea typeface="+mn-ea"/>
                        <a:cs typeface="+mn-cs"/>
                      </a:endParaRPr>
                    </a:p>
                  </a:txBody>
                  <a:tcPr/>
                </a:tc>
                <a:extLst>
                  <a:ext uri="{0D108BD9-81ED-4DB2-BD59-A6C34878D82A}">
                    <a16:rowId xmlns:a16="http://schemas.microsoft.com/office/drawing/2014/main" val="2303247664"/>
                  </a:ext>
                </a:extLst>
              </a:tr>
            </a:tbl>
          </a:graphicData>
        </a:graphic>
      </p:graphicFrame>
    </p:spTree>
    <p:extLst>
      <p:ext uri="{BB962C8B-B14F-4D97-AF65-F5344CB8AC3E}">
        <p14:creationId xmlns:p14="http://schemas.microsoft.com/office/powerpoint/2010/main" val="253686704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A8250BA5-402A-49EA-B735-04A6F1D88888}"/>
              </a:ext>
            </a:extLst>
          </p:cNvPr>
          <p:cNvSpPr>
            <a:spLocks noGrp="1"/>
          </p:cNvSpPr>
          <p:nvPr>
            <p:ph idx="1"/>
          </p:nvPr>
        </p:nvSpPr>
        <p:spPr>
          <a:xfrm>
            <a:off x="1117600" y="650240"/>
            <a:ext cx="10688320" cy="5740400"/>
          </a:xfrm>
        </p:spPr>
        <p:txBody>
          <a:bodyPr>
            <a:normAutofit/>
          </a:bodyPr>
          <a:lstStyle/>
          <a:p>
            <a:pPr marL="0" indent="0">
              <a:buNone/>
            </a:pPr>
            <a:r>
              <a:rPr lang="zh-TW" altLang="en-US" sz="2400" dirty="0"/>
              <a:t>個資法第</a:t>
            </a:r>
            <a:r>
              <a:rPr lang="en-US" altLang="zh-TW" sz="2400" dirty="0"/>
              <a:t>41</a:t>
            </a:r>
            <a:r>
              <a:rPr lang="zh-TW" altLang="en-US" sz="2400" dirty="0"/>
              <a:t>條</a:t>
            </a:r>
            <a:r>
              <a:rPr lang="en-US" altLang="zh-TW" sz="2400" dirty="0"/>
              <a:t>(</a:t>
            </a:r>
            <a:r>
              <a:rPr lang="zh-TW" altLang="en-US" sz="2400" dirty="0"/>
              <a:t>罰則</a:t>
            </a:r>
            <a:r>
              <a:rPr lang="en-US" altLang="zh-TW" sz="2400" dirty="0"/>
              <a:t>)</a:t>
            </a:r>
          </a:p>
          <a:p>
            <a:pPr marL="0" indent="0">
              <a:buNone/>
            </a:pPr>
            <a:r>
              <a:rPr lang="zh-TW" altLang="en-US" sz="2400" dirty="0"/>
              <a:t>「意圖為自己或第三人不法之利益或損害他人之利益，而違反第六條第一</a:t>
            </a:r>
            <a:endParaRPr lang="en-US" altLang="zh-TW" sz="2400" dirty="0"/>
          </a:p>
          <a:p>
            <a:pPr marL="0" indent="0">
              <a:buNone/>
            </a:pPr>
            <a:r>
              <a:rPr lang="zh-TW" altLang="en-US" sz="2400" dirty="0"/>
              <a:t>    項、第十五條、第十六條、第十九條、第二十條第一項規定，或中央目</a:t>
            </a:r>
            <a:endParaRPr lang="en-US" altLang="zh-TW" sz="2400" dirty="0"/>
          </a:p>
          <a:p>
            <a:pPr marL="0" indent="0">
              <a:buNone/>
            </a:pPr>
            <a:r>
              <a:rPr lang="zh-TW" altLang="en-US" sz="2400" dirty="0"/>
              <a:t>    的事業主管機關依第二十一條限制國際傳輸之命令或處分，足生損害於</a:t>
            </a:r>
            <a:endParaRPr lang="en-US" altLang="zh-TW" sz="2400" dirty="0"/>
          </a:p>
          <a:p>
            <a:pPr marL="0" indent="0">
              <a:buNone/>
            </a:pPr>
            <a:r>
              <a:rPr lang="zh-TW" altLang="en-US" sz="2400" dirty="0"/>
              <a:t>    他人者，</a:t>
            </a:r>
            <a:r>
              <a:rPr lang="zh-TW" altLang="en-US" sz="2800" dirty="0">
                <a:solidFill>
                  <a:srgbClr val="0070C0"/>
                </a:solidFill>
              </a:rPr>
              <a:t>處五年以下有期徒刑，得併科新臺幣一百萬元以下罰金</a:t>
            </a:r>
            <a:r>
              <a:rPr lang="zh-TW" altLang="en-US" sz="2400" dirty="0"/>
              <a:t>。」</a:t>
            </a:r>
            <a:endParaRPr lang="en-US" altLang="zh-TW" sz="2400" dirty="0"/>
          </a:p>
          <a:p>
            <a:pPr marL="0" indent="0">
              <a:buNone/>
            </a:pPr>
            <a:endParaRPr lang="en-US" altLang="zh-TW" sz="3000" dirty="0">
              <a:solidFill>
                <a:srgbClr val="7030A0"/>
              </a:solidFill>
              <a:latin typeface="標楷體" panose="03000509000000000000" pitchFamily="65" charset="-120"/>
              <a:ea typeface="標楷體" panose="03000509000000000000" pitchFamily="65" charset="-120"/>
            </a:endParaRPr>
          </a:p>
          <a:p>
            <a:pPr marL="0" indent="0">
              <a:buNone/>
            </a:pPr>
            <a:r>
              <a:rPr lang="zh-TW" altLang="en-US" sz="3000" dirty="0">
                <a:solidFill>
                  <a:srgbClr val="7030A0"/>
                </a:solidFill>
                <a:latin typeface="標楷體" panose="03000509000000000000" pitchFamily="65" charset="-120"/>
                <a:ea typeface="標楷體" panose="03000509000000000000" pitchFamily="65" charset="-120"/>
              </a:rPr>
              <a:t>各位同學，下次參與網友肉搜行為時，務必</a:t>
            </a:r>
            <a:endParaRPr lang="en-US" altLang="zh-TW" sz="3000" dirty="0">
              <a:solidFill>
                <a:srgbClr val="7030A0"/>
              </a:solidFill>
              <a:latin typeface="標楷體" panose="03000509000000000000" pitchFamily="65" charset="-120"/>
              <a:ea typeface="標楷體" panose="03000509000000000000" pitchFamily="65" charset="-120"/>
            </a:endParaRPr>
          </a:p>
          <a:p>
            <a:pPr marL="0" indent="0">
              <a:buNone/>
            </a:pPr>
            <a:r>
              <a:rPr lang="zh-TW" altLang="en-US" sz="3000" dirty="0">
                <a:solidFill>
                  <a:srgbClr val="7030A0"/>
                </a:solidFill>
                <a:latin typeface="標楷體" panose="03000509000000000000" pitchFamily="65" charset="-120"/>
                <a:ea typeface="標楷體" panose="03000509000000000000" pitchFamily="65" charset="-120"/>
              </a:rPr>
              <a:t>注意自己是否有違反個資法規定，請勿因一</a:t>
            </a:r>
            <a:endParaRPr lang="en-US" altLang="zh-TW" sz="3000" dirty="0">
              <a:solidFill>
                <a:srgbClr val="7030A0"/>
              </a:solidFill>
              <a:latin typeface="標楷體" panose="03000509000000000000" pitchFamily="65" charset="-120"/>
              <a:ea typeface="標楷體" panose="03000509000000000000" pitchFamily="65" charset="-120"/>
            </a:endParaRPr>
          </a:p>
          <a:p>
            <a:pPr marL="0" indent="0">
              <a:buNone/>
            </a:pPr>
            <a:r>
              <a:rPr lang="zh-TW" altLang="en-US" sz="3000" dirty="0">
                <a:solidFill>
                  <a:srgbClr val="7030A0"/>
                </a:solidFill>
                <a:latin typeface="標楷體" panose="03000509000000000000" pitchFamily="65" charset="-120"/>
                <a:ea typeface="標楷體" panose="03000509000000000000" pitchFamily="65" charset="-120"/>
              </a:rPr>
              <a:t>時情緒氣憤，就擅自散布他人個資，五年</a:t>
            </a:r>
            <a:endParaRPr lang="en-US" altLang="zh-TW" sz="3000" dirty="0">
              <a:solidFill>
                <a:srgbClr val="7030A0"/>
              </a:solidFill>
              <a:latin typeface="標楷體" panose="03000509000000000000" pitchFamily="65" charset="-120"/>
              <a:ea typeface="標楷體" panose="03000509000000000000" pitchFamily="65" charset="-120"/>
            </a:endParaRPr>
          </a:p>
          <a:p>
            <a:pPr marL="0" indent="0">
              <a:buNone/>
            </a:pPr>
            <a:r>
              <a:rPr lang="zh-TW" altLang="en-US" sz="3000" dirty="0">
                <a:solidFill>
                  <a:srgbClr val="7030A0"/>
                </a:solidFill>
                <a:latin typeface="標楷體" panose="03000509000000000000" pitchFamily="65" charset="-120"/>
                <a:ea typeface="標楷體" panose="03000509000000000000" pitchFamily="65" charset="-120"/>
              </a:rPr>
              <a:t>以下</a:t>
            </a:r>
            <a:r>
              <a:rPr lang="en-US" altLang="zh-TW" sz="3000" dirty="0">
                <a:solidFill>
                  <a:srgbClr val="7030A0"/>
                </a:solidFill>
                <a:latin typeface="標楷體" panose="03000509000000000000" pitchFamily="65" charset="-120"/>
                <a:ea typeface="標楷體" panose="03000509000000000000" pitchFamily="65" charset="-120"/>
              </a:rPr>
              <a:t>+100</a:t>
            </a:r>
            <a:r>
              <a:rPr lang="zh-TW" altLang="en-US" sz="3000" dirty="0">
                <a:solidFill>
                  <a:srgbClr val="7030A0"/>
                </a:solidFill>
                <a:latin typeface="標楷體" panose="03000509000000000000" pitchFamily="65" charset="-120"/>
                <a:ea typeface="標楷體" panose="03000509000000000000" pitchFamily="65" charset="-120"/>
              </a:rPr>
              <a:t>萬以下罰金，可不是開玩笑的唷！</a:t>
            </a:r>
            <a:endParaRPr lang="en-US" altLang="zh-TW" sz="3000" dirty="0">
              <a:solidFill>
                <a:srgbClr val="7030A0"/>
              </a:solidFill>
              <a:latin typeface="標楷體" panose="03000509000000000000" pitchFamily="65" charset="-120"/>
              <a:ea typeface="標楷體" panose="03000509000000000000" pitchFamily="65" charset="-120"/>
            </a:endParaRPr>
          </a:p>
          <a:p>
            <a:pPr marL="0" indent="0">
              <a:buNone/>
            </a:pPr>
            <a:endParaRPr lang="zh-TW" altLang="en-US" sz="3200" dirty="0">
              <a:solidFill>
                <a:srgbClr val="7030A0"/>
              </a:solidFill>
              <a:latin typeface="標楷體" panose="03000509000000000000" pitchFamily="65" charset="-120"/>
              <a:ea typeface="標楷體" panose="03000509000000000000" pitchFamily="65" charset="-120"/>
            </a:endParaRPr>
          </a:p>
        </p:txBody>
      </p:sp>
      <p:pic>
        <p:nvPicPr>
          <p:cNvPr id="7" name="圖片 6" descr="一張含有 文字, 書 的圖片&#10;&#10;自動產生的描述">
            <a:extLst>
              <a:ext uri="{FF2B5EF4-FFF2-40B4-BE49-F238E27FC236}">
                <a16:creationId xmlns:a16="http://schemas.microsoft.com/office/drawing/2014/main" id="{B5D4141A-C5BE-4D22-8594-620FB01D89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5421" y="3429000"/>
            <a:ext cx="2643779" cy="2830658"/>
          </a:xfrm>
          <a:prstGeom prst="rect">
            <a:avLst/>
          </a:prstGeom>
        </p:spPr>
      </p:pic>
    </p:spTree>
    <p:extLst>
      <p:ext uri="{BB962C8B-B14F-4D97-AF65-F5344CB8AC3E}">
        <p14:creationId xmlns:p14="http://schemas.microsoft.com/office/powerpoint/2010/main" val="6162909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0E6FD24-FC15-4419-B4F8-87A6F572CC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標題 1">
            <a:extLst>
              <a:ext uri="{FF2B5EF4-FFF2-40B4-BE49-F238E27FC236}">
                <a16:creationId xmlns:a16="http://schemas.microsoft.com/office/drawing/2014/main" id="{6C480728-2C9B-4F9E-B0F8-EC0BD9EE24F4}"/>
              </a:ext>
            </a:extLst>
          </p:cNvPr>
          <p:cNvSpPr>
            <a:spLocks noGrp="1"/>
          </p:cNvSpPr>
          <p:nvPr>
            <p:ph type="ctrTitle"/>
          </p:nvPr>
        </p:nvSpPr>
        <p:spPr>
          <a:xfrm>
            <a:off x="5799184" y="1098388"/>
            <a:ext cx="6035040" cy="4394988"/>
          </a:xfrm>
        </p:spPr>
        <p:txBody>
          <a:bodyPr>
            <a:normAutofit/>
          </a:bodyPr>
          <a:lstStyle/>
          <a:p>
            <a:r>
              <a:rPr lang="zh-TW" altLang="en-US" dirty="0"/>
              <a:t>比特幣</a:t>
            </a:r>
          </a:p>
        </p:txBody>
      </p:sp>
      <p:sp>
        <p:nvSpPr>
          <p:cNvPr id="3" name="副標題 2">
            <a:extLst>
              <a:ext uri="{FF2B5EF4-FFF2-40B4-BE49-F238E27FC236}">
                <a16:creationId xmlns:a16="http://schemas.microsoft.com/office/drawing/2014/main" id="{5B83F11C-1384-45DE-9256-5F16866F0495}"/>
              </a:ext>
            </a:extLst>
          </p:cNvPr>
          <p:cNvSpPr>
            <a:spLocks noGrp="1"/>
          </p:cNvSpPr>
          <p:nvPr>
            <p:ph type="subTitle" idx="1"/>
          </p:nvPr>
        </p:nvSpPr>
        <p:spPr>
          <a:xfrm>
            <a:off x="5799185" y="5627205"/>
            <a:ext cx="6035040" cy="742279"/>
          </a:xfrm>
        </p:spPr>
        <p:txBody>
          <a:bodyPr>
            <a:normAutofit/>
          </a:bodyPr>
          <a:lstStyle/>
          <a:p>
            <a:endParaRPr lang="zh-TW" altLang="en-US">
              <a:solidFill>
                <a:schemeClr val="bg2"/>
              </a:solidFill>
            </a:endParaRPr>
          </a:p>
        </p:txBody>
      </p:sp>
      <p:pic>
        <p:nvPicPr>
          <p:cNvPr id="5" name="圖片 4">
            <a:extLst>
              <a:ext uri="{FF2B5EF4-FFF2-40B4-BE49-F238E27FC236}">
                <a16:creationId xmlns:a16="http://schemas.microsoft.com/office/drawing/2014/main" id="{FF10E3A0-3A2A-4067-8A75-D822A3820571}"/>
              </a:ext>
            </a:extLst>
          </p:cNvPr>
          <p:cNvPicPr>
            <a:picLocks noChangeAspect="1"/>
          </p:cNvPicPr>
          <p:nvPr/>
        </p:nvPicPr>
        <p:blipFill rotWithShape="1">
          <a:blip r:embed="rId2">
            <a:extLst>
              <a:ext uri="{28A0092B-C50C-407E-A947-70E740481C1C}">
                <a14:useLocalDpi xmlns:a14="http://schemas.microsoft.com/office/drawing/2010/main" val="0"/>
              </a:ext>
            </a:extLst>
          </a:blip>
          <a:srcRect l="26492" r="5231" b="-2"/>
          <a:stretch/>
        </p:blipFill>
        <p:spPr>
          <a:xfrm>
            <a:off x="-2" y="715236"/>
            <a:ext cx="4994031" cy="4911969"/>
          </a:xfrm>
          <a:prstGeom prst="rect">
            <a:avLst/>
          </a:prstGeom>
        </p:spPr>
      </p:pic>
      <p:sp>
        <p:nvSpPr>
          <p:cNvPr id="12" name="Freeform 14">
            <a:extLst>
              <a:ext uri="{FF2B5EF4-FFF2-40B4-BE49-F238E27FC236}">
                <a16:creationId xmlns:a16="http://schemas.microsoft.com/office/drawing/2014/main" id="{F90D41EE-859E-4D0B-8464-D44C2B4D6E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5362575" cy="6858000"/>
          </a:xfrm>
          <a:custGeom>
            <a:avLst/>
            <a:gdLst>
              <a:gd name="connsiteX0" fmla="*/ 0 w 5362575"/>
              <a:gd name="connsiteY0" fmla="*/ 0 h 6858000"/>
              <a:gd name="connsiteX1" fmla="*/ 5362575 w 5362575"/>
              <a:gd name="connsiteY1" fmla="*/ 0 h 6858000"/>
              <a:gd name="connsiteX2" fmla="*/ 5362575 w 5362575"/>
              <a:gd name="connsiteY2" fmla="*/ 6858000 h 6858000"/>
              <a:gd name="connsiteX3" fmla="*/ 0 w 5362575"/>
              <a:gd name="connsiteY3" fmla="*/ 6858000 h 6858000"/>
              <a:gd name="connsiteX4" fmla="*/ 0 w 5362575"/>
              <a:gd name="connsiteY4" fmla="*/ 0 h 6858000"/>
              <a:gd name="connsiteX5" fmla="*/ 2681287 w 5362575"/>
              <a:gd name="connsiteY5" fmla="*/ 857250 h 6858000"/>
              <a:gd name="connsiteX6" fmla="*/ 2636249 w 5362575"/>
              <a:gd name="connsiteY6" fmla="*/ 861472 h 6858000"/>
              <a:gd name="connsiteX7" fmla="*/ 2592618 w 5362575"/>
              <a:gd name="connsiteY7" fmla="*/ 872732 h 6858000"/>
              <a:gd name="connsiteX8" fmla="*/ 2550395 w 5362575"/>
              <a:gd name="connsiteY8" fmla="*/ 889621 h 6858000"/>
              <a:gd name="connsiteX9" fmla="*/ 2506764 w 5362575"/>
              <a:gd name="connsiteY9" fmla="*/ 910733 h 6858000"/>
              <a:gd name="connsiteX10" fmla="*/ 2465948 w 5362575"/>
              <a:gd name="connsiteY10" fmla="*/ 934660 h 6858000"/>
              <a:gd name="connsiteX11" fmla="*/ 2423725 w 5362575"/>
              <a:gd name="connsiteY11" fmla="*/ 959994 h 6858000"/>
              <a:gd name="connsiteX12" fmla="*/ 2381501 w 5362575"/>
              <a:gd name="connsiteY12" fmla="*/ 982513 h 6858000"/>
              <a:gd name="connsiteX13" fmla="*/ 2339278 w 5362575"/>
              <a:gd name="connsiteY13" fmla="*/ 1005032 h 6858000"/>
              <a:gd name="connsiteX14" fmla="*/ 2297055 w 5362575"/>
              <a:gd name="connsiteY14" fmla="*/ 1021921 h 6858000"/>
              <a:gd name="connsiteX15" fmla="*/ 2253424 w 5362575"/>
              <a:gd name="connsiteY15" fmla="*/ 1033181 h 6858000"/>
              <a:gd name="connsiteX16" fmla="*/ 2209793 w 5362575"/>
              <a:gd name="connsiteY16" fmla="*/ 1038811 h 6858000"/>
              <a:gd name="connsiteX17" fmla="*/ 2163347 w 5362575"/>
              <a:gd name="connsiteY17" fmla="*/ 1038811 h 6858000"/>
              <a:gd name="connsiteX18" fmla="*/ 2115494 w 5362575"/>
              <a:gd name="connsiteY18" fmla="*/ 1035996 h 6858000"/>
              <a:gd name="connsiteX19" fmla="*/ 2067641 w 5362575"/>
              <a:gd name="connsiteY19" fmla="*/ 1030366 h 6858000"/>
              <a:gd name="connsiteX20" fmla="*/ 2019788 w 5362575"/>
              <a:gd name="connsiteY20" fmla="*/ 1023329 h 6858000"/>
              <a:gd name="connsiteX21" fmla="*/ 1971934 w 5362575"/>
              <a:gd name="connsiteY21" fmla="*/ 1017699 h 6858000"/>
              <a:gd name="connsiteX22" fmla="*/ 1924081 w 5362575"/>
              <a:gd name="connsiteY22" fmla="*/ 1013477 h 6858000"/>
              <a:gd name="connsiteX23" fmla="*/ 1879043 w 5362575"/>
              <a:gd name="connsiteY23" fmla="*/ 1014884 h 6858000"/>
              <a:gd name="connsiteX24" fmla="*/ 1835412 w 5362575"/>
              <a:gd name="connsiteY24" fmla="*/ 1020514 h 6858000"/>
              <a:gd name="connsiteX25" fmla="*/ 1793189 w 5362575"/>
              <a:gd name="connsiteY25" fmla="*/ 1033181 h 6858000"/>
              <a:gd name="connsiteX26" fmla="*/ 1758003 w 5362575"/>
              <a:gd name="connsiteY26" fmla="*/ 1051478 h 6858000"/>
              <a:gd name="connsiteX27" fmla="*/ 1724224 w 5362575"/>
              <a:gd name="connsiteY27" fmla="*/ 1075404 h 6858000"/>
              <a:gd name="connsiteX28" fmla="*/ 1694668 w 5362575"/>
              <a:gd name="connsiteY28" fmla="*/ 1103553 h 6858000"/>
              <a:gd name="connsiteX29" fmla="*/ 1665111 w 5362575"/>
              <a:gd name="connsiteY29" fmla="*/ 1135924 h 6858000"/>
              <a:gd name="connsiteX30" fmla="*/ 1638370 w 5362575"/>
              <a:gd name="connsiteY30" fmla="*/ 1169703 h 6858000"/>
              <a:gd name="connsiteX31" fmla="*/ 1611628 w 5362575"/>
              <a:gd name="connsiteY31" fmla="*/ 1204889 h 6858000"/>
              <a:gd name="connsiteX32" fmla="*/ 1584887 w 5362575"/>
              <a:gd name="connsiteY32" fmla="*/ 1240075 h 6858000"/>
              <a:gd name="connsiteX33" fmla="*/ 1558145 w 5362575"/>
              <a:gd name="connsiteY33" fmla="*/ 1273854 h 6858000"/>
              <a:gd name="connsiteX34" fmla="*/ 1529996 w 5362575"/>
              <a:gd name="connsiteY34" fmla="*/ 1306225 h 6858000"/>
              <a:gd name="connsiteX35" fmla="*/ 1497625 w 5362575"/>
              <a:gd name="connsiteY35" fmla="*/ 1334374 h 6858000"/>
              <a:gd name="connsiteX36" fmla="*/ 1466661 w 5362575"/>
              <a:gd name="connsiteY36" fmla="*/ 1359708 h 6858000"/>
              <a:gd name="connsiteX37" fmla="*/ 1431475 w 5362575"/>
              <a:gd name="connsiteY37" fmla="*/ 1379412 h 6858000"/>
              <a:gd name="connsiteX38" fmla="*/ 1393474 w 5362575"/>
              <a:gd name="connsiteY38" fmla="*/ 1396302 h 6858000"/>
              <a:gd name="connsiteX39" fmla="*/ 1352658 w 5362575"/>
              <a:gd name="connsiteY39" fmla="*/ 1410376 h 6858000"/>
              <a:gd name="connsiteX40" fmla="*/ 1310435 w 5362575"/>
              <a:gd name="connsiteY40" fmla="*/ 1423043 h 6858000"/>
              <a:gd name="connsiteX41" fmla="*/ 1268212 w 5362575"/>
              <a:gd name="connsiteY41" fmla="*/ 1434303 h 6858000"/>
              <a:gd name="connsiteX42" fmla="*/ 1224581 w 5362575"/>
              <a:gd name="connsiteY42" fmla="*/ 1445562 h 6858000"/>
              <a:gd name="connsiteX43" fmla="*/ 1183765 w 5362575"/>
              <a:gd name="connsiteY43" fmla="*/ 1458229 h 6858000"/>
              <a:gd name="connsiteX44" fmla="*/ 1142949 w 5362575"/>
              <a:gd name="connsiteY44" fmla="*/ 1472304 h 6858000"/>
              <a:gd name="connsiteX45" fmla="*/ 1104948 w 5362575"/>
              <a:gd name="connsiteY45" fmla="*/ 1489193 h 6858000"/>
              <a:gd name="connsiteX46" fmla="*/ 1071169 w 5362575"/>
              <a:gd name="connsiteY46" fmla="*/ 1510305 h 6858000"/>
              <a:gd name="connsiteX47" fmla="*/ 1040205 w 5362575"/>
              <a:gd name="connsiteY47" fmla="*/ 1535639 h 6858000"/>
              <a:gd name="connsiteX48" fmla="*/ 1014871 w 5362575"/>
              <a:gd name="connsiteY48" fmla="*/ 1566603 h 6858000"/>
              <a:gd name="connsiteX49" fmla="*/ 993760 w 5362575"/>
              <a:gd name="connsiteY49" fmla="*/ 1600381 h 6858000"/>
              <a:gd name="connsiteX50" fmla="*/ 976870 w 5362575"/>
              <a:gd name="connsiteY50" fmla="*/ 1638382 h 6858000"/>
              <a:gd name="connsiteX51" fmla="*/ 962796 w 5362575"/>
              <a:gd name="connsiteY51" fmla="*/ 1679198 h 6858000"/>
              <a:gd name="connsiteX52" fmla="*/ 950129 w 5362575"/>
              <a:gd name="connsiteY52" fmla="*/ 1720014 h 6858000"/>
              <a:gd name="connsiteX53" fmla="*/ 938869 w 5362575"/>
              <a:gd name="connsiteY53" fmla="*/ 1763645 h 6858000"/>
              <a:gd name="connsiteX54" fmla="*/ 927610 w 5362575"/>
              <a:gd name="connsiteY54" fmla="*/ 1805868 h 6858000"/>
              <a:gd name="connsiteX55" fmla="*/ 914943 w 5362575"/>
              <a:gd name="connsiteY55" fmla="*/ 1848092 h 6858000"/>
              <a:gd name="connsiteX56" fmla="*/ 900868 w 5362575"/>
              <a:gd name="connsiteY56" fmla="*/ 1888908 h 6858000"/>
              <a:gd name="connsiteX57" fmla="*/ 883979 w 5362575"/>
              <a:gd name="connsiteY57" fmla="*/ 1926909 h 6858000"/>
              <a:gd name="connsiteX58" fmla="*/ 864275 w 5362575"/>
              <a:gd name="connsiteY58" fmla="*/ 1962095 h 6858000"/>
              <a:gd name="connsiteX59" fmla="*/ 838941 w 5362575"/>
              <a:gd name="connsiteY59" fmla="*/ 1993059 h 6858000"/>
              <a:gd name="connsiteX60" fmla="*/ 810792 w 5362575"/>
              <a:gd name="connsiteY60" fmla="*/ 2025430 h 6858000"/>
              <a:gd name="connsiteX61" fmla="*/ 778420 w 5362575"/>
              <a:gd name="connsiteY61" fmla="*/ 2053579 h 6858000"/>
              <a:gd name="connsiteX62" fmla="*/ 743234 w 5362575"/>
              <a:gd name="connsiteY62" fmla="*/ 2080320 h 6858000"/>
              <a:gd name="connsiteX63" fmla="*/ 708048 w 5362575"/>
              <a:gd name="connsiteY63" fmla="*/ 2107062 h 6858000"/>
              <a:gd name="connsiteX64" fmla="*/ 672862 w 5362575"/>
              <a:gd name="connsiteY64" fmla="*/ 2133803 h 6858000"/>
              <a:gd name="connsiteX65" fmla="*/ 639083 w 5362575"/>
              <a:gd name="connsiteY65" fmla="*/ 2160545 h 6858000"/>
              <a:gd name="connsiteX66" fmla="*/ 606712 w 5362575"/>
              <a:gd name="connsiteY66" fmla="*/ 2190101 h 6858000"/>
              <a:gd name="connsiteX67" fmla="*/ 578563 w 5362575"/>
              <a:gd name="connsiteY67" fmla="*/ 2219658 h 6858000"/>
              <a:gd name="connsiteX68" fmla="*/ 554637 w 5362575"/>
              <a:gd name="connsiteY68" fmla="*/ 2253436 h 6858000"/>
              <a:gd name="connsiteX69" fmla="*/ 536340 w 5362575"/>
              <a:gd name="connsiteY69" fmla="*/ 2288622 h 6858000"/>
              <a:gd name="connsiteX70" fmla="*/ 523673 w 5362575"/>
              <a:gd name="connsiteY70" fmla="*/ 2330846 h 6858000"/>
              <a:gd name="connsiteX71" fmla="*/ 518043 w 5362575"/>
              <a:gd name="connsiteY71" fmla="*/ 2374477 h 6858000"/>
              <a:gd name="connsiteX72" fmla="*/ 516635 w 5362575"/>
              <a:gd name="connsiteY72" fmla="*/ 2419515 h 6858000"/>
              <a:gd name="connsiteX73" fmla="*/ 520858 w 5362575"/>
              <a:gd name="connsiteY73" fmla="*/ 2467368 h 6858000"/>
              <a:gd name="connsiteX74" fmla="*/ 526488 w 5362575"/>
              <a:gd name="connsiteY74" fmla="*/ 2515221 h 6858000"/>
              <a:gd name="connsiteX75" fmla="*/ 533525 w 5362575"/>
              <a:gd name="connsiteY75" fmla="*/ 2563074 h 6858000"/>
              <a:gd name="connsiteX76" fmla="*/ 539155 w 5362575"/>
              <a:gd name="connsiteY76" fmla="*/ 2610927 h 6858000"/>
              <a:gd name="connsiteX77" fmla="*/ 541970 w 5362575"/>
              <a:gd name="connsiteY77" fmla="*/ 2658781 h 6858000"/>
              <a:gd name="connsiteX78" fmla="*/ 541970 w 5362575"/>
              <a:gd name="connsiteY78" fmla="*/ 2705226 h 6858000"/>
              <a:gd name="connsiteX79" fmla="*/ 536340 w 5362575"/>
              <a:gd name="connsiteY79" fmla="*/ 2748857 h 6858000"/>
              <a:gd name="connsiteX80" fmla="*/ 525080 w 5362575"/>
              <a:gd name="connsiteY80" fmla="*/ 2792488 h 6858000"/>
              <a:gd name="connsiteX81" fmla="*/ 508191 w 5362575"/>
              <a:gd name="connsiteY81" fmla="*/ 2833304 h 6858000"/>
              <a:gd name="connsiteX82" fmla="*/ 487079 w 5362575"/>
              <a:gd name="connsiteY82" fmla="*/ 2875527 h 6858000"/>
              <a:gd name="connsiteX83" fmla="*/ 463153 w 5362575"/>
              <a:gd name="connsiteY83" fmla="*/ 2917751 h 6858000"/>
              <a:gd name="connsiteX84" fmla="*/ 437819 w 5362575"/>
              <a:gd name="connsiteY84" fmla="*/ 2959974 h 6858000"/>
              <a:gd name="connsiteX85" fmla="*/ 413892 w 5362575"/>
              <a:gd name="connsiteY85" fmla="*/ 3000790 h 6858000"/>
              <a:gd name="connsiteX86" fmla="*/ 392780 w 5362575"/>
              <a:gd name="connsiteY86" fmla="*/ 3044421 h 6858000"/>
              <a:gd name="connsiteX87" fmla="*/ 375891 w 5362575"/>
              <a:gd name="connsiteY87" fmla="*/ 3086644 h 6858000"/>
              <a:gd name="connsiteX88" fmla="*/ 364631 w 5362575"/>
              <a:gd name="connsiteY88" fmla="*/ 3130275 h 6858000"/>
              <a:gd name="connsiteX89" fmla="*/ 360409 w 5362575"/>
              <a:gd name="connsiteY89" fmla="*/ 3175313 h 6858000"/>
              <a:gd name="connsiteX90" fmla="*/ 364631 w 5362575"/>
              <a:gd name="connsiteY90" fmla="*/ 3220351 h 6858000"/>
              <a:gd name="connsiteX91" fmla="*/ 375891 w 5362575"/>
              <a:gd name="connsiteY91" fmla="*/ 3263982 h 6858000"/>
              <a:gd name="connsiteX92" fmla="*/ 392780 w 5362575"/>
              <a:gd name="connsiteY92" fmla="*/ 3306206 h 6858000"/>
              <a:gd name="connsiteX93" fmla="*/ 413892 w 5362575"/>
              <a:gd name="connsiteY93" fmla="*/ 3349836 h 6858000"/>
              <a:gd name="connsiteX94" fmla="*/ 437819 w 5362575"/>
              <a:gd name="connsiteY94" fmla="*/ 3390652 h 6858000"/>
              <a:gd name="connsiteX95" fmla="*/ 463153 w 5362575"/>
              <a:gd name="connsiteY95" fmla="*/ 3432876 h 6858000"/>
              <a:gd name="connsiteX96" fmla="*/ 487079 w 5362575"/>
              <a:gd name="connsiteY96" fmla="*/ 3475099 h 6858000"/>
              <a:gd name="connsiteX97" fmla="*/ 508191 w 5362575"/>
              <a:gd name="connsiteY97" fmla="*/ 3517322 h 6858000"/>
              <a:gd name="connsiteX98" fmla="*/ 525080 w 5362575"/>
              <a:gd name="connsiteY98" fmla="*/ 3558138 h 6858000"/>
              <a:gd name="connsiteX99" fmla="*/ 536340 w 5362575"/>
              <a:gd name="connsiteY99" fmla="*/ 3601769 h 6858000"/>
              <a:gd name="connsiteX100" fmla="*/ 541970 w 5362575"/>
              <a:gd name="connsiteY100" fmla="*/ 3645400 h 6858000"/>
              <a:gd name="connsiteX101" fmla="*/ 541970 w 5362575"/>
              <a:gd name="connsiteY101" fmla="*/ 3691846 h 6858000"/>
              <a:gd name="connsiteX102" fmla="*/ 539155 w 5362575"/>
              <a:gd name="connsiteY102" fmla="*/ 3739699 h 6858000"/>
              <a:gd name="connsiteX103" fmla="*/ 533525 w 5362575"/>
              <a:gd name="connsiteY103" fmla="*/ 3787552 h 6858000"/>
              <a:gd name="connsiteX104" fmla="*/ 526488 w 5362575"/>
              <a:gd name="connsiteY104" fmla="*/ 3835405 h 6858000"/>
              <a:gd name="connsiteX105" fmla="*/ 520858 w 5362575"/>
              <a:gd name="connsiteY105" fmla="*/ 3883258 h 6858000"/>
              <a:gd name="connsiteX106" fmla="*/ 516635 w 5362575"/>
              <a:gd name="connsiteY106" fmla="*/ 3931111 h 6858000"/>
              <a:gd name="connsiteX107" fmla="*/ 518043 w 5362575"/>
              <a:gd name="connsiteY107" fmla="*/ 3976150 h 6858000"/>
              <a:gd name="connsiteX108" fmla="*/ 523673 w 5362575"/>
              <a:gd name="connsiteY108" fmla="*/ 4019781 h 6858000"/>
              <a:gd name="connsiteX109" fmla="*/ 536340 w 5362575"/>
              <a:gd name="connsiteY109" fmla="*/ 4062004 h 6858000"/>
              <a:gd name="connsiteX110" fmla="*/ 554637 w 5362575"/>
              <a:gd name="connsiteY110" fmla="*/ 4097190 h 6858000"/>
              <a:gd name="connsiteX111" fmla="*/ 578563 w 5362575"/>
              <a:gd name="connsiteY111" fmla="*/ 4130969 h 6858000"/>
              <a:gd name="connsiteX112" fmla="*/ 606712 w 5362575"/>
              <a:gd name="connsiteY112" fmla="*/ 4160525 h 6858000"/>
              <a:gd name="connsiteX113" fmla="*/ 639083 w 5362575"/>
              <a:gd name="connsiteY113" fmla="*/ 4190081 h 6858000"/>
              <a:gd name="connsiteX114" fmla="*/ 672862 w 5362575"/>
              <a:gd name="connsiteY114" fmla="*/ 4216823 h 6858000"/>
              <a:gd name="connsiteX115" fmla="*/ 708048 w 5362575"/>
              <a:gd name="connsiteY115" fmla="*/ 4243564 h 6858000"/>
              <a:gd name="connsiteX116" fmla="*/ 743234 w 5362575"/>
              <a:gd name="connsiteY116" fmla="*/ 4270306 h 6858000"/>
              <a:gd name="connsiteX117" fmla="*/ 778420 w 5362575"/>
              <a:gd name="connsiteY117" fmla="*/ 4297047 h 6858000"/>
              <a:gd name="connsiteX118" fmla="*/ 810792 w 5362575"/>
              <a:gd name="connsiteY118" fmla="*/ 4325196 h 6858000"/>
              <a:gd name="connsiteX119" fmla="*/ 838941 w 5362575"/>
              <a:gd name="connsiteY119" fmla="*/ 4357567 h 6858000"/>
              <a:gd name="connsiteX120" fmla="*/ 864275 w 5362575"/>
              <a:gd name="connsiteY120" fmla="*/ 4388531 h 6858000"/>
              <a:gd name="connsiteX121" fmla="*/ 883979 w 5362575"/>
              <a:gd name="connsiteY121" fmla="*/ 4423717 h 6858000"/>
              <a:gd name="connsiteX122" fmla="*/ 900868 w 5362575"/>
              <a:gd name="connsiteY122" fmla="*/ 4461718 h 6858000"/>
              <a:gd name="connsiteX123" fmla="*/ 914943 w 5362575"/>
              <a:gd name="connsiteY123" fmla="*/ 4502534 h 6858000"/>
              <a:gd name="connsiteX124" fmla="*/ 927610 w 5362575"/>
              <a:gd name="connsiteY124" fmla="*/ 4544758 h 6858000"/>
              <a:gd name="connsiteX125" fmla="*/ 938869 w 5362575"/>
              <a:gd name="connsiteY125" fmla="*/ 4586981 h 6858000"/>
              <a:gd name="connsiteX126" fmla="*/ 950129 w 5362575"/>
              <a:gd name="connsiteY126" fmla="*/ 4630612 h 6858000"/>
              <a:gd name="connsiteX127" fmla="*/ 962796 w 5362575"/>
              <a:gd name="connsiteY127" fmla="*/ 4671428 h 6858000"/>
              <a:gd name="connsiteX128" fmla="*/ 976870 w 5362575"/>
              <a:gd name="connsiteY128" fmla="*/ 4712244 h 6858000"/>
              <a:gd name="connsiteX129" fmla="*/ 993760 w 5362575"/>
              <a:gd name="connsiteY129" fmla="*/ 4750245 h 6858000"/>
              <a:gd name="connsiteX130" fmla="*/ 1014871 w 5362575"/>
              <a:gd name="connsiteY130" fmla="*/ 4784024 h 6858000"/>
              <a:gd name="connsiteX131" fmla="*/ 1040205 w 5362575"/>
              <a:gd name="connsiteY131" fmla="*/ 4814987 h 6858000"/>
              <a:gd name="connsiteX132" fmla="*/ 1071169 w 5362575"/>
              <a:gd name="connsiteY132" fmla="*/ 4840321 h 6858000"/>
              <a:gd name="connsiteX133" fmla="*/ 1104948 w 5362575"/>
              <a:gd name="connsiteY133" fmla="*/ 4861433 h 6858000"/>
              <a:gd name="connsiteX134" fmla="*/ 1142949 w 5362575"/>
              <a:gd name="connsiteY134" fmla="*/ 4878322 h 6858000"/>
              <a:gd name="connsiteX135" fmla="*/ 1183765 w 5362575"/>
              <a:gd name="connsiteY135" fmla="*/ 4892397 h 6858000"/>
              <a:gd name="connsiteX136" fmla="*/ 1224581 w 5362575"/>
              <a:gd name="connsiteY136" fmla="*/ 4905064 h 6858000"/>
              <a:gd name="connsiteX137" fmla="*/ 1268212 w 5362575"/>
              <a:gd name="connsiteY137" fmla="*/ 4916323 h 6858000"/>
              <a:gd name="connsiteX138" fmla="*/ 1310435 w 5362575"/>
              <a:gd name="connsiteY138" fmla="*/ 4927583 h 6858000"/>
              <a:gd name="connsiteX139" fmla="*/ 1352658 w 5362575"/>
              <a:gd name="connsiteY139" fmla="*/ 4940250 h 6858000"/>
              <a:gd name="connsiteX140" fmla="*/ 1393474 w 5362575"/>
              <a:gd name="connsiteY140" fmla="*/ 4954324 h 6858000"/>
              <a:gd name="connsiteX141" fmla="*/ 1431475 w 5362575"/>
              <a:gd name="connsiteY141" fmla="*/ 4971214 h 6858000"/>
              <a:gd name="connsiteX142" fmla="*/ 1466661 w 5362575"/>
              <a:gd name="connsiteY142" fmla="*/ 4990918 h 6858000"/>
              <a:gd name="connsiteX143" fmla="*/ 1497625 w 5362575"/>
              <a:gd name="connsiteY143" fmla="*/ 5016252 h 6858000"/>
              <a:gd name="connsiteX144" fmla="*/ 1529996 w 5362575"/>
              <a:gd name="connsiteY144" fmla="*/ 5044401 h 6858000"/>
              <a:gd name="connsiteX145" fmla="*/ 1558145 w 5362575"/>
              <a:gd name="connsiteY145" fmla="*/ 5076772 h 6858000"/>
              <a:gd name="connsiteX146" fmla="*/ 1584887 w 5362575"/>
              <a:gd name="connsiteY146" fmla="*/ 5110551 h 6858000"/>
              <a:gd name="connsiteX147" fmla="*/ 1611628 w 5362575"/>
              <a:gd name="connsiteY147" fmla="*/ 5145737 h 6858000"/>
              <a:gd name="connsiteX148" fmla="*/ 1638370 w 5362575"/>
              <a:gd name="connsiteY148" fmla="*/ 5180923 h 6858000"/>
              <a:gd name="connsiteX149" fmla="*/ 1665111 w 5362575"/>
              <a:gd name="connsiteY149" fmla="*/ 5214702 h 6858000"/>
              <a:gd name="connsiteX150" fmla="*/ 1694668 w 5362575"/>
              <a:gd name="connsiteY150" fmla="*/ 5247073 h 6858000"/>
              <a:gd name="connsiteX151" fmla="*/ 1724224 w 5362575"/>
              <a:gd name="connsiteY151" fmla="*/ 5275222 h 6858000"/>
              <a:gd name="connsiteX152" fmla="*/ 1758003 w 5362575"/>
              <a:gd name="connsiteY152" fmla="*/ 5299149 h 6858000"/>
              <a:gd name="connsiteX153" fmla="*/ 1793189 w 5362575"/>
              <a:gd name="connsiteY153" fmla="*/ 5317446 h 6858000"/>
              <a:gd name="connsiteX154" fmla="*/ 1835412 w 5362575"/>
              <a:gd name="connsiteY154" fmla="*/ 5330113 h 6858000"/>
              <a:gd name="connsiteX155" fmla="*/ 1879043 w 5362575"/>
              <a:gd name="connsiteY155" fmla="*/ 5335742 h 6858000"/>
              <a:gd name="connsiteX156" fmla="*/ 1924081 w 5362575"/>
              <a:gd name="connsiteY156" fmla="*/ 5337150 h 6858000"/>
              <a:gd name="connsiteX157" fmla="*/ 1971934 w 5362575"/>
              <a:gd name="connsiteY157" fmla="*/ 5332927 h 6858000"/>
              <a:gd name="connsiteX158" fmla="*/ 2019788 w 5362575"/>
              <a:gd name="connsiteY158" fmla="*/ 5327298 h 6858000"/>
              <a:gd name="connsiteX159" fmla="*/ 2067641 w 5362575"/>
              <a:gd name="connsiteY159" fmla="*/ 5320260 h 6858000"/>
              <a:gd name="connsiteX160" fmla="*/ 2115494 w 5362575"/>
              <a:gd name="connsiteY160" fmla="*/ 5314631 h 6858000"/>
              <a:gd name="connsiteX161" fmla="*/ 2163347 w 5362575"/>
              <a:gd name="connsiteY161" fmla="*/ 5311816 h 6858000"/>
              <a:gd name="connsiteX162" fmla="*/ 2209793 w 5362575"/>
              <a:gd name="connsiteY162" fmla="*/ 5311816 h 6858000"/>
              <a:gd name="connsiteX163" fmla="*/ 2253424 w 5362575"/>
              <a:gd name="connsiteY163" fmla="*/ 5317446 h 6858000"/>
              <a:gd name="connsiteX164" fmla="*/ 2297055 w 5362575"/>
              <a:gd name="connsiteY164" fmla="*/ 5328705 h 6858000"/>
              <a:gd name="connsiteX165" fmla="*/ 2339278 w 5362575"/>
              <a:gd name="connsiteY165" fmla="*/ 5345594 h 6858000"/>
              <a:gd name="connsiteX166" fmla="*/ 2381501 w 5362575"/>
              <a:gd name="connsiteY166" fmla="*/ 5368114 h 6858000"/>
              <a:gd name="connsiteX167" fmla="*/ 2423725 w 5362575"/>
              <a:gd name="connsiteY167" fmla="*/ 5390633 h 6858000"/>
              <a:gd name="connsiteX168" fmla="*/ 2465948 w 5362575"/>
              <a:gd name="connsiteY168" fmla="*/ 5415967 h 6858000"/>
              <a:gd name="connsiteX169" fmla="*/ 2506764 w 5362575"/>
              <a:gd name="connsiteY169" fmla="*/ 5439893 h 6858000"/>
              <a:gd name="connsiteX170" fmla="*/ 2550395 w 5362575"/>
              <a:gd name="connsiteY170" fmla="*/ 5461005 h 6858000"/>
              <a:gd name="connsiteX171" fmla="*/ 2592618 w 5362575"/>
              <a:gd name="connsiteY171" fmla="*/ 5477894 h 6858000"/>
              <a:gd name="connsiteX172" fmla="*/ 2636249 w 5362575"/>
              <a:gd name="connsiteY172" fmla="*/ 5489154 h 6858000"/>
              <a:gd name="connsiteX173" fmla="*/ 2681287 w 5362575"/>
              <a:gd name="connsiteY173" fmla="*/ 5493376 h 6858000"/>
              <a:gd name="connsiteX174" fmla="*/ 2726325 w 5362575"/>
              <a:gd name="connsiteY174" fmla="*/ 5489154 h 6858000"/>
              <a:gd name="connsiteX175" fmla="*/ 2769956 w 5362575"/>
              <a:gd name="connsiteY175" fmla="*/ 5477894 h 6858000"/>
              <a:gd name="connsiteX176" fmla="*/ 2812180 w 5362575"/>
              <a:gd name="connsiteY176" fmla="*/ 5461005 h 6858000"/>
              <a:gd name="connsiteX177" fmla="*/ 2855810 w 5362575"/>
              <a:gd name="connsiteY177" fmla="*/ 5439893 h 6858000"/>
              <a:gd name="connsiteX178" fmla="*/ 2896626 w 5362575"/>
              <a:gd name="connsiteY178" fmla="*/ 5415967 h 6858000"/>
              <a:gd name="connsiteX179" fmla="*/ 2938850 w 5362575"/>
              <a:gd name="connsiteY179" fmla="*/ 5390633 h 6858000"/>
              <a:gd name="connsiteX180" fmla="*/ 2981073 w 5362575"/>
              <a:gd name="connsiteY180" fmla="*/ 5368114 h 6858000"/>
              <a:gd name="connsiteX181" fmla="*/ 3023296 w 5362575"/>
              <a:gd name="connsiteY181" fmla="*/ 5345594 h 6858000"/>
              <a:gd name="connsiteX182" fmla="*/ 3064112 w 5362575"/>
              <a:gd name="connsiteY182" fmla="*/ 5328705 h 6858000"/>
              <a:gd name="connsiteX183" fmla="*/ 3109151 w 5362575"/>
              <a:gd name="connsiteY183" fmla="*/ 5317446 h 6858000"/>
              <a:gd name="connsiteX184" fmla="*/ 3152781 w 5362575"/>
              <a:gd name="connsiteY184" fmla="*/ 5311816 h 6858000"/>
              <a:gd name="connsiteX185" fmla="*/ 3199227 w 5362575"/>
              <a:gd name="connsiteY185" fmla="*/ 5311816 h 6858000"/>
              <a:gd name="connsiteX186" fmla="*/ 3247080 w 5362575"/>
              <a:gd name="connsiteY186" fmla="*/ 5314631 h 6858000"/>
              <a:gd name="connsiteX187" fmla="*/ 3294933 w 5362575"/>
              <a:gd name="connsiteY187" fmla="*/ 5320260 h 6858000"/>
              <a:gd name="connsiteX188" fmla="*/ 3342787 w 5362575"/>
              <a:gd name="connsiteY188" fmla="*/ 5327298 h 6858000"/>
              <a:gd name="connsiteX189" fmla="*/ 3390640 w 5362575"/>
              <a:gd name="connsiteY189" fmla="*/ 5332927 h 6858000"/>
              <a:gd name="connsiteX190" fmla="*/ 3438493 w 5362575"/>
              <a:gd name="connsiteY190" fmla="*/ 5337150 h 6858000"/>
              <a:gd name="connsiteX191" fmla="*/ 3483531 w 5362575"/>
              <a:gd name="connsiteY191" fmla="*/ 5335742 h 6858000"/>
              <a:gd name="connsiteX192" fmla="*/ 3527162 w 5362575"/>
              <a:gd name="connsiteY192" fmla="*/ 5330113 h 6858000"/>
              <a:gd name="connsiteX193" fmla="*/ 3569385 w 5362575"/>
              <a:gd name="connsiteY193" fmla="*/ 5317446 h 6858000"/>
              <a:gd name="connsiteX194" fmla="*/ 3604572 w 5362575"/>
              <a:gd name="connsiteY194" fmla="*/ 5299149 h 6858000"/>
              <a:gd name="connsiteX195" fmla="*/ 3638350 w 5362575"/>
              <a:gd name="connsiteY195" fmla="*/ 5275222 h 6858000"/>
              <a:gd name="connsiteX196" fmla="*/ 3667907 w 5362575"/>
              <a:gd name="connsiteY196" fmla="*/ 5247073 h 6858000"/>
              <a:gd name="connsiteX197" fmla="*/ 3697463 w 5362575"/>
              <a:gd name="connsiteY197" fmla="*/ 5214702 h 6858000"/>
              <a:gd name="connsiteX198" fmla="*/ 3724204 w 5362575"/>
              <a:gd name="connsiteY198" fmla="*/ 5180923 h 6858000"/>
              <a:gd name="connsiteX199" fmla="*/ 3750946 w 5362575"/>
              <a:gd name="connsiteY199" fmla="*/ 5145737 h 6858000"/>
              <a:gd name="connsiteX200" fmla="*/ 3777687 w 5362575"/>
              <a:gd name="connsiteY200" fmla="*/ 5110551 h 6858000"/>
              <a:gd name="connsiteX201" fmla="*/ 3804429 w 5362575"/>
              <a:gd name="connsiteY201" fmla="*/ 5076772 h 6858000"/>
              <a:gd name="connsiteX202" fmla="*/ 3832578 w 5362575"/>
              <a:gd name="connsiteY202" fmla="*/ 5044401 h 6858000"/>
              <a:gd name="connsiteX203" fmla="*/ 3864949 w 5362575"/>
              <a:gd name="connsiteY203" fmla="*/ 5016252 h 6858000"/>
              <a:gd name="connsiteX204" fmla="*/ 3895913 w 5362575"/>
              <a:gd name="connsiteY204" fmla="*/ 4990918 h 6858000"/>
              <a:gd name="connsiteX205" fmla="*/ 3931099 w 5362575"/>
              <a:gd name="connsiteY205" fmla="*/ 4971214 h 6858000"/>
              <a:gd name="connsiteX206" fmla="*/ 3969100 w 5362575"/>
              <a:gd name="connsiteY206" fmla="*/ 4954324 h 6858000"/>
              <a:gd name="connsiteX207" fmla="*/ 4009916 w 5362575"/>
              <a:gd name="connsiteY207" fmla="*/ 4940250 h 6858000"/>
              <a:gd name="connsiteX208" fmla="*/ 4052139 w 5362575"/>
              <a:gd name="connsiteY208" fmla="*/ 4927583 h 6858000"/>
              <a:gd name="connsiteX209" fmla="*/ 4094363 w 5362575"/>
              <a:gd name="connsiteY209" fmla="*/ 4916323 h 6858000"/>
              <a:gd name="connsiteX210" fmla="*/ 4137993 w 5362575"/>
              <a:gd name="connsiteY210" fmla="*/ 4905064 h 6858000"/>
              <a:gd name="connsiteX211" fmla="*/ 4178809 w 5362575"/>
              <a:gd name="connsiteY211" fmla="*/ 4892397 h 6858000"/>
              <a:gd name="connsiteX212" fmla="*/ 4219625 w 5362575"/>
              <a:gd name="connsiteY212" fmla="*/ 4878322 h 6858000"/>
              <a:gd name="connsiteX213" fmla="*/ 4257626 w 5362575"/>
              <a:gd name="connsiteY213" fmla="*/ 4861433 h 6858000"/>
              <a:gd name="connsiteX214" fmla="*/ 4291405 w 5362575"/>
              <a:gd name="connsiteY214" fmla="*/ 4840321 h 6858000"/>
              <a:gd name="connsiteX215" fmla="*/ 4322369 w 5362575"/>
              <a:gd name="connsiteY215" fmla="*/ 4814987 h 6858000"/>
              <a:gd name="connsiteX216" fmla="*/ 4347703 w 5362575"/>
              <a:gd name="connsiteY216" fmla="*/ 4784024 h 6858000"/>
              <a:gd name="connsiteX217" fmla="*/ 4368815 w 5362575"/>
              <a:gd name="connsiteY217" fmla="*/ 4750245 h 6858000"/>
              <a:gd name="connsiteX218" fmla="*/ 4385704 w 5362575"/>
              <a:gd name="connsiteY218" fmla="*/ 4712244 h 6858000"/>
              <a:gd name="connsiteX219" fmla="*/ 4399778 w 5362575"/>
              <a:gd name="connsiteY219" fmla="*/ 4671428 h 6858000"/>
              <a:gd name="connsiteX220" fmla="*/ 4412445 w 5362575"/>
              <a:gd name="connsiteY220" fmla="*/ 4630612 h 6858000"/>
              <a:gd name="connsiteX221" fmla="*/ 4423705 w 5362575"/>
              <a:gd name="connsiteY221" fmla="*/ 4586981 h 6858000"/>
              <a:gd name="connsiteX222" fmla="*/ 4434964 w 5362575"/>
              <a:gd name="connsiteY222" fmla="*/ 4544758 h 6858000"/>
              <a:gd name="connsiteX223" fmla="*/ 4447632 w 5362575"/>
              <a:gd name="connsiteY223" fmla="*/ 4502534 h 6858000"/>
              <a:gd name="connsiteX224" fmla="*/ 4461706 w 5362575"/>
              <a:gd name="connsiteY224" fmla="*/ 4461718 h 6858000"/>
              <a:gd name="connsiteX225" fmla="*/ 4478595 w 5362575"/>
              <a:gd name="connsiteY225" fmla="*/ 4423717 h 6858000"/>
              <a:gd name="connsiteX226" fmla="*/ 4498300 w 5362575"/>
              <a:gd name="connsiteY226" fmla="*/ 4388531 h 6858000"/>
              <a:gd name="connsiteX227" fmla="*/ 4523634 w 5362575"/>
              <a:gd name="connsiteY227" fmla="*/ 4357567 h 6858000"/>
              <a:gd name="connsiteX228" fmla="*/ 4551782 w 5362575"/>
              <a:gd name="connsiteY228" fmla="*/ 4325196 h 6858000"/>
              <a:gd name="connsiteX229" fmla="*/ 4584154 w 5362575"/>
              <a:gd name="connsiteY229" fmla="*/ 4297047 h 6858000"/>
              <a:gd name="connsiteX230" fmla="*/ 4617933 w 5362575"/>
              <a:gd name="connsiteY230" fmla="*/ 4270306 h 6858000"/>
              <a:gd name="connsiteX231" fmla="*/ 4654526 w 5362575"/>
              <a:gd name="connsiteY231" fmla="*/ 4243564 h 6858000"/>
              <a:gd name="connsiteX232" fmla="*/ 4689712 w 5362575"/>
              <a:gd name="connsiteY232" fmla="*/ 4216823 h 6858000"/>
              <a:gd name="connsiteX233" fmla="*/ 4723491 w 5362575"/>
              <a:gd name="connsiteY233" fmla="*/ 4190081 h 6858000"/>
              <a:gd name="connsiteX234" fmla="*/ 4755862 w 5362575"/>
              <a:gd name="connsiteY234" fmla="*/ 4160525 h 6858000"/>
              <a:gd name="connsiteX235" fmla="*/ 4784011 w 5362575"/>
              <a:gd name="connsiteY235" fmla="*/ 4130969 h 6858000"/>
              <a:gd name="connsiteX236" fmla="*/ 4807938 w 5362575"/>
              <a:gd name="connsiteY236" fmla="*/ 4097190 h 6858000"/>
              <a:gd name="connsiteX237" fmla="*/ 4826235 w 5362575"/>
              <a:gd name="connsiteY237" fmla="*/ 4062004 h 6858000"/>
              <a:gd name="connsiteX238" fmla="*/ 4838902 w 5362575"/>
              <a:gd name="connsiteY238" fmla="*/ 4019781 h 6858000"/>
              <a:gd name="connsiteX239" fmla="*/ 4844531 w 5362575"/>
              <a:gd name="connsiteY239" fmla="*/ 3976150 h 6858000"/>
              <a:gd name="connsiteX240" fmla="*/ 4845939 w 5362575"/>
              <a:gd name="connsiteY240" fmla="*/ 3931111 h 6858000"/>
              <a:gd name="connsiteX241" fmla="*/ 4841716 w 5362575"/>
              <a:gd name="connsiteY241" fmla="*/ 3883258 h 6858000"/>
              <a:gd name="connsiteX242" fmla="*/ 4836087 w 5362575"/>
              <a:gd name="connsiteY242" fmla="*/ 3835405 h 6858000"/>
              <a:gd name="connsiteX243" fmla="*/ 4829049 w 5362575"/>
              <a:gd name="connsiteY243" fmla="*/ 3787552 h 6858000"/>
              <a:gd name="connsiteX244" fmla="*/ 4823420 w 5362575"/>
              <a:gd name="connsiteY244" fmla="*/ 3739699 h 6858000"/>
              <a:gd name="connsiteX245" fmla="*/ 4820605 w 5362575"/>
              <a:gd name="connsiteY245" fmla="*/ 3691846 h 6858000"/>
              <a:gd name="connsiteX246" fmla="*/ 4820605 w 5362575"/>
              <a:gd name="connsiteY246" fmla="*/ 3645400 h 6858000"/>
              <a:gd name="connsiteX247" fmla="*/ 4826235 w 5362575"/>
              <a:gd name="connsiteY247" fmla="*/ 3601769 h 6858000"/>
              <a:gd name="connsiteX248" fmla="*/ 4837494 w 5362575"/>
              <a:gd name="connsiteY248" fmla="*/ 3558138 h 6858000"/>
              <a:gd name="connsiteX249" fmla="*/ 4854383 w 5362575"/>
              <a:gd name="connsiteY249" fmla="*/ 3517322 h 6858000"/>
              <a:gd name="connsiteX250" fmla="*/ 4876903 w 5362575"/>
              <a:gd name="connsiteY250" fmla="*/ 3475099 h 6858000"/>
              <a:gd name="connsiteX251" fmla="*/ 4899422 w 5362575"/>
              <a:gd name="connsiteY251" fmla="*/ 3432876 h 6858000"/>
              <a:gd name="connsiteX252" fmla="*/ 4924756 w 5362575"/>
              <a:gd name="connsiteY252" fmla="*/ 3390652 h 6858000"/>
              <a:gd name="connsiteX253" fmla="*/ 4948682 w 5362575"/>
              <a:gd name="connsiteY253" fmla="*/ 3349836 h 6858000"/>
              <a:gd name="connsiteX254" fmla="*/ 4969794 w 5362575"/>
              <a:gd name="connsiteY254" fmla="*/ 3306206 h 6858000"/>
              <a:gd name="connsiteX255" fmla="*/ 4986683 w 5362575"/>
              <a:gd name="connsiteY255" fmla="*/ 3263982 h 6858000"/>
              <a:gd name="connsiteX256" fmla="*/ 4997943 w 5362575"/>
              <a:gd name="connsiteY256" fmla="*/ 3220351 h 6858000"/>
              <a:gd name="connsiteX257" fmla="*/ 5002165 w 5362575"/>
              <a:gd name="connsiteY257" fmla="*/ 3175313 h 6858000"/>
              <a:gd name="connsiteX258" fmla="*/ 4997943 w 5362575"/>
              <a:gd name="connsiteY258" fmla="*/ 3130275 h 6858000"/>
              <a:gd name="connsiteX259" fmla="*/ 4986683 w 5362575"/>
              <a:gd name="connsiteY259" fmla="*/ 3086644 h 6858000"/>
              <a:gd name="connsiteX260" fmla="*/ 4969794 w 5362575"/>
              <a:gd name="connsiteY260" fmla="*/ 3044421 h 6858000"/>
              <a:gd name="connsiteX261" fmla="*/ 4948682 w 5362575"/>
              <a:gd name="connsiteY261" fmla="*/ 3000790 h 6858000"/>
              <a:gd name="connsiteX262" fmla="*/ 4924756 w 5362575"/>
              <a:gd name="connsiteY262" fmla="*/ 2959974 h 6858000"/>
              <a:gd name="connsiteX263" fmla="*/ 4899422 w 5362575"/>
              <a:gd name="connsiteY263" fmla="*/ 2917751 h 6858000"/>
              <a:gd name="connsiteX264" fmla="*/ 4876903 w 5362575"/>
              <a:gd name="connsiteY264" fmla="*/ 2875527 h 6858000"/>
              <a:gd name="connsiteX265" fmla="*/ 4854383 w 5362575"/>
              <a:gd name="connsiteY265" fmla="*/ 2833304 h 6858000"/>
              <a:gd name="connsiteX266" fmla="*/ 4837494 w 5362575"/>
              <a:gd name="connsiteY266" fmla="*/ 2792488 h 6858000"/>
              <a:gd name="connsiteX267" fmla="*/ 4826235 w 5362575"/>
              <a:gd name="connsiteY267" fmla="*/ 2748857 h 6858000"/>
              <a:gd name="connsiteX268" fmla="*/ 4820605 w 5362575"/>
              <a:gd name="connsiteY268" fmla="*/ 2705226 h 6858000"/>
              <a:gd name="connsiteX269" fmla="*/ 4820605 w 5362575"/>
              <a:gd name="connsiteY269" fmla="*/ 2658781 h 6858000"/>
              <a:gd name="connsiteX270" fmla="*/ 4823420 w 5362575"/>
              <a:gd name="connsiteY270" fmla="*/ 2610927 h 6858000"/>
              <a:gd name="connsiteX271" fmla="*/ 4829049 w 5362575"/>
              <a:gd name="connsiteY271" fmla="*/ 2563074 h 6858000"/>
              <a:gd name="connsiteX272" fmla="*/ 4836087 w 5362575"/>
              <a:gd name="connsiteY272" fmla="*/ 2515221 h 6858000"/>
              <a:gd name="connsiteX273" fmla="*/ 4841716 w 5362575"/>
              <a:gd name="connsiteY273" fmla="*/ 2467368 h 6858000"/>
              <a:gd name="connsiteX274" fmla="*/ 4845939 w 5362575"/>
              <a:gd name="connsiteY274" fmla="*/ 2419515 h 6858000"/>
              <a:gd name="connsiteX275" fmla="*/ 4844531 w 5362575"/>
              <a:gd name="connsiteY275" fmla="*/ 2374477 h 6858000"/>
              <a:gd name="connsiteX276" fmla="*/ 4838902 w 5362575"/>
              <a:gd name="connsiteY276" fmla="*/ 2330846 h 6858000"/>
              <a:gd name="connsiteX277" fmla="*/ 4826235 w 5362575"/>
              <a:gd name="connsiteY277" fmla="*/ 2288622 h 6858000"/>
              <a:gd name="connsiteX278" fmla="*/ 4807938 w 5362575"/>
              <a:gd name="connsiteY278" fmla="*/ 2253436 h 6858000"/>
              <a:gd name="connsiteX279" fmla="*/ 4784011 w 5362575"/>
              <a:gd name="connsiteY279" fmla="*/ 2219658 h 6858000"/>
              <a:gd name="connsiteX280" fmla="*/ 4755862 w 5362575"/>
              <a:gd name="connsiteY280" fmla="*/ 2190101 h 6858000"/>
              <a:gd name="connsiteX281" fmla="*/ 4723491 w 5362575"/>
              <a:gd name="connsiteY281" fmla="*/ 2160545 h 6858000"/>
              <a:gd name="connsiteX282" fmla="*/ 4689712 w 5362575"/>
              <a:gd name="connsiteY282" fmla="*/ 2133803 h 6858000"/>
              <a:gd name="connsiteX283" fmla="*/ 4654526 w 5362575"/>
              <a:gd name="connsiteY283" fmla="*/ 2107062 h 6858000"/>
              <a:gd name="connsiteX284" fmla="*/ 4617933 w 5362575"/>
              <a:gd name="connsiteY284" fmla="*/ 2080320 h 6858000"/>
              <a:gd name="connsiteX285" fmla="*/ 4584154 w 5362575"/>
              <a:gd name="connsiteY285" fmla="*/ 2053579 h 6858000"/>
              <a:gd name="connsiteX286" fmla="*/ 4551782 w 5362575"/>
              <a:gd name="connsiteY286" fmla="*/ 2025430 h 6858000"/>
              <a:gd name="connsiteX287" fmla="*/ 4523634 w 5362575"/>
              <a:gd name="connsiteY287" fmla="*/ 1993059 h 6858000"/>
              <a:gd name="connsiteX288" fmla="*/ 4498300 w 5362575"/>
              <a:gd name="connsiteY288" fmla="*/ 1962095 h 6858000"/>
              <a:gd name="connsiteX289" fmla="*/ 4478595 w 5362575"/>
              <a:gd name="connsiteY289" fmla="*/ 1926909 h 6858000"/>
              <a:gd name="connsiteX290" fmla="*/ 4461706 w 5362575"/>
              <a:gd name="connsiteY290" fmla="*/ 1888908 h 6858000"/>
              <a:gd name="connsiteX291" fmla="*/ 4447632 w 5362575"/>
              <a:gd name="connsiteY291" fmla="*/ 1848092 h 6858000"/>
              <a:gd name="connsiteX292" fmla="*/ 4434964 w 5362575"/>
              <a:gd name="connsiteY292" fmla="*/ 1805868 h 6858000"/>
              <a:gd name="connsiteX293" fmla="*/ 4423705 w 5362575"/>
              <a:gd name="connsiteY293" fmla="*/ 1763645 h 6858000"/>
              <a:gd name="connsiteX294" fmla="*/ 4412445 w 5362575"/>
              <a:gd name="connsiteY294" fmla="*/ 1720014 h 6858000"/>
              <a:gd name="connsiteX295" fmla="*/ 4399778 w 5362575"/>
              <a:gd name="connsiteY295" fmla="*/ 1679198 h 6858000"/>
              <a:gd name="connsiteX296" fmla="*/ 4385704 w 5362575"/>
              <a:gd name="connsiteY296" fmla="*/ 1638382 h 6858000"/>
              <a:gd name="connsiteX297" fmla="*/ 4368815 w 5362575"/>
              <a:gd name="connsiteY297" fmla="*/ 1600381 h 6858000"/>
              <a:gd name="connsiteX298" fmla="*/ 4347703 w 5362575"/>
              <a:gd name="connsiteY298" fmla="*/ 1566603 h 6858000"/>
              <a:gd name="connsiteX299" fmla="*/ 4322369 w 5362575"/>
              <a:gd name="connsiteY299" fmla="*/ 1535639 h 6858000"/>
              <a:gd name="connsiteX300" fmla="*/ 4291405 w 5362575"/>
              <a:gd name="connsiteY300" fmla="*/ 1510305 h 6858000"/>
              <a:gd name="connsiteX301" fmla="*/ 4257626 w 5362575"/>
              <a:gd name="connsiteY301" fmla="*/ 1489193 h 6858000"/>
              <a:gd name="connsiteX302" fmla="*/ 4219625 w 5362575"/>
              <a:gd name="connsiteY302" fmla="*/ 1472304 h 6858000"/>
              <a:gd name="connsiteX303" fmla="*/ 4178809 w 5362575"/>
              <a:gd name="connsiteY303" fmla="*/ 1458229 h 6858000"/>
              <a:gd name="connsiteX304" fmla="*/ 4137993 w 5362575"/>
              <a:gd name="connsiteY304" fmla="*/ 1445562 h 6858000"/>
              <a:gd name="connsiteX305" fmla="*/ 4094363 w 5362575"/>
              <a:gd name="connsiteY305" fmla="*/ 1434303 h 6858000"/>
              <a:gd name="connsiteX306" fmla="*/ 4052139 w 5362575"/>
              <a:gd name="connsiteY306" fmla="*/ 1423043 h 6858000"/>
              <a:gd name="connsiteX307" fmla="*/ 4009916 w 5362575"/>
              <a:gd name="connsiteY307" fmla="*/ 1410376 h 6858000"/>
              <a:gd name="connsiteX308" fmla="*/ 3969100 w 5362575"/>
              <a:gd name="connsiteY308" fmla="*/ 1396302 h 6858000"/>
              <a:gd name="connsiteX309" fmla="*/ 3931099 w 5362575"/>
              <a:gd name="connsiteY309" fmla="*/ 1379412 h 6858000"/>
              <a:gd name="connsiteX310" fmla="*/ 3895913 w 5362575"/>
              <a:gd name="connsiteY310" fmla="*/ 1359708 h 6858000"/>
              <a:gd name="connsiteX311" fmla="*/ 3864949 w 5362575"/>
              <a:gd name="connsiteY311" fmla="*/ 1334374 h 6858000"/>
              <a:gd name="connsiteX312" fmla="*/ 3832578 w 5362575"/>
              <a:gd name="connsiteY312" fmla="*/ 1306225 h 6858000"/>
              <a:gd name="connsiteX313" fmla="*/ 3804429 w 5362575"/>
              <a:gd name="connsiteY313" fmla="*/ 1273854 h 6858000"/>
              <a:gd name="connsiteX314" fmla="*/ 3777687 w 5362575"/>
              <a:gd name="connsiteY314" fmla="*/ 1240075 h 6858000"/>
              <a:gd name="connsiteX315" fmla="*/ 3750946 w 5362575"/>
              <a:gd name="connsiteY315" fmla="*/ 1204889 h 6858000"/>
              <a:gd name="connsiteX316" fmla="*/ 3724204 w 5362575"/>
              <a:gd name="connsiteY316" fmla="*/ 1169703 h 6858000"/>
              <a:gd name="connsiteX317" fmla="*/ 3697463 w 5362575"/>
              <a:gd name="connsiteY317" fmla="*/ 1135924 h 6858000"/>
              <a:gd name="connsiteX318" fmla="*/ 3667907 w 5362575"/>
              <a:gd name="connsiteY318" fmla="*/ 1103553 h 6858000"/>
              <a:gd name="connsiteX319" fmla="*/ 3638350 w 5362575"/>
              <a:gd name="connsiteY319" fmla="*/ 1075404 h 6858000"/>
              <a:gd name="connsiteX320" fmla="*/ 3604572 w 5362575"/>
              <a:gd name="connsiteY320" fmla="*/ 1051478 h 6858000"/>
              <a:gd name="connsiteX321" fmla="*/ 3569385 w 5362575"/>
              <a:gd name="connsiteY321" fmla="*/ 1033181 h 6858000"/>
              <a:gd name="connsiteX322" fmla="*/ 3527162 w 5362575"/>
              <a:gd name="connsiteY322" fmla="*/ 1020514 h 6858000"/>
              <a:gd name="connsiteX323" fmla="*/ 3483531 w 5362575"/>
              <a:gd name="connsiteY323" fmla="*/ 1014884 h 6858000"/>
              <a:gd name="connsiteX324" fmla="*/ 3438493 w 5362575"/>
              <a:gd name="connsiteY324" fmla="*/ 1013477 h 6858000"/>
              <a:gd name="connsiteX325" fmla="*/ 3390640 w 5362575"/>
              <a:gd name="connsiteY325" fmla="*/ 1017699 h 6858000"/>
              <a:gd name="connsiteX326" fmla="*/ 3342787 w 5362575"/>
              <a:gd name="connsiteY326" fmla="*/ 1023329 h 6858000"/>
              <a:gd name="connsiteX327" fmla="*/ 3294933 w 5362575"/>
              <a:gd name="connsiteY327" fmla="*/ 1030366 h 6858000"/>
              <a:gd name="connsiteX328" fmla="*/ 3247080 w 5362575"/>
              <a:gd name="connsiteY328" fmla="*/ 1035996 h 6858000"/>
              <a:gd name="connsiteX329" fmla="*/ 3199227 w 5362575"/>
              <a:gd name="connsiteY329" fmla="*/ 1038811 h 6858000"/>
              <a:gd name="connsiteX330" fmla="*/ 3152781 w 5362575"/>
              <a:gd name="connsiteY330" fmla="*/ 1038811 h 6858000"/>
              <a:gd name="connsiteX331" fmla="*/ 3109151 w 5362575"/>
              <a:gd name="connsiteY331" fmla="*/ 1033181 h 6858000"/>
              <a:gd name="connsiteX332" fmla="*/ 3064112 w 5362575"/>
              <a:gd name="connsiteY332" fmla="*/ 1021921 h 6858000"/>
              <a:gd name="connsiteX333" fmla="*/ 3023296 w 5362575"/>
              <a:gd name="connsiteY333" fmla="*/ 1005032 h 6858000"/>
              <a:gd name="connsiteX334" fmla="*/ 2981073 w 5362575"/>
              <a:gd name="connsiteY334" fmla="*/ 982513 h 6858000"/>
              <a:gd name="connsiteX335" fmla="*/ 2938850 w 5362575"/>
              <a:gd name="connsiteY335" fmla="*/ 959994 h 6858000"/>
              <a:gd name="connsiteX336" fmla="*/ 2896626 w 5362575"/>
              <a:gd name="connsiteY336" fmla="*/ 934660 h 6858000"/>
              <a:gd name="connsiteX337" fmla="*/ 2855810 w 5362575"/>
              <a:gd name="connsiteY337" fmla="*/ 910733 h 6858000"/>
              <a:gd name="connsiteX338" fmla="*/ 2812180 w 5362575"/>
              <a:gd name="connsiteY338" fmla="*/ 889621 h 6858000"/>
              <a:gd name="connsiteX339" fmla="*/ 2769956 w 5362575"/>
              <a:gd name="connsiteY339" fmla="*/ 872732 h 6858000"/>
              <a:gd name="connsiteX340" fmla="*/ 2726325 w 5362575"/>
              <a:gd name="connsiteY340" fmla="*/ 861472 h 6858000"/>
              <a:gd name="connsiteX341" fmla="*/ 2681287 w 5362575"/>
              <a:gd name="connsiteY341" fmla="*/ 857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5362575" h="6858000">
                <a:moveTo>
                  <a:pt x="0" y="0"/>
                </a:moveTo>
                <a:lnTo>
                  <a:pt x="5362575" y="0"/>
                </a:lnTo>
                <a:lnTo>
                  <a:pt x="5362575" y="6858000"/>
                </a:lnTo>
                <a:lnTo>
                  <a:pt x="0" y="6858000"/>
                </a:lnTo>
                <a:lnTo>
                  <a:pt x="0" y="0"/>
                </a:lnTo>
                <a:close/>
                <a:moveTo>
                  <a:pt x="2681287" y="857250"/>
                </a:moveTo>
                <a:lnTo>
                  <a:pt x="2636249" y="861472"/>
                </a:lnTo>
                <a:lnTo>
                  <a:pt x="2592618" y="872732"/>
                </a:lnTo>
                <a:lnTo>
                  <a:pt x="2550395" y="889621"/>
                </a:lnTo>
                <a:lnTo>
                  <a:pt x="2506764" y="910733"/>
                </a:lnTo>
                <a:lnTo>
                  <a:pt x="2465948" y="934660"/>
                </a:lnTo>
                <a:lnTo>
                  <a:pt x="2423725" y="959994"/>
                </a:lnTo>
                <a:lnTo>
                  <a:pt x="2381501" y="982513"/>
                </a:lnTo>
                <a:lnTo>
                  <a:pt x="2339278" y="1005032"/>
                </a:lnTo>
                <a:lnTo>
                  <a:pt x="2297055" y="1021921"/>
                </a:lnTo>
                <a:lnTo>
                  <a:pt x="2253424" y="1033181"/>
                </a:lnTo>
                <a:lnTo>
                  <a:pt x="2209793" y="1038811"/>
                </a:lnTo>
                <a:lnTo>
                  <a:pt x="2163347" y="1038811"/>
                </a:lnTo>
                <a:lnTo>
                  <a:pt x="2115494" y="1035996"/>
                </a:lnTo>
                <a:lnTo>
                  <a:pt x="2067641" y="1030366"/>
                </a:lnTo>
                <a:lnTo>
                  <a:pt x="2019788" y="1023329"/>
                </a:lnTo>
                <a:lnTo>
                  <a:pt x="1971934" y="1017699"/>
                </a:lnTo>
                <a:lnTo>
                  <a:pt x="1924081" y="1013477"/>
                </a:lnTo>
                <a:lnTo>
                  <a:pt x="1879043" y="1014884"/>
                </a:lnTo>
                <a:lnTo>
                  <a:pt x="1835412" y="1020514"/>
                </a:lnTo>
                <a:lnTo>
                  <a:pt x="1793189" y="1033181"/>
                </a:lnTo>
                <a:lnTo>
                  <a:pt x="1758003" y="1051478"/>
                </a:lnTo>
                <a:lnTo>
                  <a:pt x="1724224" y="1075404"/>
                </a:lnTo>
                <a:lnTo>
                  <a:pt x="1694668" y="1103553"/>
                </a:lnTo>
                <a:lnTo>
                  <a:pt x="1665111" y="1135924"/>
                </a:lnTo>
                <a:lnTo>
                  <a:pt x="1638370" y="1169703"/>
                </a:lnTo>
                <a:lnTo>
                  <a:pt x="1611628" y="1204889"/>
                </a:lnTo>
                <a:lnTo>
                  <a:pt x="1584887" y="1240075"/>
                </a:lnTo>
                <a:lnTo>
                  <a:pt x="1558145" y="1273854"/>
                </a:lnTo>
                <a:lnTo>
                  <a:pt x="1529996" y="1306225"/>
                </a:lnTo>
                <a:lnTo>
                  <a:pt x="1497625" y="1334374"/>
                </a:lnTo>
                <a:lnTo>
                  <a:pt x="1466661" y="1359708"/>
                </a:lnTo>
                <a:lnTo>
                  <a:pt x="1431475" y="1379412"/>
                </a:lnTo>
                <a:lnTo>
                  <a:pt x="1393474" y="1396302"/>
                </a:lnTo>
                <a:lnTo>
                  <a:pt x="1352658" y="1410376"/>
                </a:lnTo>
                <a:lnTo>
                  <a:pt x="1310435" y="1423043"/>
                </a:lnTo>
                <a:lnTo>
                  <a:pt x="1268212" y="1434303"/>
                </a:lnTo>
                <a:lnTo>
                  <a:pt x="1224581" y="1445562"/>
                </a:lnTo>
                <a:lnTo>
                  <a:pt x="1183765" y="1458229"/>
                </a:lnTo>
                <a:lnTo>
                  <a:pt x="1142949" y="1472304"/>
                </a:lnTo>
                <a:lnTo>
                  <a:pt x="1104948" y="1489193"/>
                </a:lnTo>
                <a:lnTo>
                  <a:pt x="1071169" y="1510305"/>
                </a:lnTo>
                <a:lnTo>
                  <a:pt x="1040205" y="1535639"/>
                </a:lnTo>
                <a:lnTo>
                  <a:pt x="1014871" y="1566603"/>
                </a:lnTo>
                <a:lnTo>
                  <a:pt x="993760" y="1600381"/>
                </a:lnTo>
                <a:lnTo>
                  <a:pt x="976870" y="1638382"/>
                </a:lnTo>
                <a:lnTo>
                  <a:pt x="962796" y="1679198"/>
                </a:lnTo>
                <a:lnTo>
                  <a:pt x="950129" y="1720014"/>
                </a:lnTo>
                <a:lnTo>
                  <a:pt x="938869" y="1763645"/>
                </a:lnTo>
                <a:lnTo>
                  <a:pt x="927610" y="1805868"/>
                </a:lnTo>
                <a:lnTo>
                  <a:pt x="914943" y="1848092"/>
                </a:lnTo>
                <a:lnTo>
                  <a:pt x="900868" y="1888908"/>
                </a:lnTo>
                <a:lnTo>
                  <a:pt x="883979" y="1926909"/>
                </a:lnTo>
                <a:lnTo>
                  <a:pt x="864275" y="1962095"/>
                </a:lnTo>
                <a:lnTo>
                  <a:pt x="838941" y="1993059"/>
                </a:lnTo>
                <a:lnTo>
                  <a:pt x="810792" y="2025430"/>
                </a:lnTo>
                <a:lnTo>
                  <a:pt x="778420" y="2053579"/>
                </a:lnTo>
                <a:lnTo>
                  <a:pt x="743234" y="2080320"/>
                </a:lnTo>
                <a:lnTo>
                  <a:pt x="708048" y="2107062"/>
                </a:lnTo>
                <a:lnTo>
                  <a:pt x="672862" y="2133803"/>
                </a:lnTo>
                <a:lnTo>
                  <a:pt x="639083" y="2160545"/>
                </a:lnTo>
                <a:lnTo>
                  <a:pt x="606712" y="2190101"/>
                </a:lnTo>
                <a:lnTo>
                  <a:pt x="578563" y="2219658"/>
                </a:lnTo>
                <a:lnTo>
                  <a:pt x="554637" y="2253436"/>
                </a:lnTo>
                <a:lnTo>
                  <a:pt x="536340" y="2288622"/>
                </a:lnTo>
                <a:lnTo>
                  <a:pt x="523673" y="2330846"/>
                </a:lnTo>
                <a:lnTo>
                  <a:pt x="518043" y="2374477"/>
                </a:lnTo>
                <a:lnTo>
                  <a:pt x="516635" y="2419515"/>
                </a:lnTo>
                <a:lnTo>
                  <a:pt x="520858" y="2467368"/>
                </a:lnTo>
                <a:lnTo>
                  <a:pt x="526488" y="2515221"/>
                </a:lnTo>
                <a:lnTo>
                  <a:pt x="533525" y="2563074"/>
                </a:lnTo>
                <a:lnTo>
                  <a:pt x="539155" y="2610927"/>
                </a:lnTo>
                <a:lnTo>
                  <a:pt x="541970" y="2658781"/>
                </a:lnTo>
                <a:lnTo>
                  <a:pt x="541970" y="2705226"/>
                </a:lnTo>
                <a:lnTo>
                  <a:pt x="536340" y="2748857"/>
                </a:lnTo>
                <a:lnTo>
                  <a:pt x="525080" y="2792488"/>
                </a:lnTo>
                <a:lnTo>
                  <a:pt x="508191" y="2833304"/>
                </a:lnTo>
                <a:lnTo>
                  <a:pt x="487079" y="2875527"/>
                </a:lnTo>
                <a:lnTo>
                  <a:pt x="463153" y="2917751"/>
                </a:lnTo>
                <a:lnTo>
                  <a:pt x="437819" y="2959974"/>
                </a:lnTo>
                <a:lnTo>
                  <a:pt x="413892" y="3000790"/>
                </a:lnTo>
                <a:lnTo>
                  <a:pt x="392780" y="3044421"/>
                </a:lnTo>
                <a:lnTo>
                  <a:pt x="375891" y="3086644"/>
                </a:lnTo>
                <a:lnTo>
                  <a:pt x="364631" y="3130275"/>
                </a:lnTo>
                <a:lnTo>
                  <a:pt x="360409" y="3175313"/>
                </a:lnTo>
                <a:lnTo>
                  <a:pt x="364631" y="3220351"/>
                </a:lnTo>
                <a:lnTo>
                  <a:pt x="375891" y="3263982"/>
                </a:lnTo>
                <a:lnTo>
                  <a:pt x="392780" y="3306206"/>
                </a:lnTo>
                <a:lnTo>
                  <a:pt x="413892" y="3349836"/>
                </a:lnTo>
                <a:lnTo>
                  <a:pt x="437819" y="3390652"/>
                </a:lnTo>
                <a:lnTo>
                  <a:pt x="463153" y="3432876"/>
                </a:lnTo>
                <a:lnTo>
                  <a:pt x="487079" y="3475099"/>
                </a:lnTo>
                <a:lnTo>
                  <a:pt x="508191" y="3517322"/>
                </a:lnTo>
                <a:lnTo>
                  <a:pt x="525080" y="3558138"/>
                </a:lnTo>
                <a:lnTo>
                  <a:pt x="536340" y="3601769"/>
                </a:lnTo>
                <a:lnTo>
                  <a:pt x="541970" y="3645400"/>
                </a:lnTo>
                <a:lnTo>
                  <a:pt x="541970" y="3691846"/>
                </a:lnTo>
                <a:lnTo>
                  <a:pt x="539155" y="3739699"/>
                </a:lnTo>
                <a:lnTo>
                  <a:pt x="533525" y="3787552"/>
                </a:lnTo>
                <a:lnTo>
                  <a:pt x="526488" y="3835405"/>
                </a:lnTo>
                <a:lnTo>
                  <a:pt x="520858" y="3883258"/>
                </a:lnTo>
                <a:lnTo>
                  <a:pt x="516635" y="3931111"/>
                </a:lnTo>
                <a:lnTo>
                  <a:pt x="518043" y="3976150"/>
                </a:lnTo>
                <a:lnTo>
                  <a:pt x="523673" y="4019781"/>
                </a:lnTo>
                <a:lnTo>
                  <a:pt x="536340" y="4062004"/>
                </a:lnTo>
                <a:lnTo>
                  <a:pt x="554637" y="4097190"/>
                </a:lnTo>
                <a:lnTo>
                  <a:pt x="578563" y="4130969"/>
                </a:lnTo>
                <a:lnTo>
                  <a:pt x="606712" y="4160525"/>
                </a:lnTo>
                <a:lnTo>
                  <a:pt x="639083" y="4190081"/>
                </a:lnTo>
                <a:lnTo>
                  <a:pt x="672862" y="4216823"/>
                </a:lnTo>
                <a:lnTo>
                  <a:pt x="708048" y="4243564"/>
                </a:lnTo>
                <a:lnTo>
                  <a:pt x="743234" y="4270306"/>
                </a:lnTo>
                <a:lnTo>
                  <a:pt x="778420" y="4297047"/>
                </a:lnTo>
                <a:lnTo>
                  <a:pt x="810792" y="4325196"/>
                </a:lnTo>
                <a:lnTo>
                  <a:pt x="838941" y="4357567"/>
                </a:lnTo>
                <a:lnTo>
                  <a:pt x="864275" y="4388531"/>
                </a:lnTo>
                <a:lnTo>
                  <a:pt x="883979" y="4423717"/>
                </a:lnTo>
                <a:lnTo>
                  <a:pt x="900868" y="4461718"/>
                </a:lnTo>
                <a:lnTo>
                  <a:pt x="914943" y="4502534"/>
                </a:lnTo>
                <a:lnTo>
                  <a:pt x="927610" y="4544758"/>
                </a:lnTo>
                <a:lnTo>
                  <a:pt x="938869" y="4586981"/>
                </a:lnTo>
                <a:lnTo>
                  <a:pt x="950129" y="4630612"/>
                </a:lnTo>
                <a:lnTo>
                  <a:pt x="962796" y="4671428"/>
                </a:lnTo>
                <a:lnTo>
                  <a:pt x="976870" y="4712244"/>
                </a:lnTo>
                <a:lnTo>
                  <a:pt x="993760" y="4750245"/>
                </a:lnTo>
                <a:lnTo>
                  <a:pt x="1014871" y="4784024"/>
                </a:lnTo>
                <a:lnTo>
                  <a:pt x="1040205" y="4814987"/>
                </a:lnTo>
                <a:lnTo>
                  <a:pt x="1071169" y="4840321"/>
                </a:lnTo>
                <a:lnTo>
                  <a:pt x="1104948" y="4861433"/>
                </a:lnTo>
                <a:lnTo>
                  <a:pt x="1142949" y="4878322"/>
                </a:lnTo>
                <a:lnTo>
                  <a:pt x="1183765" y="4892397"/>
                </a:lnTo>
                <a:lnTo>
                  <a:pt x="1224581" y="4905064"/>
                </a:lnTo>
                <a:lnTo>
                  <a:pt x="1268212" y="4916323"/>
                </a:lnTo>
                <a:lnTo>
                  <a:pt x="1310435" y="4927583"/>
                </a:lnTo>
                <a:lnTo>
                  <a:pt x="1352658" y="4940250"/>
                </a:lnTo>
                <a:lnTo>
                  <a:pt x="1393474" y="4954324"/>
                </a:lnTo>
                <a:lnTo>
                  <a:pt x="1431475" y="4971214"/>
                </a:lnTo>
                <a:lnTo>
                  <a:pt x="1466661" y="4990918"/>
                </a:lnTo>
                <a:lnTo>
                  <a:pt x="1497625" y="5016252"/>
                </a:lnTo>
                <a:lnTo>
                  <a:pt x="1529996" y="5044401"/>
                </a:lnTo>
                <a:lnTo>
                  <a:pt x="1558145" y="5076772"/>
                </a:lnTo>
                <a:lnTo>
                  <a:pt x="1584887" y="5110551"/>
                </a:lnTo>
                <a:lnTo>
                  <a:pt x="1611628" y="5145737"/>
                </a:lnTo>
                <a:lnTo>
                  <a:pt x="1638370" y="5180923"/>
                </a:lnTo>
                <a:lnTo>
                  <a:pt x="1665111" y="5214702"/>
                </a:lnTo>
                <a:lnTo>
                  <a:pt x="1694668" y="5247073"/>
                </a:lnTo>
                <a:lnTo>
                  <a:pt x="1724224" y="5275222"/>
                </a:lnTo>
                <a:lnTo>
                  <a:pt x="1758003" y="5299149"/>
                </a:lnTo>
                <a:lnTo>
                  <a:pt x="1793189" y="5317446"/>
                </a:lnTo>
                <a:lnTo>
                  <a:pt x="1835412" y="5330113"/>
                </a:lnTo>
                <a:lnTo>
                  <a:pt x="1879043" y="5335742"/>
                </a:lnTo>
                <a:lnTo>
                  <a:pt x="1924081" y="5337150"/>
                </a:lnTo>
                <a:lnTo>
                  <a:pt x="1971934" y="5332927"/>
                </a:lnTo>
                <a:lnTo>
                  <a:pt x="2019788" y="5327298"/>
                </a:lnTo>
                <a:lnTo>
                  <a:pt x="2067641" y="5320260"/>
                </a:lnTo>
                <a:lnTo>
                  <a:pt x="2115494" y="5314631"/>
                </a:lnTo>
                <a:lnTo>
                  <a:pt x="2163347" y="5311816"/>
                </a:lnTo>
                <a:lnTo>
                  <a:pt x="2209793" y="5311816"/>
                </a:lnTo>
                <a:lnTo>
                  <a:pt x="2253424" y="5317446"/>
                </a:lnTo>
                <a:lnTo>
                  <a:pt x="2297055" y="5328705"/>
                </a:lnTo>
                <a:lnTo>
                  <a:pt x="2339278" y="5345594"/>
                </a:lnTo>
                <a:lnTo>
                  <a:pt x="2381501" y="5368114"/>
                </a:lnTo>
                <a:lnTo>
                  <a:pt x="2423725" y="5390633"/>
                </a:lnTo>
                <a:lnTo>
                  <a:pt x="2465948" y="5415967"/>
                </a:lnTo>
                <a:lnTo>
                  <a:pt x="2506764" y="5439893"/>
                </a:lnTo>
                <a:lnTo>
                  <a:pt x="2550395" y="5461005"/>
                </a:lnTo>
                <a:lnTo>
                  <a:pt x="2592618" y="5477894"/>
                </a:lnTo>
                <a:lnTo>
                  <a:pt x="2636249" y="5489154"/>
                </a:lnTo>
                <a:lnTo>
                  <a:pt x="2681287" y="5493376"/>
                </a:lnTo>
                <a:lnTo>
                  <a:pt x="2726325" y="5489154"/>
                </a:lnTo>
                <a:lnTo>
                  <a:pt x="2769956" y="5477894"/>
                </a:lnTo>
                <a:lnTo>
                  <a:pt x="2812180" y="5461005"/>
                </a:lnTo>
                <a:lnTo>
                  <a:pt x="2855810" y="5439893"/>
                </a:lnTo>
                <a:lnTo>
                  <a:pt x="2896626" y="5415967"/>
                </a:lnTo>
                <a:lnTo>
                  <a:pt x="2938850" y="5390633"/>
                </a:lnTo>
                <a:lnTo>
                  <a:pt x="2981073" y="5368114"/>
                </a:lnTo>
                <a:lnTo>
                  <a:pt x="3023296" y="5345594"/>
                </a:lnTo>
                <a:lnTo>
                  <a:pt x="3064112" y="5328705"/>
                </a:lnTo>
                <a:lnTo>
                  <a:pt x="3109151" y="5317446"/>
                </a:lnTo>
                <a:lnTo>
                  <a:pt x="3152781" y="5311816"/>
                </a:lnTo>
                <a:lnTo>
                  <a:pt x="3199227" y="5311816"/>
                </a:lnTo>
                <a:lnTo>
                  <a:pt x="3247080" y="5314631"/>
                </a:lnTo>
                <a:lnTo>
                  <a:pt x="3294933" y="5320260"/>
                </a:lnTo>
                <a:lnTo>
                  <a:pt x="3342787" y="5327298"/>
                </a:lnTo>
                <a:lnTo>
                  <a:pt x="3390640" y="5332927"/>
                </a:lnTo>
                <a:lnTo>
                  <a:pt x="3438493" y="5337150"/>
                </a:lnTo>
                <a:lnTo>
                  <a:pt x="3483531" y="5335742"/>
                </a:lnTo>
                <a:lnTo>
                  <a:pt x="3527162" y="5330113"/>
                </a:lnTo>
                <a:lnTo>
                  <a:pt x="3569385" y="5317446"/>
                </a:lnTo>
                <a:lnTo>
                  <a:pt x="3604572" y="5299149"/>
                </a:lnTo>
                <a:lnTo>
                  <a:pt x="3638350" y="5275222"/>
                </a:lnTo>
                <a:lnTo>
                  <a:pt x="3667907" y="5247073"/>
                </a:lnTo>
                <a:lnTo>
                  <a:pt x="3697463" y="5214702"/>
                </a:lnTo>
                <a:lnTo>
                  <a:pt x="3724204" y="5180923"/>
                </a:lnTo>
                <a:lnTo>
                  <a:pt x="3750946" y="5145737"/>
                </a:lnTo>
                <a:lnTo>
                  <a:pt x="3777687" y="5110551"/>
                </a:lnTo>
                <a:lnTo>
                  <a:pt x="3804429" y="5076772"/>
                </a:lnTo>
                <a:lnTo>
                  <a:pt x="3832578" y="5044401"/>
                </a:lnTo>
                <a:lnTo>
                  <a:pt x="3864949" y="5016252"/>
                </a:lnTo>
                <a:lnTo>
                  <a:pt x="3895913" y="4990918"/>
                </a:lnTo>
                <a:lnTo>
                  <a:pt x="3931099" y="4971214"/>
                </a:lnTo>
                <a:lnTo>
                  <a:pt x="3969100" y="4954324"/>
                </a:lnTo>
                <a:lnTo>
                  <a:pt x="4009916" y="4940250"/>
                </a:lnTo>
                <a:lnTo>
                  <a:pt x="4052139" y="4927583"/>
                </a:lnTo>
                <a:lnTo>
                  <a:pt x="4094363" y="4916323"/>
                </a:lnTo>
                <a:lnTo>
                  <a:pt x="4137993" y="4905064"/>
                </a:lnTo>
                <a:lnTo>
                  <a:pt x="4178809" y="4892397"/>
                </a:lnTo>
                <a:lnTo>
                  <a:pt x="4219625" y="4878322"/>
                </a:lnTo>
                <a:lnTo>
                  <a:pt x="4257626" y="4861433"/>
                </a:lnTo>
                <a:lnTo>
                  <a:pt x="4291405" y="4840321"/>
                </a:lnTo>
                <a:lnTo>
                  <a:pt x="4322369" y="4814987"/>
                </a:lnTo>
                <a:lnTo>
                  <a:pt x="4347703" y="4784024"/>
                </a:lnTo>
                <a:lnTo>
                  <a:pt x="4368815" y="4750245"/>
                </a:lnTo>
                <a:lnTo>
                  <a:pt x="4385704" y="4712244"/>
                </a:lnTo>
                <a:lnTo>
                  <a:pt x="4399778" y="4671428"/>
                </a:lnTo>
                <a:lnTo>
                  <a:pt x="4412445" y="4630612"/>
                </a:lnTo>
                <a:lnTo>
                  <a:pt x="4423705" y="4586981"/>
                </a:lnTo>
                <a:lnTo>
                  <a:pt x="4434964" y="4544758"/>
                </a:lnTo>
                <a:lnTo>
                  <a:pt x="4447632" y="4502534"/>
                </a:lnTo>
                <a:lnTo>
                  <a:pt x="4461706" y="4461718"/>
                </a:lnTo>
                <a:lnTo>
                  <a:pt x="4478595" y="4423717"/>
                </a:lnTo>
                <a:lnTo>
                  <a:pt x="4498300" y="4388531"/>
                </a:lnTo>
                <a:lnTo>
                  <a:pt x="4523634" y="4357567"/>
                </a:lnTo>
                <a:lnTo>
                  <a:pt x="4551782" y="4325196"/>
                </a:lnTo>
                <a:lnTo>
                  <a:pt x="4584154" y="4297047"/>
                </a:lnTo>
                <a:lnTo>
                  <a:pt x="4617933" y="4270306"/>
                </a:lnTo>
                <a:lnTo>
                  <a:pt x="4654526" y="4243564"/>
                </a:lnTo>
                <a:lnTo>
                  <a:pt x="4689712" y="4216823"/>
                </a:lnTo>
                <a:lnTo>
                  <a:pt x="4723491" y="4190081"/>
                </a:lnTo>
                <a:lnTo>
                  <a:pt x="4755862" y="4160525"/>
                </a:lnTo>
                <a:lnTo>
                  <a:pt x="4784011" y="4130969"/>
                </a:lnTo>
                <a:lnTo>
                  <a:pt x="4807938" y="4097190"/>
                </a:lnTo>
                <a:lnTo>
                  <a:pt x="4826235" y="4062004"/>
                </a:lnTo>
                <a:lnTo>
                  <a:pt x="4838902" y="4019781"/>
                </a:lnTo>
                <a:lnTo>
                  <a:pt x="4844531" y="3976150"/>
                </a:lnTo>
                <a:lnTo>
                  <a:pt x="4845939" y="3931111"/>
                </a:lnTo>
                <a:lnTo>
                  <a:pt x="4841716" y="3883258"/>
                </a:lnTo>
                <a:lnTo>
                  <a:pt x="4836087" y="3835405"/>
                </a:lnTo>
                <a:lnTo>
                  <a:pt x="4829049" y="3787552"/>
                </a:lnTo>
                <a:lnTo>
                  <a:pt x="4823420" y="3739699"/>
                </a:lnTo>
                <a:lnTo>
                  <a:pt x="4820605" y="3691846"/>
                </a:lnTo>
                <a:lnTo>
                  <a:pt x="4820605" y="3645400"/>
                </a:lnTo>
                <a:lnTo>
                  <a:pt x="4826235" y="3601769"/>
                </a:lnTo>
                <a:lnTo>
                  <a:pt x="4837494" y="3558138"/>
                </a:lnTo>
                <a:lnTo>
                  <a:pt x="4854383" y="3517322"/>
                </a:lnTo>
                <a:lnTo>
                  <a:pt x="4876903" y="3475099"/>
                </a:lnTo>
                <a:lnTo>
                  <a:pt x="4899422" y="3432876"/>
                </a:lnTo>
                <a:lnTo>
                  <a:pt x="4924756" y="3390652"/>
                </a:lnTo>
                <a:lnTo>
                  <a:pt x="4948682" y="3349836"/>
                </a:lnTo>
                <a:lnTo>
                  <a:pt x="4969794" y="3306206"/>
                </a:lnTo>
                <a:lnTo>
                  <a:pt x="4986683" y="3263982"/>
                </a:lnTo>
                <a:lnTo>
                  <a:pt x="4997943" y="3220351"/>
                </a:lnTo>
                <a:lnTo>
                  <a:pt x="5002165" y="3175313"/>
                </a:lnTo>
                <a:lnTo>
                  <a:pt x="4997943" y="3130275"/>
                </a:lnTo>
                <a:lnTo>
                  <a:pt x="4986683" y="3086644"/>
                </a:lnTo>
                <a:lnTo>
                  <a:pt x="4969794" y="3044421"/>
                </a:lnTo>
                <a:lnTo>
                  <a:pt x="4948682" y="3000790"/>
                </a:lnTo>
                <a:lnTo>
                  <a:pt x="4924756" y="2959974"/>
                </a:lnTo>
                <a:lnTo>
                  <a:pt x="4899422" y="2917751"/>
                </a:lnTo>
                <a:lnTo>
                  <a:pt x="4876903" y="2875527"/>
                </a:lnTo>
                <a:lnTo>
                  <a:pt x="4854383" y="2833304"/>
                </a:lnTo>
                <a:lnTo>
                  <a:pt x="4837494" y="2792488"/>
                </a:lnTo>
                <a:lnTo>
                  <a:pt x="4826235" y="2748857"/>
                </a:lnTo>
                <a:lnTo>
                  <a:pt x="4820605" y="2705226"/>
                </a:lnTo>
                <a:lnTo>
                  <a:pt x="4820605" y="2658781"/>
                </a:lnTo>
                <a:lnTo>
                  <a:pt x="4823420" y="2610927"/>
                </a:lnTo>
                <a:lnTo>
                  <a:pt x="4829049" y="2563074"/>
                </a:lnTo>
                <a:lnTo>
                  <a:pt x="4836087" y="2515221"/>
                </a:lnTo>
                <a:lnTo>
                  <a:pt x="4841716" y="2467368"/>
                </a:lnTo>
                <a:lnTo>
                  <a:pt x="4845939" y="2419515"/>
                </a:lnTo>
                <a:lnTo>
                  <a:pt x="4844531" y="2374477"/>
                </a:lnTo>
                <a:lnTo>
                  <a:pt x="4838902" y="2330846"/>
                </a:lnTo>
                <a:lnTo>
                  <a:pt x="4826235" y="2288622"/>
                </a:lnTo>
                <a:lnTo>
                  <a:pt x="4807938" y="2253436"/>
                </a:lnTo>
                <a:lnTo>
                  <a:pt x="4784011" y="2219658"/>
                </a:lnTo>
                <a:lnTo>
                  <a:pt x="4755862" y="2190101"/>
                </a:lnTo>
                <a:lnTo>
                  <a:pt x="4723491" y="2160545"/>
                </a:lnTo>
                <a:lnTo>
                  <a:pt x="4689712" y="2133803"/>
                </a:lnTo>
                <a:lnTo>
                  <a:pt x="4654526" y="2107062"/>
                </a:lnTo>
                <a:lnTo>
                  <a:pt x="4617933" y="2080320"/>
                </a:lnTo>
                <a:lnTo>
                  <a:pt x="4584154" y="2053579"/>
                </a:lnTo>
                <a:lnTo>
                  <a:pt x="4551782" y="2025430"/>
                </a:lnTo>
                <a:lnTo>
                  <a:pt x="4523634" y="1993059"/>
                </a:lnTo>
                <a:lnTo>
                  <a:pt x="4498300" y="1962095"/>
                </a:lnTo>
                <a:lnTo>
                  <a:pt x="4478595" y="1926909"/>
                </a:lnTo>
                <a:lnTo>
                  <a:pt x="4461706" y="1888908"/>
                </a:lnTo>
                <a:lnTo>
                  <a:pt x="4447632" y="1848092"/>
                </a:lnTo>
                <a:lnTo>
                  <a:pt x="4434964" y="1805868"/>
                </a:lnTo>
                <a:lnTo>
                  <a:pt x="4423705" y="1763645"/>
                </a:lnTo>
                <a:lnTo>
                  <a:pt x="4412445" y="1720014"/>
                </a:lnTo>
                <a:lnTo>
                  <a:pt x="4399778" y="1679198"/>
                </a:lnTo>
                <a:lnTo>
                  <a:pt x="4385704" y="1638382"/>
                </a:lnTo>
                <a:lnTo>
                  <a:pt x="4368815" y="1600381"/>
                </a:lnTo>
                <a:lnTo>
                  <a:pt x="4347703" y="1566603"/>
                </a:lnTo>
                <a:lnTo>
                  <a:pt x="4322369" y="1535639"/>
                </a:lnTo>
                <a:lnTo>
                  <a:pt x="4291405" y="1510305"/>
                </a:lnTo>
                <a:lnTo>
                  <a:pt x="4257626" y="1489193"/>
                </a:lnTo>
                <a:lnTo>
                  <a:pt x="4219625" y="1472304"/>
                </a:lnTo>
                <a:lnTo>
                  <a:pt x="4178809" y="1458229"/>
                </a:lnTo>
                <a:lnTo>
                  <a:pt x="4137993" y="1445562"/>
                </a:lnTo>
                <a:lnTo>
                  <a:pt x="4094363" y="1434303"/>
                </a:lnTo>
                <a:lnTo>
                  <a:pt x="4052139" y="1423043"/>
                </a:lnTo>
                <a:lnTo>
                  <a:pt x="4009916" y="1410376"/>
                </a:lnTo>
                <a:lnTo>
                  <a:pt x="3969100" y="1396302"/>
                </a:lnTo>
                <a:lnTo>
                  <a:pt x="3931099" y="1379412"/>
                </a:lnTo>
                <a:lnTo>
                  <a:pt x="3895913" y="1359708"/>
                </a:lnTo>
                <a:lnTo>
                  <a:pt x="3864949" y="1334374"/>
                </a:lnTo>
                <a:lnTo>
                  <a:pt x="3832578" y="1306225"/>
                </a:lnTo>
                <a:lnTo>
                  <a:pt x="3804429" y="1273854"/>
                </a:lnTo>
                <a:lnTo>
                  <a:pt x="3777687" y="1240075"/>
                </a:lnTo>
                <a:lnTo>
                  <a:pt x="3750946" y="1204889"/>
                </a:lnTo>
                <a:lnTo>
                  <a:pt x="3724204" y="1169703"/>
                </a:lnTo>
                <a:lnTo>
                  <a:pt x="3697463" y="1135924"/>
                </a:lnTo>
                <a:lnTo>
                  <a:pt x="3667907" y="1103553"/>
                </a:lnTo>
                <a:lnTo>
                  <a:pt x="3638350" y="1075404"/>
                </a:lnTo>
                <a:lnTo>
                  <a:pt x="3604572" y="1051478"/>
                </a:lnTo>
                <a:lnTo>
                  <a:pt x="3569385" y="1033181"/>
                </a:lnTo>
                <a:lnTo>
                  <a:pt x="3527162" y="1020514"/>
                </a:lnTo>
                <a:lnTo>
                  <a:pt x="3483531" y="1014884"/>
                </a:lnTo>
                <a:lnTo>
                  <a:pt x="3438493" y="1013477"/>
                </a:lnTo>
                <a:lnTo>
                  <a:pt x="3390640" y="1017699"/>
                </a:lnTo>
                <a:lnTo>
                  <a:pt x="3342787" y="1023329"/>
                </a:lnTo>
                <a:lnTo>
                  <a:pt x="3294933" y="1030366"/>
                </a:lnTo>
                <a:lnTo>
                  <a:pt x="3247080" y="1035996"/>
                </a:lnTo>
                <a:lnTo>
                  <a:pt x="3199227" y="1038811"/>
                </a:lnTo>
                <a:lnTo>
                  <a:pt x="3152781" y="1038811"/>
                </a:lnTo>
                <a:lnTo>
                  <a:pt x="3109151" y="1033181"/>
                </a:lnTo>
                <a:lnTo>
                  <a:pt x="3064112" y="1021921"/>
                </a:lnTo>
                <a:lnTo>
                  <a:pt x="3023296" y="1005032"/>
                </a:lnTo>
                <a:lnTo>
                  <a:pt x="2981073" y="982513"/>
                </a:lnTo>
                <a:lnTo>
                  <a:pt x="2938850" y="959994"/>
                </a:lnTo>
                <a:lnTo>
                  <a:pt x="2896626" y="934660"/>
                </a:lnTo>
                <a:lnTo>
                  <a:pt x="2855810" y="910733"/>
                </a:lnTo>
                <a:lnTo>
                  <a:pt x="2812180" y="889621"/>
                </a:lnTo>
                <a:lnTo>
                  <a:pt x="2769956" y="872732"/>
                </a:lnTo>
                <a:lnTo>
                  <a:pt x="2726325" y="861472"/>
                </a:lnTo>
                <a:lnTo>
                  <a:pt x="2681287" y="857250"/>
                </a:lnTo>
                <a:close/>
              </a:path>
            </a:pathLst>
          </a:custGeom>
          <a:solidFill>
            <a:schemeClr val="tx2"/>
          </a:solidFill>
          <a:ln w="101600">
            <a:noFill/>
            <a:prstDash val="solid"/>
            <a:round/>
            <a:headEnd/>
            <a:tailEnd/>
          </a:ln>
        </p:spPr>
      </p:sp>
      <p:sp>
        <p:nvSpPr>
          <p:cNvPr id="14" name="Rectangle 13">
            <a:extLst>
              <a:ext uri="{FF2B5EF4-FFF2-40B4-BE49-F238E27FC236}">
                <a16:creationId xmlns:a16="http://schemas.microsoft.com/office/drawing/2014/main" id="{8E2004CB-520C-4EB0-8EB4-5A457A3C8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362574" y="0"/>
            <a:ext cx="76202" cy="6858000"/>
          </a:xfrm>
          <a:prstGeom prst="rect">
            <a:avLst/>
          </a:prstGeom>
          <a:solidFill>
            <a:schemeClr val="bg2"/>
          </a:solidFill>
          <a:ln w="0">
            <a:noFill/>
            <a:prstDash val="solid"/>
            <a:round/>
            <a:headEnd/>
            <a:tailEnd/>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874134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EA6E4F-7D51-4C51-A467-EEA50DD5297E}"/>
              </a:ext>
            </a:extLst>
          </p:cNvPr>
          <p:cNvSpPr>
            <a:spLocks noGrp="1"/>
          </p:cNvSpPr>
          <p:nvPr>
            <p:ph type="title"/>
          </p:nvPr>
        </p:nvSpPr>
        <p:spPr>
          <a:xfrm>
            <a:off x="5195727" y="382385"/>
            <a:ext cx="6335338" cy="1492132"/>
          </a:xfrm>
        </p:spPr>
        <p:txBody>
          <a:bodyPr>
            <a:normAutofit/>
          </a:bodyPr>
          <a:lstStyle/>
          <a:p>
            <a:r>
              <a:rPr lang="zh-TW" altLang="en-US" b="1" dirty="0"/>
              <a:t>比特幣</a:t>
            </a:r>
          </a:p>
        </p:txBody>
      </p:sp>
      <p:pic>
        <p:nvPicPr>
          <p:cNvPr id="7" name="圖片 6">
            <a:extLst>
              <a:ext uri="{FF2B5EF4-FFF2-40B4-BE49-F238E27FC236}">
                <a16:creationId xmlns:a16="http://schemas.microsoft.com/office/drawing/2014/main" id="{DE55867A-87A0-4205-87BC-251F3F7867E9}"/>
              </a:ext>
            </a:extLst>
          </p:cNvPr>
          <p:cNvPicPr>
            <a:picLocks noChangeAspect="1"/>
          </p:cNvPicPr>
          <p:nvPr/>
        </p:nvPicPr>
        <p:blipFill rotWithShape="1">
          <a:blip r:embed="rId2">
            <a:extLst>
              <a:ext uri="{28A0092B-C50C-407E-A947-70E740481C1C}">
                <a14:useLocalDpi xmlns:a14="http://schemas.microsoft.com/office/drawing/2010/main" val="0"/>
              </a:ext>
            </a:extLst>
          </a:blip>
          <a:srcRect l="13657" r="5615" b="-2"/>
          <a:stretch/>
        </p:blipFill>
        <p:spPr>
          <a:xfrm>
            <a:off x="661737" y="-1"/>
            <a:ext cx="4156518" cy="3436883"/>
          </a:xfrm>
          <a:prstGeom prst="rect">
            <a:avLst/>
          </a:prstGeom>
        </p:spPr>
      </p:pic>
      <p:pic>
        <p:nvPicPr>
          <p:cNvPr id="5" name="圖片 4">
            <a:extLst>
              <a:ext uri="{FF2B5EF4-FFF2-40B4-BE49-F238E27FC236}">
                <a16:creationId xmlns:a16="http://schemas.microsoft.com/office/drawing/2014/main" id="{C51FABE6-502D-45BB-9A9C-225CBC7A287D}"/>
              </a:ext>
            </a:extLst>
          </p:cNvPr>
          <p:cNvPicPr>
            <a:picLocks noChangeAspect="1"/>
          </p:cNvPicPr>
          <p:nvPr/>
        </p:nvPicPr>
        <p:blipFill rotWithShape="1">
          <a:blip r:embed="rId3">
            <a:extLst>
              <a:ext uri="{28A0092B-C50C-407E-A947-70E740481C1C}">
                <a14:useLocalDpi xmlns:a14="http://schemas.microsoft.com/office/drawing/2010/main" val="0"/>
              </a:ext>
            </a:extLst>
          </a:blip>
          <a:srcRect l="13541" r="10091" b="-1"/>
          <a:stretch/>
        </p:blipFill>
        <p:spPr>
          <a:xfrm>
            <a:off x="661737" y="3429000"/>
            <a:ext cx="4156518" cy="3429000"/>
          </a:xfrm>
          <a:prstGeom prst="rect">
            <a:avLst/>
          </a:prstGeom>
        </p:spPr>
      </p:pic>
      <p:sp>
        <p:nvSpPr>
          <p:cNvPr id="12" name="Freeform 6">
            <a:extLst>
              <a:ext uri="{FF2B5EF4-FFF2-40B4-BE49-F238E27FC236}">
                <a16:creationId xmlns:a16="http://schemas.microsoft.com/office/drawing/2014/main" id="{51EBC40F-6C27-4F1D-B4D6-323683330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3" name="內容版面配置區 2">
            <a:extLst>
              <a:ext uri="{FF2B5EF4-FFF2-40B4-BE49-F238E27FC236}">
                <a16:creationId xmlns:a16="http://schemas.microsoft.com/office/drawing/2014/main" id="{C04DC9CD-E69E-4A70-AC34-684707951A71}"/>
              </a:ext>
            </a:extLst>
          </p:cNvPr>
          <p:cNvSpPr>
            <a:spLocks noGrp="1"/>
          </p:cNvSpPr>
          <p:nvPr>
            <p:ph idx="1"/>
          </p:nvPr>
        </p:nvSpPr>
        <p:spPr>
          <a:xfrm>
            <a:off x="5053219" y="1493521"/>
            <a:ext cx="6620353" cy="4782312"/>
          </a:xfrm>
        </p:spPr>
        <p:txBody>
          <a:bodyPr>
            <a:normAutofit/>
          </a:bodyPr>
          <a:lstStyle/>
          <a:p>
            <a:r>
              <a:rPr lang="en-US" altLang="zh-TW" sz="2400" dirty="0"/>
              <a:t>2008 </a:t>
            </a:r>
            <a:r>
              <a:rPr lang="zh-TW" altLang="en-US" sz="2400" dirty="0"/>
              <a:t>年 </a:t>
            </a:r>
            <a:r>
              <a:rPr lang="en-US" altLang="zh-TW" sz="2400" dirty="0"/>
              <a:t>11 </a:t>
            </a:r>
            <a:r>
              <a:rPr lang="zh-TW" altLang="en-US" sz="2400" dirty="0"/>
              <a:t>月，一個叫「中本聰」發表</a:t>
            </a:r>
            <a:r>
              <a:rPr lang="en-US" altLang="zh-TW" sz="2400" dirty="0"/>
              <a:t>《</a:t>
            </a:r>
            <a:r>
              <a:rPr lang="zh-TW" altLang="en-US" sz="2400" dirty="0"/>
              <a:t>比特幣：一種點對點的電子現金系統</a:t>
            </a:r>
            <a:r>
              <a:rPr lang="en-US" altLang="zh-TW" sz="2400" dirty="0"/>
              <a:t>》</a:t>
            </a:r>
            <a:r>
              <a:rPr lang="zh-TW" altLang="en-US" sz="2400" dirty="0"/>
              <a:t>的論文，隔年</a:t>
            </a:r>
            <a:r>
              <a:rPr lang="en-US" altLang="zh-TW" sz="2400" dirty="0"/>
              <a:t>1</a:t>
            </a:r>
            <a:r>
              <a:rPr lang="zh-TW" altLang="en-US" sz="2400" dirty="0"/>
              <a:t>月「挖出」史上第一批 </a:t>
            </a:r>
            <a:r>
              <a:rPr lang="en-US" altLang="zh-TW" sz="2400" dirty="0"/>
              <a:t>50 </a:t>
            </a:r>
            <a:r>
              <a:rPr lang="zh-TW" altLang="en-US" sz="2400" dirty="0"/>
              <a:t>個比特幣，比特幣是一種網絡虛擬貨幣，每個比特幣，對應著一個根據復雜算法生成的方程組特解，有了這個編號，你就算擁有這枚比特幣了。 </a:t>
            </a:r>
            <a:endParaRPr lang="en-US" altLang="zh-TW" sz="2400" dirty="0"/>
          </a:p>
          <a:p>
            <a:r>
              <a:rPr lang="zh-TW" altLang="en-US" sz="2400" dirty="0"/>
              <a:t>中本聰在比特幣網絡中總共設置了 </a:t>
            </a:r>
            <a:r>
              <a:rPr lang="en-US" altLang="zh-TW" sz="2400" dirty="0"/>
              <a:t>2100 </a:t>
            </a:r>
            <a:r>
              <a:rPr lang="zh-TW" altLang="en-US" sz="2400" dirty="0"/>
              <a:t>萬個待解的密碼方程組，所以比特幣總產量確切又恆定，到 </a:t>
            </a:r>
            <a:r>
              <a:rPr lang="en-US" altLang="zh-TW" sz="2400" dirty="0"/>
              <a:t>2140 </a:t>
            </a:r>
            <a:r>
              <a:rPr lang="zh-TW" altLang="en-US" sz="2400" dirty="0"/>
              <a:t>年產出第 </a:t>
            </a:r>
            <a:r>
              <a:rPr lang="en-US" altLang="zh-TW" sz="2400" dirty="0"/>
              <a:t>2100 </a:t>
            </a:r>
            <a:r>
              <a:rPr lang="zh-TW" altLang="en-US" sz="2400" dirty="0"/>
              <a:t>萬枚後，再不增加了。</a:t>
            </a:r>
          </a:p>
          <a:p>
            <a:endParaRPr lang="zh-TW" altLang="en-US" dirty="0"/>
          </a:p>
        </p:txBody>
      </p:sp>
      <p:sp>
        <p:nvSpPr>
          <p:cNvPr id="14" name="Rectangle 13">
            <a:extLst>
              <a:ext uri="{FF2B5EF4-FFF2-40B4-BE49-F238E27FC236}">
                <a16:creationId xmlns:a16="http://schemas.microsoft.com/office/drawing/2014/main" id="{92CE7192-9926-4B6A-A377-FB1A2628C3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37242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一張含有 文字 的圖片&#10;&#10;自動產生的描述">
            <a:extLst>
              <a:ext uri="{FF2B5EF4-FFF2-40B4-BE49-F238E27FC236}">
                <a16:creationId xmlns:a16="http://schemas.microsoft.com/office/drawing/2014/main" id="{5C1570FF-C6EE-4733-A685-031262317F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320" y="77533"/>
            <a:ext cx="7345680" cy="6702933"/>
          </a:xfrm>
          <a:prstGeom prst="rect">
            <a:avLst/>
          </a:prstGeom>
        </p:spPr>
      </p:pic>
    </p:spTree>
    <p:extLst>
      <p:ext uri="{BB962C8B-B14F-4D97-AF65-F5344CB8AC3E}">
        <p14:creationId xmlns:p14="http://schemas.microsoft.com/office/powerpoint/2010/main" val="10896302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D235F5-0E13-41F8-B39B-7A17EF12F1D5}"/>
              </a:ext>
            </a:extLst>
          </p:cNvPr>
          <p:cNvSpPr>
            <a:spLocks noGrp="1"/>
          </p:cNvSpPr>
          <p:nvPr>
            <p:ph type="title"/>
          </p:nvPr>
        </p:nvSpPr>
        <p:spPr>
          <a:xfrm>
            <a:off x="1109980" y="114733"/>
            <a:ext cx="10178322" cy="887615"/>
          </a:xfrm>
        </p:spPr>
        <p:txBody>
          <a:bodyPr>
            <a:normAutofit/>
          </a:bodyPr>
          <a:lstStyle/>
          <a:p>
            <a:r>
              <a:rPr lang="zh-TW" altLang="en-US" sz="4800" b="1" dirty="0"/>
              <a:t>比特幣的重要特性</a:t>
            </a:r>
          </a:p>
        </p:txBody>
      </p:sp>
      <p:graphicFrame>
        <p:nvGraphicFramePr>
          <p:cNvPr id="4" name="內容版面配置區 3">
            <a:extLst>
              <a:ext uri="{FF2B5EF4-FFF2-40B4-BE49-F238E27FC236}">
                <a16:creationId xmlns:a16="http://schemas.microsoft.com/office/drawing/2014/main" id="{594E5032-FD70-4AE3-9170-22D2867655AF}"/>
              </a:ext>
            </a:extLst>
          </p:cNvPr>
          <p:cNvGraphicFramePr>
            <a:graphicFrameLocks noGrp="1"/>
          </p:cNvGraphicFramePr>
          <p:nvPr>
            <p:ph idx="1"/>
            <p:extLst>
              <p:ext uri="{D42A27DB-BD31-4B8C-83A1-F6EECF244321}">
                <p14:modId xmlns:p14="http://schemas.microsoft.com/office/powerpoint/2010/main" val="3500827978"/>
              </p:ext>
            </p:extLst>
          </p:nvPr>
        </p:nvGraphicFramePr>
        <p:xfrm>
          <a:off x="1252220" y="1002348"/>
          <a:ext cx="10320020" cy="5303520"/>
        </p:xfrm>
        <a:graphic>
          <a:graphicData uri="http://schemas.openxmlformats.org/drawingml/2006/table">
            <a:tbl>
              <a:tblPr firstRow="1" bandRow="1">
                <a:tableStyleId>{5940675A-B579-460E-94D1-54222C63F5DA}</a:tableStyleId>
              </a:tblPr>
              <a:tblGrid>
                <a:gridCol w="10320020">
                  <a:extLst>
                    <a:ext uri="{9D8B030D-6E8A-4147-A177-3AD203B41FA5}">
                      <a16:colId xmlns:a16="http://schemas.microsoft.com/office/drawing/2014/main" val="3573374423"/>
                    </a:ext>
                  </a:extLst>
                </a:gridCol>
              </a:tblGrid>
              <a:tr h="438232">
                <a:tc>
                  <a:txBody>
                    <a:bodyPr/>
                    <a:lstStyle/>
                    <a:p>
                      <a:r>
                        <a:rPr lang="en-US" altLang="zh-TW" sz="2400" dirty="0"/>
                        <a:t>1.</a:t>
                      </a:r>
                      <a:r>
                        <a:rPr lang="zh-TW" altLang="en-US" sz="2400" dirty="0">
                          <a:solidFill>
                            <a:srgbClr val="00B050"/>
                          </a:solidFill>
                        </a:rPr>
                        <a:t>加密算法 </a:t>
                      </a:r>
                      <a:r>
                        <a:rPr lang="zh-TW" altLang="en-US" sz="2400" dirty="0">
                          <a:solidFill>
                            <a:schemeClr val="tx1"/>
                          </a:solidFill>
                        </a:rPr>
                        <a:t>→ 比特幣使用了特殊的密碼機制，使其無法被竄改。</a:t>
                      </a:r>
                    </a:p>
                  </a:txBody>
                  <a:tcPr/>
                </a:tc>
                <a:extLst>
                  <a:ext uri="{0D108BD9-81ED-4DB2-BD59-A6C34878D82A}">
                    <a16:rowId xmlns:a16="http://schemas.microsoft.com/office/drawing/2014/main" val="1951862291"/>
                  </a:ext>
                </a:extLst>
              </a:tr>
              <a:tr h="788818">
                <a:tc>
                  <a:txBody>
                    <a:bodyPr/>
                    <a:lstStyle/>
                    <a:p>
                      <a:r>
                        <a:rPr lang="en-US" altLang="zh-TW" sz="2400" dirty="0">
                          <a:solidFill>
                            <a:schemeClr val="tx1"/>
                          </a:solidFill>
                        </a:rPr>
                        <a:t>2.</a:t>
                      </a:r>
                      <a:r>
                        <a:rPr lang="zh-TW" altLang="en-US" sz="2400" dirty="0">
                          <a:solidFill>
                            <a:srgbClr val="00B050"/>
                          </a:solidFill>
                        </a:rPr>
                        <a:t>分佈式帳簿系統 </a:t>
                      </a:r>
                      <a:r>
                        <a:rPr lang="zh-TW" altLang="en-US" sz="2400" dirty="0">
                          <a:solidFill>
                            <a:schemeClr val="tx1"/>
                          </a:solidFill>
                        </a:rPr>
                        <a:t>→</a:t>
                      </a:r>
                      <a:r>
                        <a:rPr lang="zh-TW" altLang="en-US" sz="2400" dirty="0">
                          <a:solidFill>
                            <a:srgbClr val="00B050"/>
                          </a:solidFill>
                        </a:rPr>
                        <a:t> </a:t>
                      </a:r>
                      <a:r>
                        <a:rPr lang="zh-TW" altLang="en-US" sz="2400" dirty="0">
                          <a:solidFill>
                            <a:schemeClr val="tx1"/>
                          </a:solidFill>
                        </a:rPr>
                        <a:t>比特幣沒有一個機構在發行，而是由礦工們算力來讓 </a:t>
                      </a:r>
                      <a:endParaRPr lang="en-US" altLang="zh-TW" sz="2400" dirty="0">
                        <a:solidFill>
                          <a:schemeClr val="tx1"/>
                        </a:solidFill>
                      </a:endParaRPr>
                    </a:p>
                    <a:p>
                      <a:r>
                        <a:rPr lang="en-US" altLang="zh-TW" sz="2400" dirty="0">
                          <a:solidFill>
                            <a:schemeClr val="tx1"/>
                          </a:solidFill>
                        </a:rPr>
                        <a:t>                                 </a:t>
                      </a:r>
                      <a:r>
                        <a:rPr lang="zh-TW" altLang="en-US" sz="2400" dirty="0">
                          <a:solidFill>
                            <a:schemeClr val="tx1"/>
                          </a:solidFill>
                        </a:rPr>
                        <a:t>交易進行，所有的交易都會被記錄在一個公開的帳本。</a:t>
                      </a:r>
                    </a:p>
                  </a:txBody>
                  <a:tcPr/>
                </a:tc>
                <a:extLst>
                  <a:ext uri="{0D108BD9-81ED-4DB2-BD59-A6C34878D82A}">
                    <a16:rowId xmlns:a16="http://schemas.microsoft.com/office/drawing/2014/main" val="2869321308"/>
                  </a:ext>
                </a:extLst>
              </a:tr>
              <a:tr h="788818">
                <a:tc>
                  <a:txBody>
                    <a:bodyPr/>
                    <a:lstStyle/>
                    <a:p>
                      <a:r>
                        <a:rPr lang="en-US" altLang="zh-TW" sz="2400" dirty="0"/>
                        <a:t>3. </a:t>
                      </a:r>
                      <a:r>
                        <a:rPr lang="zh-TW" altLang="en-US" sz="2400" dirty="0">
                          <a:solidFill>
                            <a:srgbClr val="00B050"/>
                          </a:solidFill>
                        </a:rPr>
                        <a:t>匿名性</a:t>
                      </a:r>
                      <a:r>
                        <a:rPr lang="zh-TW" altLang="en-US" sz="2400" dirty="0"/>
                        <a:t> → 比特幣是匿名的，所有人都可以看到你收款的地址，但沒有人</a:t>
                      </a:r>
                      <a:endParaRPr lang="en-US" altLang="zh-TW" sz="2400" dirty="0"/>
                    </a:p>
                    <a:p>
                      <a:r>
                        <a:rPr lang="en-US" altLang="zh-TW" sz="2400" dirty="0"/>
                        <a:t>                    </a:t>
                      </a:r>
                      <a:r>
                        <a:rPr lang="zh-TW" altLang="en-US" sz="2400" dirty="0"/>
                        <a:t>知道這個地址背後是誰。</a:t>
                      </a:r>
                    </a:p>
                  </a:txBody>
                  <a:tcPr/>
                </a:tc>
                <a:extLst>
                  <a:ext uri="{0D108BD9-81ED-4DB2-BD59-A6C34878D82A}">
                    <a16:rowId xmlns:a16="http://schemas.microsoft.com/office/drawing/2014/main" val="1167178965"/>
                  </a:ext>
                </a:extLst>
              </a:tr>
              <a:tr h="788818">
                <a:tc>
                  <a:txBody>
                    <a:bodyPr/>
                    <a:lstStyle/>
                    <a:p>
                      <a:r>
                        <a:rPr lang="en-US" altLang="zh-TW" sz="2400" dirty="0"/>
                        <a:t>4. </a:t>
                      </a:r>
                      <a:r>
                        <a:rPr lang="zh-TW" altLang="en-US" sz="2400" dirty="0">
                          <a:solidFill>
                            <a:srgbClr val="00B050"/>
                          </a:solidFill>
                        </a:rPr>
                        <a:t>公開性 </a:t>
                      </a:r>
                      <a:r>
                        <a:rPr lang="zh-TW" altLang="en-US" sz="2400" dirty="0"/>
                        <a:t>→ 雖然匿名，但每筆交易都是公開的，因此可以很容易查詢每次 </a:t>
                      </a:r>
                      <a:endParaRPr lang="en-US" altLang="zh-TW" sz="2400" dirty="0"/>
                    </a:p>
                    <a:p>
                      <a:r>
                        <a:rPr lang="zh-TW" altLang="en-US" sz="2400" dirty="0"/>
                        <a:t>                    的交易。</a:t>
                      </a:r>
                    </a:p>
                  </a:txBody>
                  <a:tcPr/>
                </a:tc>
                <a:extLst>
                  <a:ext uri="{0D108BD9-81ED-4DB2-BD59-A6C34878D82A}">
                    <a16:rowId xmlns:a16="http://schemas.microsoft.com/office/drawing/2014/main" val="1855705360"/>
                  </a:ext>
                </a:extLst>
              </a:tr>
              <a:tr h="788818">
                <a:tc>
                  <a:txBody>
                    <a:bodyPr/>
                    <a:lstStyle/>
                    <a:p>
                      <a:r>
                        <a:rPr lang="en-US" altLang="zh-TW" sz="2400" dirty="0"/>
                        <a:t>5. </a:t>
                      </a:r>
                      <a:r>
                        <a:rPr lang="zh-TW" altLang="en-US" sz="2400" dirty="0">
                          <a:solidFill>
                            <a:srgbClr val="00B050"/>
                          </a:solidFill>
                        </a:rPr>
                        <a:t>使用容易 </a:t>
                      </a:r>
                      <a:r>
                        <a:rPr lang="zh-TW" altLang="en-US" sz="2400" dirty="0"/>
                        <a:t>→ 比特幣可以很輕鬆的交易，只要一個收款地址，你就可以把</a:t>
                      </a:r>
                      <a:endParaRPr lang="en-US" altLang="zh-TW" sz="2400" dirty="0"/>
                    </a:p>
                    <a:p>
                      <a:r>
                        <a:rPr lang="zh-TW" altLang="en-US" sz="2400" dirty="0"/>
                        <a:t>                       比特幣寄出交易，無需再去銀行填許多表單。</a:t>
                      </a:r>
                    </a:p>
                  </a:txBody>
                  <a:tcPr/>
                </a:tc>
                <a:extLst>
                  <a:ext uri="{0D108BD9-81ED-4DB2-BD59-A6C34878D82A}">
                    <a16:rowId xmlns:a16="http://schemas.microsoft.com/office/drawing/2014/main" val="3693099699"/>
                  </a:ext>
                </a:extLst>
              </a:tr>
              <a:tr h="1489989">
                <a:tc>
                  <a:txBody>
                    <a:bodyPr/>
                    <a:lstStyle/>
                    <a:p>
                      <a:r>
                        <a:rPr lang="en-US" altLang="zh-TW" sz="2400" dirty="0"/>
                        <a:t>6. </a:t>
                      </a:r>
                      <a:r>
                        <a:rPr lang="zh-TW" altLang="en-US" sz="2400" dirty="0">
                          <a:solidFill>
                            <a:srgbClr val="00B050"/>
                          </a:solidFill>
                        </a:rPr>
                        <a:t>無法追蹤</a:t>
                      </a:r>
                      <a:r>
                        <a:rPr lang="zh-TW" altLang="en-US" sz="2400" dirty="0"/>
                        <a:t>→ 當你寄出比特幣時，你只知道收款地址（但很容易移轉），其</a:t>
                      </a:r>
                      <a:endParaRPr lang="en-US" altLang="zh-TW" sz="2400" dirty="0"/>
                    </a:p>
                    <a:p>
                      <a:r>
                        <a:rPr lang="zh-TW" altLang="en-US" sz="2400" dirty="0"/>
                        <a:t>                      餘資料都是未知，之前的知名病毒</a:t>
                      </a:r>
                      <a:r>
                        <a:rPr lang="en-US" altLang="zh-TW" sz="2400" dirty="0"/>
                        <a:t>WannaCry</a:t>
                      </a:r>
                      <a:r>
                        <a:rPr lang="zh-TW" altLang="en-US" sz="2400" dirty="0"/>
                        <a:t>便是利用這種特</a:t>
                      </a:r>
                      <a:endParaRPr lang="en-US" altLang="zh-TW" sz="2400" dirty="0"/>
                    </a:p>
                    <a:p>
                      <a:r>
                        <a:rPr lang="zh-TW" altLang="en-US" sz="2400" dirty="0"/>
                        <a:t>                      性，讓中毒者使用比特幣付贖金。</a:t>
                      </a:r>
                    </a:p>
                    <a:p>
                      <a:endParaRPr lang="zh-TW" altLang="en-US" sz="2400" dirty="0"/>
                    </a:p>
                  </a:txBody>
                  <a:tcPr/>
                </a:tc>
                <a:extLst>
                  <a:ext uri="{0D108BD9-81ED-4DB2-BD59-A6C34878D82A}">
                    <a16:rowId xmlns:a16="http://schemas.microsoft.com/office/drawing/2014/main" val="1343928058"/>
                  </a:ext>
                </a:extLst>
              </a:tr>
            </a:tbl>
          </a:graphicData>
        </a:graphic>
      </p:graphicFrame>
      <p:sp>
        <p:nvSpPr>
          <p:cNvPr id="5" name="文字方塊 4">
            <a:extLst>
              <a:ext uri="{FF2B5EF4-FFF2-40B4-BE49-F238E27FC236}">
                <a16:creationId xmlns:a16="http://schemas.microsoft.com/office/drawing/2014/main" id="{E856CC90-8104-429A-8037-3A451FFBB9B5}"/>
              </a:ext>
            </a:extLst>
          </p:cNvPr>
          <p:cNvSpPr txBox="1"/>
          <p:nvPr/>
        </p:nvSpPr>
        <p:spPr>
          <a:xfrm>
            <a:off x="6779941" y="6396335"/>
            <a:ext cx="5412059" cy="461665"/>
          </a:xfrm>
          <a:prstGeom prst="rect">
            <a:avLst/>
          </a:prstGeom>
          <a:noFill/>
        </p:spPr>
        <p:txBody>
          <a:bodyPr wrap="none" rtlCol="0">
            <a:spAutoFit/>
          </a:bodyPr>
          <a:lstStyle/>
          <a:p>
            <a:r>
              <a:rPr lang="zh-TW" altLang="en-US" sz="2400" b="1" dirty="0">
                <a:solidFill>
                  <a:srgbClr val="7030A0"/>
                </a:solidFill>
                <a:latin typeface="+mj-ea"/>
                <a:ea typeface="+mj-ea"/>
              </a:rPr>
              <a:t>資料來源自</a:t>
            </a:r>
            <a:r>
              <a:rPr lang="en-US" altLang="zh-TW" sz="2400" b="1" dirty="0">
                <a:solidFill>
                  <a:srgbClr val="7030A0"/>
                </a:solidFill>
                <a:latin typeface="+mj-ea"/>
                <a:ea typeface="+mj-ea"/>
              </a:rPr>
              <a:t>POCKET MONEY(</a:t>
            </a:r>
            <a:r>
              <a:rPr lang="zh-TW" altLang="en-US" sz="2400" b="1" dirty="0">
                <a:solidFill>
                  <a:srgbClr val="7030A0"/>
                </a:solidFill>
                <a:latin typeface="+mj-ea"/>
                <a:ea typeface="+mj-ea"/>
              </a:rPr>
              <a:t>口袋財經</a:t>
            </a:r>
            <a:r>
              <a:rPr lang="en-US" altLang="zh-TW" sz="2400" b="1" dirty="0">
                <a:solidFill>
                  <a:srgbClr val="7030A0"/>
                </a:solidFill>
                <a:latin typeface="+mj-ea"/>
                <a:ea typeface="+mj-ea"/>
              </a:rPr>
              <a:t>)</a:t>
            </a:r>
            <a:endParaRPr lang="zh-TW" altLang="en-US" sz="2400" b="1" dirty="0">
              <a:solidFill>
                <a:srgbClr val="7030A0"/>
              </a:solidFill>
              <a:latin typeface="+mj-ea"/>
              <a:ea typeface="+mj-ea"/>
            </a:endParaRPr>
          </a:p>
        </p:txBody>
      </p:sp>
    </p:spTree>
    <p:extLst>
      <p:ext uri="{BB962C8B-B14F-4D97-AF65-F5344CB8AC3E}">
        <p14:creationId xmlns:p14="http://schemas.microsoft.com/office/powerpoint/2010/main" val="1197325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415DEDD7-7B31-4EF1-B7C7-5AEE3208C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標題 1">
            <a:extLst>
              <a:ext uri="{FF2B5EF4-FFF2-40B4-BE49-F238E27FC236}">
                <a16:creationId xmlns:a16="http://schemas.microsoft.com/office/drawing/2014/main" id="{F8C631AC-7758-4A5A-82FA-D7A4C389FBE0}"/>
              </a:ext>
            </a:extLst>
          </p:cNvPr>
          <p:cNvSpPr>
            <a:spLocks noGrp="1"/>
          </p:cNvSpPr>
          <p:nvPr>
            <p:ph type="ctrTitle"/>
          </p:nvPr>
        </p:nvSpPr>
        <p:spPr>
          <a:xfrm>
            <a:off x="644849" y="954923"/>
            <a:ext cx="5875694" cy="4656552"/>
          </a:xfrm>
        </p:spPr>
        <p:txBody>
          <a:bodyPr>
            <a:normAutofit/>
          </a:bodyPr>
          <a:lstStyle/>
          <a:p>
            <a:r>
              <a:rPr lang="zh-TW" altLang="en-US" sz="5500">
                <a:latin typeface="標楷體" panose="03000509000000000000" pitchFamily="65" charset="-120"/>
                <a:ea typeface="標楷體" panose="03000509000000000000" pitchFamily="65" charset="-120"/>
              </a:rPr>
              <a:t>比特幣的匿名性、無法追蹤等特性，致使許多非法行為利用比特幣來逃避司法追查。</a:t>
            </a:r>
          </a:p>
        </p:txBody>
      </p:sp>
      <p:sp>
        <p:nvSpPr>
          <p:cNvPr id="45" name="Freeform 22">
            <a:extLst>
              <a:ext uri="{FF2B5EF4-FFF2-40B4-BE49-F238E27FC236}">
                <a16:creationId xmlns:a16="http://schemas.microsoft.com/office/drawing/2014/main" id="{80F81674-F7C3-4C78-B984-2851EFB60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flipH="1">
            <a:off x="6909478" y="0"/>
            <a:ext cx="5282519"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bg1"/>
          </a:solidFill>
          <a:ln w="0">
            <a:noFill/>
            <a:prstDash val="solid"/>
            <a:round/>
            <a:headEnd/>
            <a:tailEnd/>
          </a:ln>
        </p:spPr>
      </p:sp>
      <p:pic>
        <p:nvPicPr>
          <p:cNvPr id="6" name="圖片 5">
            <a:extLst>
              <a:ext uri="{FF2B5EF4-FFF2-40B4-BE49-F238E27FC236}">
                <a16:creationId xmlns:a16="http://schemas.microsoft.com/office/drawing/2014/main" id="{CE08A4E8-2F0E-4922-9BA9-8D9E9CE1BA54}"/>
              </a:ext>
            </a:extLst>
          </p:cNvPr>
          <p:cNvPicPr>
            <a:picLocks noChangeAspect="1"/>
          </p:cNvPicPr>
          <p:nvPr/>
        </p:nvPicPr>
        <p:blipFill rotWithShape="1">
          <a:blip r:embed="rId2">
            <a:extLst>
              <a:ext uri="{28A0092B-C50C-407E-A947-70E740481C1C}">
                <a14:useLocalDpi xmlns:a14="http://schemas.microsoft.com/office/drawing/2010/main" val="0"/>
              </a:ext>
            </a:extLst>
          </a:blip>
          <a:srcRect l="20732" r="25585"/>
          <a:stretch/>
        </p:blipFill>
        <p:spPr>
          <a:xfrm>
            <a:off x="7552944" y="643464"/>
            <a:ext cx="3995589" cy="5574989"/>
          </a:xfrm>
          <a:prstGeom prst="rect">
            <a:avLst/>
          </a:prstGeom>
        </p:spPr>
      </p:pic>
    </p:spTree>
    <p:extLst>
      <p:ext uri="{BB962C8B-B14F-4D97-AF65-F5344CB8AC3E}">
        <p14:creationId xmlns:p14="http://schemas.microsoft.com/office/powerpoint/2010/main" val="10313724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9E2DC7-2102-40FB-9571-21EF779BB144}"/>
              </a:ext>
            </a:extLst>
          </p:cNvPr>
          <p:cNvSpPr>
            <a:spLocks noGrp="1"/>
          </p:cNvSpPr>
          <p:nvPr>
            <p:ph type="title"/>
          </p:nvPr>
        </p:nvSpPr>
        <p:spPr>
          <a:xfrm>
            <a:off x="1251678" y="382385"/>
            <a:ext cx="10178322" cy="887615"/>
          </a:xfrm>
        </p:spPr>
        <p:txBody>
          <a:bodyPr>
            <a:normAutofit/>
          </a:bodyPr>
          <a:lstStyle/>
          <a:p>
            <a:r>
              <a:rPr lang="en-US" altLang="zh-TW" sz="4400" b="1" dirty="0">
                <a:latin typeface="+mj-ea"/>
              </a:rPr>
              <a:t>WannaCry</a:t>
            </a:r>
            <a:r>
              <a:rPr lang="zh-TW" altLang="en-US" sz="4400" b="1" dirty="0">
                <a:latin typeface="+mj-ea"/>
              </a:rPr>
              <a:t>病毒勒索</a:t>
            </a:r>
          </a:p>
        </p:txBody>
      </p:sp>
      <p:pic>
        <p:nvPicPr>
          <p:cNvPr id="5" name="內容版面配置區 4" descr="一張含有 螢幕擷取畫面 的圖片&#10;&#10;自動產生的描述">
            <a:extLst>
              <a:ext uri="{FF2B5EF4-FFF2-40B4-BE49-F238E27FC236}">
                <a16:creationId xmlns:a16="http://schemas.microsoft.com/office/drawing/2014/main" id="{33DBAC93-5E9D-48DF-94FC-DBD97CFC6E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1678" y="1270000"/>
            <a:ext cx="7323362" cy="5464355"/>
          </a:xfrm>
        </p:spPr>
      </p:pic>
      <p:sp>
        <p:nvSpPr>
          <p:cNvPr id="6" name="文字方塊 5">
            <a:extLst>
              <a:ext uri="{FF2B5EF4-FFF2-40B4-BE49-F238E27FC236}">
                <a16:creationId xmlns:a16="http://schemas.microsoft.com/office/drawing/2014/main" id="{E602BD90-2C79-4755-8E22-0403D4A31A7D}"/>
              </a:ext>
            </a:extLst>
          </p:cNvPr>
          <p:cNvSpPr txBox="1"/>
          <p:nvPr/>
        </p:nvSpPr>
        <p:spPr>
          <a:xfrm>
            <a:off x="8961120" y="1324521"/>
            <a:ext cx="2468880" cy="267765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Gill Sans MT" panose="020B0502020104020203"/>
                <a:ea typeface="微軟正黑體" panose="020B0604030504040204" pitchFamily="34" charset="-120"/>
                <a:cs typeface="+mn-cs"/>
              </a:rPr>
              <a:t>勒索病毒將你電腦裡重要的文件加密，直到你願意支付贖金</a:t>
            </a:r>
            <a:r>
              <a:rPr kumimoji="0" lang="en-US" altLang="zh-TW" sz="2800" b="0" i="0" u="none" strike="noStrike" kern="1200" cap="none" spc="0" normalizeH="0" baseline="0" noProof="0" dirty="0">
                <a:ln>
                  <a:noFill/>
                </a:ln>
                <a:solidFill>
                  <a:prstClr val="black"/>
                </a:solidFill>
                <a:effectLst/>
                <a:uLnTx/>
                <a:uFillTx/>
                <a:latin typeface="Gill Sans MT" panose="020B0502020104020203"/>
                <a:ea typeface="微軟正黑體" panose="020B0604030504040204" pitchFamily="34" charset="-120"/>
                <a:cs typeface="+mn-cs"/>
              </a:rPr>
              <a:t>(</a:t>
            </a:r>
            <a:r>
              <a:rPr kumimoji="0" lang="zh-TW" altLang="en-US" sz="2800" b="0" i="0" u="none" strike="noStrike" kern="1200" cap="none" spc="0" normalizeH="0" baseline="0" noProof="0" dirty="0">
                <a:ln>
                  <a:noFill/>
                </a:ln>
                <a:solidFill>
                  <a:prstClr val="black"/>
                </a:solidFill>
                <a:effectLst/>
                <a:uLnTx/>
                <a:uFillTx/>
                <a:latin typeface="Gill Sans MT" panose="020B0502020104020203"/>
                <a:ea typeface="微軟正黑體" panose="020B0604030504040204" pitchFamily="34" charset="-120"/>
                <a:cs typeface="+mn-cs"/>
              </a:rPr>
              <a:t>比特幣</a:t>
            </a:r>
            <a:r>
              <a:rPr kumimoji="0" lang="en-US" altLang="zh-TW" sz="2800" b="0" i="0" u="none" strike="noStrike" kern="1200" cap="none" spc="0" normalizeH="0" baseline="0" noProof="0" dirty="0">
                <a:ln>
                  <a:noFill/>
                </a:ln>
                <a:solidFill>
                  <a:prstClr val="black"/>
                </a:solidFill>
                <a:effectLst/>
                <a:uLnTx/>
                <a:uFillTx/>
                <a:latin typeface="Gill Sans MT" panose="020B0502020104020203"/>
                <a:ea typeface="微軟正黑體" panose="020B0604030504040204" pitchFamily="34" charset="-120"/>
                <a:cs typeface="+mn-cs"/>
              </a:rPr>
              <a:t>)</a:t>
            </a:r>
            <a:r>
              <a:rPr kumimoji="0" lang="zh-TW" altLang="en-US" sz="2800" b="0" i="0" u="none" strike="noStrike" kern="1200" cap="none" spc="0" normalizeH="0" baseline="0" noProof="0" dirty="0">
                <a:ln>
                  <a:noFill/>
                </a:ln>
                <a:solidFill>
                  <a:prstClr val="black"/>
                </a:solidFill>
                <a:effectLst/>
                <a:uLnTx/>
                <a:uFillTx/>
                <a:latin typeface="Gill Sans MT" panose="020B0502020104020203"/>
                <a:ea typeface="微軟正黑體" panose="020B0604030504040204" pitchFamily="34" charset="-120"/>
                <a:cs typeface="+mn-cs"/>
              </a:rPr>
              <a:t>，才會幫你解鎖</a:t>
            </a:r>
            <a:r>
              <a:rPr kumimoji="0" lang="zh-TW" altLang="en-US" sz="1800" b="0" i="0" u="none" strike="noStrike" kern="1200" cap="none" spc="0" normalizeH="0" baseline="0" noProof="0" dirty="0">
                <a:ln>
                  <a:noFill/>
                </a:ln>
                <a:solidFill>
                  <a:prstClr val="black"/>
                </a:solidFill>
                <a:effectLst/>
                <a:uLnTx/>
                <a:uFillTx/>
                <a:latin typeface="Gill Sans MT" panose="020B0502020104020203"/>
                <a:ea typeface="微軟正黑體" panose="020B0604030504040204" pitchFamily="34" charset="-120"/>
                <a:cs typeface="+mn-cs"/>
              </a:rPr>
              <a:t>。</a:t>
            </a:r>
          </a:p>
        </p:txBody>
      </p:sp>
      <p:pic>
        <p:nvPicPr>
          <p:cNvPr id="8" name="圖片 7" descr="一張含有 個人, 吃, 坐 的圖片&#10;&#10;自動產生的描述">
            <a:extLst>
              <a:ext uri="{FF2B5EF4-FFF2-40B4-BE49-F238E27FC236}">
                <a16:creationId xmlns:a16="http://schemas.microsoft.com/office/drawing/2014/main" id="{5B4B7750-5734-405A-95BF-71BFA371E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0" y="4585392"/>
            <a:ext cx="2796747" cy="2005215"/>
          </a:xfrm>
          <a:prstGeom prst="rect">
            <a:avLst/>
          </a:prstGeom>
        </p:spPr>
      </p:pic>
    </p:spTree>
    <p:extLst>
      <p:ext uri="{BB962C8B-B14F-4D97-AF65-F5344CB8AC3E}">
        <p14:creationId xmlns:p14="http://schemas.microsoft.com/office/powerpoint/2010/main" val="3127718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73C52A-C4DA-46A7-83F9-E2364BFEC9A7}"/>
              </a:ext>
            </a:extLst>
          </p:cNvPr>
          <p:cNvSpPr>
            <a:spLocks noGrp="1"/>
          </p:cNvSpPr>
          <p:nvPr>
            <p:ph type="title"/>
          </p:nvPr>
        </p:nvSpPr>
        <p:spPr>
          <a:xfrm>
            <a:off x="1036320" y="187218"/>
            <a:ext cx="10393680" cy="979055"/>
          </a:xfrm>
        </p:spPr>
        <p:txBody>
          <a:bodyPr>
            <a:normAutofit fontScale="90000"/>
          </a:bodyPr>
          <a:lstStyle/>
          <a:p>
            <a:r>
              <a:rPr lang="zh-TW" altLang="en-US" sz="4900" b="1" dirty="0"/>
              <a:t>勒索病毒又來，這次直接刪除檔案</a:t>
            </a:r>
            <a:r>
              <a:rPr lang="en-US" altLang="zh-TW" sz="4900" b="1" dirty="0"/>
              <a:t>!</a:t>
            </a:r>
            <a:br>
              <a:rPr lang="zh-TW" altLang="en-US" b="1" dirty="0"/>
            </a:br>
            <a:endParaRPr lang="zh-TW" altLang="en-US" dirty="0"/>
          </a:p>
        </p:txBody>
      </p:sp>
      <p:sp>
        <p:nvSpPr>
          <p:cNvPr id="3" name="內容版面配置區 2">
            <a:extLst>
              <a:ext uri="{FF2B5EF4-FFF2-40B4-BE49-F238E27FC236}">
                <a16:creationId xmlns:a16="http://schemas.microsoft.com/office/drawing/2014/main" id="{F9D82E5B-372C-4DD7-B5F5-D1D79249FC12}"/>
              </a:ext>
            </a:extLst>
          </p:cNvPr>
          <p:cNvSpPr>
            <a:spLocks noGrp="1"/>
          </p:cNvSpPr>
          <p:nvPr>
            <p:ph idx="1"/>
          </p:nvPr>
        </p:nvSpPr>
        <p:spPr>
          <a:xfrm>
            <a:off x="898773" y="922433"/>
            <a:ext cx="10668773" cy="5521606"/>
          </a:xfrm>
        </p:spPr>
        <p:txBody>
          <a:bodyPr>
            <a:normAutofit/>
          </a:bodyPr>
          <a:lstStyle/>
          <a:p>
            <a:r>
              <a:rPr lang="en-US" altLang="zh-TW" dirty="0">
                <a:hlinkClick r:id="rId3"/>
              </a:rPr>
              <a:t>https://tw.appledaily.com/new/realtime/20190124/1506795/</a:t>
            </a:r>
            <a:endParaRPr lang="en-US" altLang="zh-TW" dirty="0"/>
          </a:p>
        </p:txBody>
      </p:sp>
      <p:pic>
        <p:nvPicPr>
          <p:cNvPr id="7" name="圖片 6">
            <a:extLst>
              <a:ext uri="{FF2B5EF4-FFF2-40B4-BE49-F238E27FC236}">
                <a16:creationId xmlns:a16="http://schemas.microsoft.com/office/drawing/2014/main" id="{BE89BB86-D262-47AD-AAB1-13F7070CA2D3}"/>
              </a:ext>
            </a:extLst>
          </p:cNvPr>
          <p:cNvPicPr>
            <a:picLocks noChangeAspect="1"/>
          </p:cNvPicPr>
          <p:nvPr/>
        </p:nvPicPr>
        <p:blipFill>
          <a:blip r:embed="rId4"/>
          <a:stretch>
            <a:fillRect/>
          </a:stretch>
        </p:blipFill>
        <p:spPr>
          <a:xfrm>
            <a:off x="3516457" y="1746212"/>
            <a:ext cx="8279303" cy="4819747"/>
          </a:xfrm>
          <a:prstGeom prst="rect">
            <a:avLst/>
          </a:prstGeom>
        </p:spPr>
      </p:pic>
      <p:sp>
        <p:nvSpPr>
          <p:cNvPr id="8" name="文字方塊 7">
            <a:extLst>
              <a:ext uri="{FF2B5EF4-FFF2-40B4-BE49-F238E27FC236}">
                <a16:creationId xmlns:a16="http://schemas.microsoft.com/office/drawing/2014/main" id="{132DAEDC-06B2-4D15-B658-DADC21221C3C}"/>
              </a:ext>
            </a:extLst>
          </p:cNvPr>
          <p:cNvSpPr txBox="1"/>
          <p:nvPr/>
        </p:nvSpPr>
        <p:spPr>
          <a:xfrm>
            <a:off x="898773" y="1736229"/>
            <a:ext cx="2546564" cy="33855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Gill Sans MT" panose="020B0502020104020203"/>
                <a:ea typeface="微軟正黑體" panose="020B0604030504040204" pitchFamily="34" charset="-120"/>
                <a:cs typeface="+mn-cs"/>
              </a:rPr>
              <a:t>勒索病毒要求受害者在</a:t>
            </a:r>
            <a:r>
              <a:rPr kumimoji="0" lang="en-US" altLang="zh-TW" sz="2800" b="0" i="0" u="none" strike="noStrike" kern="1200" cap="none" spc="0" normalizeH="0" baseline="0" noProof="0" dirty="0">
                <a:ln>
                  <a:noFill/>
                </a:ln>
                <a:solidFill>
                  <a:prstClr val="black"/>
                </a:solidFill>
                <a:effectLst/>
                <a:uLnTx/>
                <a:uFillTx/>
                <a:latin typeface="Gill Sans MT" panose="020B0502020104020203"/>
                <a:ea typeface="微軟正黑體" panose="020B0604030504040204" pitchFamily="34" charset="-120"/>
                <a:cs typeface="+mn-cs"/>
              </a:rPr>
              <a:t>24</a:t>
            </a:r>
            <a:r>
              <a:rPr kumimoji="0" lang="zh-TW" altLang="en-US" sz="2800" b="0" i="0" u="none" strike="noStrike" kern="1200" cap="none" spc="0" normalizeH="0" baseline="0" noProof="0" dirty="0">
                <a:ln>
                  <a:noFill/>
                </a:ln>
                <a:solidFill>
                  <a:prstClr val="black"/>
                </a:solidFill>
                <a:effectLst/>
                <a:uLnTx/>
                <a:uFillTx/>
                <a:latin typeface="Gill Sans MT" panose="020B0502020104020203"/>
                <a:ea typeface="微軟正黑體" panose="020B0604030504040204" pitchFamily="34" charset="-120"/>
                <a:cs typeface="+mn-cs"/>
              </a:rPr>
              <a:t>小時內支付</a:t>
            </a:r>
            <a:r>
              <a:rPr kumimoji="0" lang="en-US" altLang="zh-TW" sz="2800" b="0" i="0" u="none" strike="noStrike" kern="1200" cap="none" spc="0" normalizeH="0" baseline="0" noProof="0" dirty="0">
                <a:ln>
                  <a:noFill/>
                </a:ln>
                <a:solidFill>
                  <a:prstClr val="black"/>
                </a:solidFill>
                <a:effectLst/>
                <a:uLnTx/>
                <a:uFillTx/>
                <a:latin typeface="Gill Sans MT" panose="020B0502020104020203"/>
                <a:ea typeface="微軟正黑體" panose="020B0604030504040204" pitchFamily="34" charset="-120"/>
                <a:cs typeface="+mn-cs"/>
              </a:rPr>
              <a:t>0.1</a:t>
            </a:r>
            <a:r>
              <a:rPr kumimoji="0" lang="zh-TW" altLang="en-US" sz="2800" b="0" i="0" u="none" strike="noStrike" kern="1200" cap="none" spc="0" normalizeH="0" baseline="0" noProof="0" dirty="0">
                <a:ln>
                  <a:noFill/>
                </a:ln>
                <a:solidFill>
                  <a:prstClr val="black"/>
                </a:solidFill>
                <a:effectLst/>
                <a:uLnTx/>
                <a:uFillTx/>
                <a:latin typeface="Gill Sans MT" panose="020B0502020104020203"/>
                <a:ea typeface="微軟正黑體" panose="020B0604030504040204" pitchFamily="34" charset="-120"/>
                <a:cs typeface="+mn-cs"/>
              </a:rPr>
              <a:t>比特幣，來取回據稱保存在駭客伺服器內的檔案。</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Gill Sans MT" panose="020B0502020104020203"/>
              <a:ea typeface="微軟正黑體" panose="020B0604030504040204" pitchFamily="34" charset="-120"/>
              <a:cs typeface="+mn-cs"/>
            </a:endParaRPr>
          </a:p>
        </p:txBody>
      </p:sp>
      <p:pic>
        <p:nvPicPr>
          <p:cNvPr id="10" name="圖片 9" descr="一張含有 狗, 室內, 沙發, 坐 的圖片&#10;&#10;自動產生的描述">
            <a:extLst>
              <a:ext uri="{FF2B5EF4-FFF2-40B4-BE49-F238E27FC236}">
                <a16:creationId xmlns:a16="http://schemas.microsoft.com/office/drawing/2014/main" id="{A963541E-EF48-4441-9667-4D059F16EE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993" y="5030529"/>
            <a:ext cx="2762250" cy="1657350"/>
          </a:xfrm>
          <a:prstGeom prst="rect">
            <a:avLst/>
          </a:prstGeom>
        </p:spPr>
      </p:pic>
    </p:spTree>
    <p:extLst>
      <p:ext uri="{BB962C8B-B14F-4D97-AF65-F5344CB8AC3E}">
        <p14:creationId xmlns:p14="http://schemas.microsoft.com/office/powerpoint/2010/main" val="27624535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AC9BC-A68A-47A2-AECC-24656E0709B5}"/>
              </a:ext>
            </a:extLst>
          </p:cNvPr>
          <p:cNvSpPr>
            <a:spLocks noGrp="1"/>
          </p:cNvSpPr>
          <p:nvPr>
            <p:ph type="title"/>
          </p:nvPr>
        </p:nvSpPr>
        <p:spPr>
          <a:xfrm>
            <a:off x="1251678" y="382385"/>
            <a:ext cx="10178322" cy="1492132"/>
          </a:xfrm>
        </p:spPr>
        <p:txBody>
          <a:bodyPr>
            <a:normAutofit/>
          </a:bodyPr>
          <a:lstStyle/>
          <a:p>
            <a:r>
              <a:rPr lang="zh-TW" altLang="en-US" b="1"/>
              <a:t>虛擬貨幣專家遭綁 比特幣當贖金</a:t>
            </a:r>
          </a:p>
        </p:txBody>
      </p:sp>
      <p:sp>
        <p:nvSpPr>
          <p:cNvPr id="3" name="內容版面配置區 2">
            <a:extLst>
              <a:ext uri="{FF2B5EF4-FFF2-40B4-BE49-F238E27FC236}">
                <a16:creationId xmlns:a16="http://schemas.microsoft.com/office/drawing/2014/main" id="{3A9CCF0A-6593-47C5-87E6-E431E5CB3719}"/>
              </a:ext>
            </a:extLst>
          </p:cNvPr>
          <p:cNvSpPr>
            <a:spLocks noGrp="1"/>
          </p:cNvSpPr>
          <p:nvPr>
            <p:ph idx="1"/>
          </p:nvPr>
        </p:nvSpPr>
        <p:spPr>
          <a:xfrm>
            <a:off x="1251678" y="1874517"/>
            <a:ext cx="6195602" cy="4601098"/>
          </a:xfrm>
        </p:spPr>
        <p:txBody>
          <a:bodyPr>
            <a:noAutofit/>
          </a:bodyPr>
          <a:lstStyle/>
          <a:p>
            <a:r>
              <a:rPr lang="en-US" altLang="zh-TW" sz="2400" dirty="0">
                <a:hlinkClick r:id="rId2"/>
              </a:rPr>
              <a:t>https://www.chinatimes.com/newspapers/20180101000419-260203</a:t>
            </a:r>
            <a:endParaRPr lang="en-US" altLang="zh-TW" sz="2400" dirty="0"/>
          </a:p>
          <a:p>
            <a:r>
              <a:rPr lang="zh-TW" altLang="en-US" sz="2400" dirty="0"/>
              <a:t>去年躍升為全球交易最熱門的貨幣比特幣，由於隱密性高，加上幣值一路狂飆，已淪為不法人士用來犯罪的工具！根據金融時報報導，一名英國虛擬貨幣交易所專家上周在烏克蘭遭到綁架，結果綁匪要求支付價值超過</a:t>
            </a:r>
            <a:r>
              <a:rPr lang="en-US" altLang="zh-TW" sz="2400" dirty="0"/>
              <a:t>1</a:t>
            </a:r>
            <a:r>
              <a:rPr lang="zh-TW" altLang="en-US" sz="2400" dirty="0"/>
              <a:t>百萬美元的比特幣做為贖金。烏克蘭當局形容這是一起「比特幣綁架與勒索」的犯罪。</a:t>
            </a:r>
          </a:p>
        </p:txBody>
      </p:sp>
      <p:pic>
        <p:nvPicPr>
          <p:cNvPr id="5" name="圖片 4" descr="一張含有 個人, 男人, 建築物, 桌 的圖片&#10;&#10;自動產生的描述">
            <a:extLst>
              <a:ext uri="{FF2B5EF4-FFF2-40B4-BE49-F238E27FC236}">
                <a16:creationId xmlns:a16="http://schemas.microsoft.com/office/drawing/2014/main" id="{770D503D-0FBA-427F-A818-3FC1E1957362}"/>
              </a:ext>
            </a:extLst>
          </p:cNvPr>
          <p:cNvPicPr>
            <a:picLocks noChangeAspect="1"/>
          </p:cNvPicPr>
          <p:nvPr/>
        </p:nvPicPr>
        <p:blipFill rotWithShape="1">
          <a:blip r:embed="rId3">
            <a:extLst>
              <a:ext uri="{28A0092B-C50C-407E-A947-70E740481C1C}">
                <a14:useLocalDpi xmlns:a14="http://schemas.microsoft.com/office/drawing/2010/main" val="0"/>
              </a:ext>
            </a:extLst>
          </a:blip>
          <a:srcRect r="-3" b="6358"/>
          <a:stretch/>
        </p:blipFill>
        <p:spPr>
          <a:xfrm>
            <a:off x="7715250" y="2400300"/>
            <a:ext cx="3743323" cy="3505200"/>
          </a:xfrm>
          <a:prstGeom prst="rect">
            <a:avLst/>
          </a:prstGeom>
        </p:spPr>
      </p:pic>
    </p:spTree>
    <p:extLst>
      <p:ext uri="{BB962C8B-B14F-4D97-AF65-F5344CB8AC3E}">
        <p14:creationId xmlns:p14="http://schemas.microsoft.com/office/powerpoint/2010/main" val="3681865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descr="一張含有 螢幕擷取畫面 的圖片&#10;&#10;產生非常高可信度的描述">
            <a:extLst>
              <a:ext uri="{FF2B5EF4-FFF2-40B4-BE49-F238E27FC236}">
                <a16:creationId xmlns:a16="http://schemas.microsoft.com/office/drawing/2014/main" id="{29C1E72D-0F91-4E55-B18C-582DB74CC5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1" y="1604107"/>
            <a:ext cx="9883870" cy="4843096"/>
          </a:xfrm>
          <a:prstGeom prst="rect">
            <a:avLst/>
          </a:prstGeom>
        </p:spPr>
      </p:pic>
      <p:sp>
        <p:nvSpPr>
          <p:cNvPr id="5" name="文字方塊 4">
            <a:extLst>
              <a:ext uri="{FF2B5EF4-FFF2-40B4-BE49-F238E27FC236}">
                <a16:creationId xmlns:a16="http://schemas.microsoft.com/office/drawing/2014/main" id="{7A99A3E0-A745-42FB-8B8F-7FFEC5E7B875}"/>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zh-TW" altLang="en-US" sz="4000" kern="1200" dirty="0">
                <a:latin typeface="+mj-lt"/>
                <a:ea typeface="+mj-ea"/>
                <a:cs typeface="+mj-cs"/>
              </a:rPr>
              <a:t>限制行為能力人 </a:t>
            </a:r>
            <a:r>
              <a:rPr lang="en-US" altLang="zh-TW" sz="4000" kern="1200" dirty="0" err="1">
                <a:latin typeface="+mj-lt"/>
                <a:ea typeface="+mj-ea"/>
                <a:cs typeface="+mj-cs"/>
              </a:rPr>
              <a:t>v.s</a:t>
            </a:r>
            <a:r>
              <a:rPr lang="en-US" altLang="zh-TW" sz="4000" kern="1200" dirty="0">
                <a:latin typeface="+mj-lt"/>
                <a:ea typeface="+mj-ea"/>
                <a:cs typeface="+mj-cs"/>
              </a:rPr>
              <a:t> </a:t>
            </a:r>
            <a:r>
              <a:rPr lang="zh-TW" altLang="en-US" sz="4000" kern="1200" dirty="0">
                <a:latin typeface="+mj-lt"/>
                <a:ea typeface="+mj-ea"/>
                <a:cs typeface="+mj-cs"/>
              </a:rPr>
              <a:t>無行為能力人</a:t>
            </a:r>
          </a:p>
        </p:txBody>
      </p:sp>
    </p:spTree>
    <p:extLst>
      <p:ext uri="{BB962C8B-B14F-4D97-AF65-F5344CB8AC3E}">
        <p14:creationId xmlns:p14="http://schemas.microsoft.com/office/powerpoint/2010/main" val="149466907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B366BC-82E5-430F-B490-235719BB44AB}"/>
              </a:ext>
            </a:extLst>
          </p:cNvPr>
          <p:cNvSpPr>
            <a:spLocks noGrp="1"/>
          </p:cNvSpPr>
          <p:nvPr>
            <p:ph type="title"/>
          </p:nvPr>
        </p:nvSpPr>
        <p:spPr>
          <a:xfrm>
            <a:off x="1261838" y="260465"/>
            <a:ext cx="10178322" cy="1050175"/>
          </a:xfrm>
        </p:spPr>
        <p:txBody>
          <a:bodyPr>
            <a:normAutofit fontScale="90000"/>
          </a:bodyPr>
          <a:lstStyle/>
          <a:p>
            <a:r>
              <a:rPr lang="zh-TW" altLang="en-US" sz="4900" b="1" dirty="0"/>
              <a:t>利用比特幣交易協助詐騙集團洗錢</a:t>
            </a:r>
            <a:br>
              <a:rPr lang="en-US" altLang="zh-TW" sz="4900" b="1" dirty="0"/>
            </a:br>
            <a:br>
              <a:rPr lang="zh-TW" altLang="en-US" b="1" dirty="0"/>
            </a:br>
            <a:endParaRPr lang="zh-TW" altLang="en-US" sz="2700" dirty="0">
              <a:latin typeface="+mj-ea"/>
            </a:endParaRPr>
          </a:p>
        </p:txBody>
      </p:sp>
      <p:sp>
        <p:nvSpPr>
          <p:cNvPr id="7" name="內容版面配置區 6">
            <a:extLst>
              <a:ext uri="{FF2B5EF4-FFF2-40B4-BE49-F238E27FC236}">
                <a16:creationId xmlns:a16="http://schemas.microsoft.com/office/drawing/2014/main" id="{E2B08443-9C97-4E82-8185-36E6AE37A814}"/>
              </a:ext>
            </a:extLst>
          </p:cNvPr>
          <p:cNvSpPr>
            <a:spLocks noGrp="1"/>
          </p:cNvSpPr>
          <p:nvPr>
            <p:ph idx="1"/>
          </p:nvPr>
        </p:nvSpPr>
        <p:spPr>
          <a:xfrm>
            <a:off x="1261838" y="1107440"/>
            <a:ext cx="10178322" cy="5079999"/>
          </a:xfrm>
        </p:spPr>
        <p:txBody>
          <a:bodyPr/>
          <a:lstStyle/>
          <a:p>
            <a:r>
              <a:rPr lang="en-US" altLang="zh-TW" dirty="0">
                <a:hlinkClick r:id="rId2"/>
              </a:rPr>
              <a:t>https://tw.appledaily.com/new/realtime/20160504/852962/</a:t>
            </a:r>
            <a:endParaRPr lang="en-US" altLang="zh-TW" dirty="0"/>
          </a:p>
          <a:p>
            <a:endParaRPr lang="zh-TW" altLang="en-US" dirty="0"/>
          </a:p>
        </p:txBody>
      </p:sp>
      <p:pic>
        <p:nvPicPr>
          <p:cNvPr id="9" name="圖片 8" descr="一張含有 文字, 螢幕擷取畫面 的圖片&#10;&#10;自動產生的描述">
            <a:extLst>
              <a:ext uri="{FF2B5EF4-FFF2-40B4-BE49-F238E27FC236}">
                <a16:creationId xmlns:a16="http://schemas.microsoft.com/office/drawing/2014/main" id="{9F5851E2-3D74-44CF-8F77-B79EF94D6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0638" y="1578495"/>
            <a:ext cx="9060722" cy="5455919"/>
          </a:xfrm>
          <a:prstGeom prst="rect">
            <a:avLst/>
          </a:prstGeom>
        </p:spPr>
      </p:pic>
    </p:spTree>
    <p:extLst>
      <p:ext uri="{BB962C8B-B14F-4D97-AF65-F5344CB8AC3E}">
        <p14:creationId xmlns:p14="http://schemas.microsoft.com/office/powerpoint/2010/main" val="12309349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507CD637-1AC3-4C13-90CC-3680F3BBA47D}"/>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371600" y="336662"/>
            <a:ext cx="9895840" cy="6184675"/>
          </a:xfrm>
        </p:spPr>
      </p:pic>
    </p:spTree>
    <p:extLst>
      <p:ext uri="{BB962C8B-B14F-4D97-AF65-F5344CB8AC3E}">
        <p14:creationId xmlns:p14="http://schemas.microsoft.com/office/powerpoint/2010/main" val="24113683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390D87-B7A6-431F-BD2B-72EEB1058492}"/>
              </a:ext>
            </a:extLst>
          </p:cNvPr>
          <p:cNvSpPr>
            <a:spLocks noGrp="1"/>
          </p:cNvSpPr>
          <p:nvPr>
            <p:ph type="title"/>
          </p:nvPr>
        </p:nvSpPr>
        <p:spPr/>
        <p:txBody>
          <a:bodyPr>
            <a:normAutofit fontScale="90000"/>
          </a:bodyPr>
          <a:lstStyle/>
          <a:p>
            <a:r>
              <a:rPr lang="zh-TW" altLang="en-US" sz="4900" b="1" dirty="0"/>
              <a:t>立院三讀</a:t>
            </a:r>
            <a:r>
              <a:rPr lang="en-US" altLang="zh-TW" sz="4900" b="1" dirty="0"/>
              <a:t>《</a:t>
            </a:r>
            <a:r>
              <a:rPr lang="zh-TW" altLang="en-US" sz="4900" b="1" dirty="0"/>
              <a:t>洗錢防制法</a:t>
            </a:r>
            <a:r>
              <a:rPr lang="en-US" altLang="zh-TW" sz="4900" b="1" dirty="0"/>
              <a:t>》</a:t>
            </a:r>
            <a:r>
              <a:rPr lang="zh-TW" altLang="en-US" sz="4900" b="1" dirty="0"/>
              <a:t>比特幣等虛擬幣也納入規範</a:t>
            </a:r>
            <a:br>
              <a:rPr lang="zh-TW" altLang="en-US" dirty="0"/>
            </a:br>
            <a:br>
              <a:rPr lang="zh-TW" altLang="en-US" dirty="0"/>
            </a:br>
            <a:endParaRPr lang="zh-TW" altLang="en-US" dirty="0"/>
          </a:p>
        </p:txBody>
      </p:sp>
      <p:sp>
        <p:nvSpPr>
          <p:cNvPr id="3" name="內容版面配置區 2">
            <a:extLst>
              <a:ext uri="{FF2B5EF4-FFF2-40B4-BE49-F238E27FC236}">
                <a16:creationId xmlns:a16="http://schemas.microsoft.com/office/drawing/2014/main" id="{2B672E1D-81E6-4022-9DB7-1DB07CFC065F}"/>
              </a:ext>
            </a:extLst>
          </p:cNvPr>
          <p:cNvSpPr>
            <a:spLocks noGrp="1"/>
          </p:cNvSpPr>
          <p:nvPr>
            <p:ph idx="1"/>
          </p:nvPr>
        </p:nvSpPr>
        <p:spPr>
          <a:xfrm>
            <a:off x="1251678" y="1747521"/>
            <a:ext cx="10178322" cy="4728094"/>
          </a:xfrm>
        </p:spPr>
        <p:txBody>
          <a:bodyPr/>
          <a:lstStyle/>
          <a:p>
            <a:r>
              <a:rPr lang="en-US" altLang="zh-TW" dirty="0">
                <a:hlinkClick r:id="rId2"/>
              </a:rPr>
              <a:t>https://www.ettoday.net/news/20181102/1296499.htm</a:t>
            </a:r>
            <a:endParaRPr lang="en-US" altLang="zh-TW" dirty="0"/>
          </a:p>
          <a:p>
            <a:r>
              <a:rPr lang="zh-TW" altLang="en-US" sz="2400" dirty="0"/>
              <a:t>為因應亞太防制洗錢組織（</a:t>
            </a:r>
            <a:r>
              <a:rPr lang="en-US" altLang="zh-TW" sz="2400" dirty="0"/>
              <a:t>APG</a:t>
            </a:r>
            <a:r>
              <a:rPr lang="zh-TW" altLang="en-US" sz="2400" dirty="0"/>
              <a:t>）評鑑團即將在</a:t>
            </a:r>
            <a:r>
              <a:rPr lang="en-US" altLang="zh-TW" sz="2400" dirty="0"/>
              <a:t>11</a:t>
            </a:r>
            <a:r>
              <a:rPr lang="zh-TW" altLang="en-US" sz="2400" dirty="0"/>
              <a:t>月</a:t>
            </a:r>
            <a:r>
              <a:rPr lang="en-US" altLang="zh-TW" sz="2400" dirty="0"/>
              <a:t>5</a:t>
            </a:r>
            <a:r>
              <a:rPr lang="zh-TW" altLang="en-US" sz="2400" dirty="0"/>
              <a:t>日來台展開第</a:t>
            </a:r>
            <a:r>
              <a:rPr lang="en-US" altLang="zh-TW" sz="2400" dirty="0"/>
              <a:t>3</a:t>
            </a:r>
            <a:r>
              <a:rPr lang="zh-TW" altLang="en-US" sz="2400" dirty="0"/>
              <a:t>輪互相評鑑，立法院</a:t>
            </a:r>
            <a:r>
              <a:rPr lang="en-US" altLang="zh-TW" sz="2400" dirty="0"/>
              <a:t>2</a:t>
            </a:r>
            <a:r>
              <a:rPr lang="zh-TW" altLang="en-US" sz="2400" dirty="0"/>
              <a:t>日三讀通過</a:t>
            </a:r>
            <a:r>
              <a:rPr lang="en-US" altLang="zh-TW" sz="2400" dirty="0"/>
              <a:t>《</a:t>
            </a:r>
            <a:r>
              <a:rPr lang="zh-TW" altLang="en-US" sz="2400" dirty="0"/>
              <a:t>洗錢防制法</a:t>
            </a:r>
            <a:r>
              <a:rPr lang="en-US" altLang="zh-TW" sz="2400" dirty="0"/>
              <a:t>》</a:t>
            </a:r>
            <a:r>
              <a:rPr lang="zh-TW" altLang="en-US" sz="2400" dirty="0"/>
              <a:t>修正案及</a:t>
            </a:r>
            <a:r>
              <a:rPr lang="en-US" altLang="zh-TW" sz="2400" dirty="0"/>
              <a:t>《</a:t>
            </a:r>
            <a:r>
              <a:rPr lang="zh-TW" altLang="en-US" sz="2400" dirty="0"/>
              <a:t>資恐防制法</a:t>
            </a:r>
            <a:r>
              <a:rPr lang="en-US" altLang="zh-TW" sz="2400" dirty="0"/>
              <a:t>》</a:t>
            </a:r>
            <a:r>
              <a:rPr lang="zh-TW" altLang="en-US" sz="2400" dirty="0"/>
              <a:t>修正案，將虛擬通貨平台及交易業務事業，納入洗錢防制法範圍圍，同時也明訂，非金融業人員若違反洗錢防制，得處以</a:t>
            </a:r>
            <a:r>
              <a:rPr lang="en-US" altLang="zh-TW" sz="2400" dirty="0"/>
              <a:t>5</a:t>
            </a:r>
            <a:r>
              <a:rPr lang="zh-TW" altLang="en-US" sz="2400" dirty="0"/>
              <a:t>萬元以上、</a:t>
            </a:r>
            <a:r>
              <a:rPr lang="en-US" altLang="zh-TW" sz="2400" dirty="0"/>
              <a:t>100</a:t>
            </a:r>
            <a:r>
              <a:rPr lang="zh-TW" altLang="en-US" sz="2400" dirty="0"/>
              <a:t>萬元以下罰鍰。金融機構則會被處</a:t>
            </a:r>
            <a:r>
              <a:rPr lang="en-US" altLang="zh-TW" sz="2400" dirty="0"/>
              <a:t>50</a:t>
            </a:r>
            <a:r>
              <a:rPr lang="zh-TW" altLang="en-US" sz="2400" dirty="0"/>
              <a:t>萬元以上、</a:t>
            </a:r>
            <a:r>
              <a:rPr lang="en-US" altLang="zh-TW" sz="2400" dirty="0"/>
              <a:t>1000</a:t>
            </a:r>
            <a:r>
              <a:rPr lang="zh-TW" altLang="en-US" sz="2400" dirty="0"/>
              <a:t>萬元以下罰鍰</a:t>
            </a:r>
            <a:r>
              <a:rPr lang="zh-TW" altLang="en-US" dirty="0"/>
              <a:t>。</a:t>
            </a:r>
            <a:endParaRPr lang="en-US" altLang="zh-TW" dirty="0"/>
          </a:p>
          <a:p>
            <a:r>
              <a:rPr lang="zh-TW" altLang="en-US" sz="2400" dirty="0"/>
              <a:t>因比特幣、以太幣等虛擬貨幣使用越趨頻繁，</a:t>
            </a:r>
            <a:r>
              <a:rPr lang="en-US" altLang="zh-TW" sz="2400" dirty="0"/>
              <a:t>《</a:t>
            </a:r>
            <a:r>
              <a:rPr lang="zh-TW" altLang="en-US" sz="2400" dirty="0"/>
              <a:t>洗錢防制法</a:t>
            </a:r>
            <a:r>
              <a:rPr lang="en-US" altLang="zh-TW" sz="2400" dirty="0"/>
              <a:t>》</a:t>
            </a:r>
            <a:r>
              <a:rPr lang="zh-TW" altLang="en-US" sz="2400" dirty="0"/>
              <a:t>三讀條文指出，「虛擬通貨平台及交易業務」納入洗錢防制的一環，法務部也將另立行政命令，使虛擬通貨交易負有客戶審查、交易紀錄保存及申報可疑交易報告等義務。</a:t>
            </a:r>
          </a:p>
          <a:p>
            <a:endParaRPr lang="en-US" altLang="zh-TW" dirty="0"/>
          </a:p>
        </p:txBody>
      </p:sp>
    </p:spTree>
    <p:extLst>
      <p:ext uri="{BB962C8B-B14F-4D97-AF65-F5344CB8AC3E}">
        <p14:creationId xmlns:p14="http://schemas.microsoft.com/office/powerpoint/2010/main" val="6724539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一張含有 電子用品 的圖片&#10;&#10;自動產生的描述">
            <a:extLst>
              <a:ext uri="{FF2B5EF4-FFF2-40B4-BE49-F238E27FC236}">
                <a16:creationId xmlns:a16="http://schemas.microsoft.com/office/drawing/2014/main" id="{C65E795A-E97D-46ED-B5AB-B4B89181BB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7120" y="3744383"/>
            <a:ext cx="5262880" cy="2991697"/>
          </a:xfrm>
          <a:prstGeom prst="rect">
            <a:avLst/>
          </a:prstGeom>
        </p:spPr>
      </p:pic>
      <p:sp>
        <p:nvSpPr>
          <p:cNvPr id="2" name="標題 1">
            <a:extLst>
              <a:ext uri="{FF2B5EF4-FFF2-40B4-BE49-F238E27FC236}">
                <a16:creationId xmlns:a16="http://schemas.microsoft.com/office/drawing/2014/main" id="{FA558A71-1FE1-4119-A86D-B7ACF07BEB3F}"/>
              </a:ext>
            </a:extLst>
          </p:cNvPr>
          <p:cNvSpPr>
            <a:spLocks noGrp="1"/>
          </p:cNvSpPr>
          <p:nvPr>
            <p:ph type="title"/>
          </p:nvPr>
        </p:nvSpPr>
        <p:spPr>
          <a:xfrm>
            <a:off x="1251678" y="382385"/>
            <a:ext cx="10178322" cy="1324495"/>
          </a:xfrm>
        </p:spPr>
        <p:txBody>
          <a:bodyPr>
            <a:normAutofit/>
          </a:bodyPr>
          <a:lstStyle/>
          <a:p>
            <a:r>
              <a:rPr lang="zh-TW" altLang="en-US" sz="4400" b="1" dirty="0">
                <a:latin typeface="+mj-ea"/>
              </a:rPr>
              <a:t>超商付款買比特幣 金管會：採實名制</a:t>
            </a:r>
            <a:r>
              <a:rPr lang="en-US" altLang="zh-TW" sz="4400" b="1" dirty="0">
                <a:latin typeface="+mj-ea"/>
              </a:rPr>
              <a:t>10</a:t>
            </a:r>
            <a:r>
              <a:rPr lang="zh-TW" altLang="en-US" sz="4400" b="1" dirty="0">
                <a:latin typeface="+mj-ea"/>
              </a:rPr>
              <a:t>月起列管</a:t>
            </a:r>
          </a:p>
        </p:txBody>
      </p:sp>
      <p:sp>
        <p:nvSpPr>
          <p:cNvPr id="3" name="內容版面配置區 2">
            <a:extLst>
              <a:ext uri="{FF2B5EF4-FFF2-40B4-BE49-F238E27FC236}">
                <a16:creationId xmlns:a16="http://schemas.microsoft.com/office/drawing/2014/main" id="{97B05C53-5360-426F-8237-AE95B719D956}"/>
              </a:ext>
            </a:extLst>
          </p:cNvPr>
          <p:cNvSpPr>
            <a:spLocks noGrp="1"/>
          </p:cNvSpPr>
          <p:nvPr>
            <p:ph idx="1"/>
          </p:nvPr>
        </p:nvSpPr>
        <p:spPr>
          <a:xfrm>
            <a:off x="1251678" y="1778001"/>
            <a:ext cx="10178322" cy="4697614"/>
          </a:xfrm>
        </p:spPr>
        <p:txBody>
          <a:bodyPr/>
          <a:lstStyle/>
          <a:p>
            <a:r>
              <a:rPr lang="en-US" altLang="zh-TW" dirty="0">
                <a:hlinkClick r:id="rId3"/>
              </a:rPr>
              <a:t>https://www.chinatimes.com/realtimenews/20180920003457-260410</a:t>
            </a:r>
            <a:endParaRPr lang="en-US" altLang="zh-TW" dirty="0"/>
          </a:p>
          <a:p>
            <a:r>
              <a:rPr lang="zh-TW" altLang="en-US" sz="2400" dirty="0"/>
              <a:t>超商付款買比特幣也將納管！金管會主委顧立雄</a:t>
            </a:r>
            <a:r>
              <a:rPr lang="en-US" altLang="zh-TW" sz="2400" dirty="0"/>
              <a:t>20</a:t>
            </a:r>
            <a:r>
              <a:rPr lang="zh-TW" altLang="en-US" sz="2400" dirty="0"/>
              <a:t>日表示，已要求銀行與虛擬貨幣交易平台簽約時，要求所有投資者都要採實名制，否則銀行將拒絕與此平台往來，至於投資人若是在超商付款交易，則要由平台透過與超商簽約去約束，同樣要採收款實名制及風險控管措施，方案由平台交給銀行，全數實名制須在</a:t>
            </a:r>
            <a:r>
              <a:rPr lang="en-US" altLang="zh-TW" sz="2400" dirty="0"/>
              <a:t>10</a:t>
            </a:r>
            <a:r>
              <a:rPr lang="zh-TW" altLang="en-US" sz="2400" dirty="0"/>
              <a:t>月正式上線。</a:t>
            </a:r>
          </a:p>
        </p:txBody>
      </p:sp>
    </p:spTree>
    <p:extLst>
      <p:ext uri="{BB962C8B-B14F-4D97-AF65-F5344CB8AC3E}">
        <p14:creationId xmlns:p14="http://schemas.microsoft.com/office/powerpoint/2010/main" val="9978897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A08288-2D0E-462D-962D-FD5B242F50DA}"/>
              </a:ext>
            </a:extLst>
          </p:cNvPr>
          <p:cNvSpPr>
            <a:spLocks noGrp="1"/>
          </p:cNvSpPr>
          <p:nvPr>
            <p:ph type="title"/>
          </p:nvPr>
        </p:nvSpPr>
        <p:spPr>
          <a:xfrm>
            <a:off x="1251678" y="382385"/>
            <a:ext cx="10178322" cy="1375295"/>
          </a:xfrm>
        </p:spPr>
        <p:txBody>
          <a:bodyPr>
            <a:normAutofit fontScale="90000"/>
          </a:bodyPr>
          <a:lstStyle/>
          <a:p>
            <a:r>
              <a:rPr lang="zh-TW" altLang="en-US" sz="4900" b="1" dirty="0"/>
              <a:t>符合實名交易！全家代收比特幣服務 照常進行</a:t>
            </a:r>
            <a:br>
              <a:rPr lang="zh-TW" altLang="en-US" b="1" dirty="0"/>
            </a:br>
            <a:endParaRPr lang="zh-TW" altLang="en-US" dirty="0"/>
          </a:p>
        </p:txBody>
      </p:sp>
      <p:sp>
        <p:nvSpPr>
          <p:cNvPr id="3" name="內容版面配置區 2">
            <a:extLst>
              <a:ext uri="{FF2B5EF4-FFF2-40B4-BE49-F238E27FC236}">
                <a16:creationId xmlns:a16="http://schemas.microsoft.com/office/drawing/2014/main" id="{F98A7202-8468-4B3B-BA3C-AF4A40C286F2}"/>
              </a:ext>
            </a:extLst>
          </p:cNvPr>
          <p:cNvSpPr>
            <a:spLocks noGrp="1"/>
          </p:cNvSpPr>
          <p:nvPr>
            <p:ph idx="1"/>
          </p:nvPr>
        </p:nvSpPr>
        <p:spPr>
          <a:xfrm>
            <a:off x="1251678" y="1757680"/>
            <a:ext cx="6602002" cy="4663439"/>
          </a:xfrm>
        </p:spPr>
        <p:txBody>
          <a:bodyPr>
            <a:noAutofit/>
          </a:bodyPr>
          <a:lstStyle/>
          <a:p>
            <a:r>
              <a:rPr lang="en-US" altLang="zh-TW" sz="2400" dirty="0">
                <a:hlinkClick r:id="rId2"/>
              </a:rPr>
              <a:t>https://www.chinatimes.com/realtimenews/20180922002816-260410</a:t>
            </a:r>
            <a:endParaRPr lang="en-US" altLang="zh-TW" sz="2400" dirty="0"/>
          </a:p>
          <a:p>
            <a:r>
              <a:rPr lang="zh-TW" altLang="en-US" sz="2400" dirty="0"/>
              <a:t>超商比特幣交易話題持續延燒！針對金管會要求的「實名制」交易，全家便利商店表示，合作的虛擬貨幣交易平台幣託（</a:t>
            </a:r>
            <a:r>
              <a:rPr lang="en-US" altLang="zh-TW" sz="2400" dirty="0" err="1"/>
              <a:t>BitoEX</a:t>
            </a:r>
            <a:r>
              <a:rPr lang="zh-TW" altLang="en-US" sz="2400" dirty="0"/>
              <a:t>）已要求全數用戶都須實名登記，符合政府相關規範，因此，全家</a:t>
            </a:r>
            <a:r>
              <a:rPr lang="en-US" altLang="zh-TW" sz="2400" dirty="0"/>
              <a:t>3</a:t>
            </a:r>
            <a:r>
              <a:rPr lang="zh-TW" altLang="en-US" sz="2400" dirty="0"/>
              <a:t>千多家門市代收比特幣交易款項的服務，仍將持續進行，不受影響！全家說明，門市提供比特幣款項代收的流程是，消費者先在門市的</a:t>
            </a:r>
            <a:r>
              <a:rPr lang="en-US" altLang="zh-TW" sz="2400" dirty="0" err="1"/>
              <a:t>FamiPort</a:t>
            </a:r>
            <a:r>
              <a:rPr lang="zh-TW" altLang="en-US" sz="2400" dirty="0"/>
              <a:t>機台操作，列印繳款單後，再到櫃檯繳費即可；單筆代收上限</a:t>
            </a:r>
            <a:r>
              <a:rPr lang="en-US" altLang="zh-TW" sz="2400" dirty="0"/>
              <a:t>2</a:t>
            </a:r>
            <a:r>
              <a:rPr lang="zh-TW" altLang="en-US" sz="2400" dirty="0"/>
              <a:t>萬元，單日上限</a:t>
            </a:r>
            <a:r>
              <a:rPr lang="en-US" altLang="zh-TW" sz="2400" dirty="0"/>
              <a:t>10</a:t>
            </a:r>
            <a:r>
              <a:rPr lang="zh-TW" altLang="en-US" sz="2400" dirty="0"/>
              <a:t>萬元。</a:t>
            </a:r>
          </a:p>
        </p:txBody>
      </p:sp>
      <p:pic>
        <p:nvPicPr>
          <p:cNvPr id="5" name="圖片 4" descr="一張含有 停車, 物件, 綠色 的圖片&#10;&#10;自動產生的描述">
            <a:extLst>
              <a:ext uri="{FF2B5EF4-FFF2-40B4-BE49-F238E27FC236}">
                <a16:creationId xmlns:a16="http://schemas.microsoft.com/office/drawing/2014/main" id="{C7452989-EEA9-4079-B44E-FAE1E07F41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743" y="1380109"/>
            <a:ext cx="3818218" cy="5418843"/>
          </a:xfrm>
          <a:prstGeom prst="rect">
            <a:avLst/>
          </a:prstGeom>
        </p:spPr>
      </p:pic>
    </p:spTree>
    <p:extLst>
      <p:ext uri="{BB962C8B-B14F-4D97-AF65-F5344CB8AC3E}">
        <p14:creationId xmlns:p14="http://schemas.microsoft.com/office/powerpoint/2010/main" val="3488659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F2EA04-AF45-49C6-9B01-797A60361CDF}"/>
              </a:ext>
            </a:extLst>
          </p:cNvPr>
          <p:cNvSpPr>
            <a:spLocks noGrp="1"/>
          </p:cNvSpPr>
          <p:nvPr>
            <p:ph type="title"/>
          </p:nvPr>
        </p:nvSpPr>
        <p:spPr/>
        <p:txBody>
          <a:bodyPr>
            <a:normAutofit/>
          </a:bodyPr>
          <a:lstStyle/>
          <a:p>
            <a:br>
              <a:rPr lang="zh-TW" altLang="en-US" b="1" dirty="0"/>
            </a:br>
            <a:r>
              <a:rPr lang="zh-TW" altLang="en-US" b="1" dirty="0"/>
              <a:t>實際案例</a:t>
            </a:r>
            <a:endParaRPr lang="zh-TW" altLang="en-US" dirty="0"/>
          </a:p>
        </p:txBody>
      </p:sp>
      <p:sp>
        <p:nvSpPr>
          <p:cNvPr id="3" name="內容版面配置區 2">
            <a:extLst>
              <a:ext uri="{FF2B5EF4-FFF2-40B4-BE49-F238E27FC236}">
                <a16:creationId xmlns:a16="http://schemas.microsoft.com/office/drawing/2014/main" id="{604A6B41-B9CC-4D47-91F9-8AF76767EA80}"/>
              </a:ext>
            </a:extLst>
          </p:cNvPr>
          <p:cNvSpPr>
            <a:spLocks noGrp="1"/>
          </p:cNvSpPr>
          <p:nvPr>
            <p:ph idx="1"/>
          </p:nvPr>
        </p:nvSpPr>
        <p:spPr/>
        <p:txBody>
          <a:bodyPr>
            <a:normAutofit lnSpcReduction="10000"/>
          </a:bodyPr>
          <a:lstStyle/>
          <a:p>
            <a:r>
              <a:rPr lang="zh-TW" altLang="en-US" b="1" dirty="0"/>
              <a:t>孩童未經父母同意遊戲儲值 消保處：拒退費違規</a:t>
            </a:r>
            <a:endParaRPr lang="en-US" altLang="zh-TW" dirty="0">
              <a:hlinkClick r:id="rId2"/>
            </a:endParaRPr>
          </a:p>
          <a:p>
            <a:r>
              <a:rPr lang="en-US" altLang="zh-TW" dirty="0">
                <a:hlinkClick r:id="rId2"/>
              </a:rPr>
              <a:t>https://www.cna.com.tw/news/ahel/201903080301.aspx</a:t>
            </a:r>
            <a:endParaRPr lang="en-US" altLang="zh-TW" dirty="0"/>
          </a:p>
          <a:p>
            <a:endParaRPr lang="en-US" altLang="zh-TW" dirty="0"/>
          </a:p>
          <a:p>
            <a:r>
              <a:rPr lang="zh-TW" altLang="en-US" dirty="0"/>
              <a:t>國中生網購狂買</a:t>
            </a:r>
            <a:r>
              <a:rPr lang="en-US" altLang="zh-TW" dirty="0"/>
              <a:t>40</a:t>
            </a:r>
            <a:r>
              <a:rPr lang="zh-TW" altLang="en-US" dirty="0"/>
              <a:t>萬！檢方：限制行為能力人交易問題</a:t>
            </a:r>
            <a:endParaRPr lang="en-US" altLang="zh-TW" dirty="0"/>
          </a:p>
          <a:p>
            <a:r>
              <a:rPr lang="en-US" altLang="zh-TW" dirty="0">
                <a:hlinkClick r:id="rId3"/>
              </a:rPr>
              <a:t>https://www.ettoday.net/news/20190108/1350897.htm</a:t>
            </a:r>
            <a:endParaRPr lang="en-US" altLang="zh-TW" dirty="0"/>
          </a:p>
          <a:p>
            <a:endParaRPr lang="en-US" altLang="zh-TW" dirty="0"/>
          </a:p>
          <a:p>
            <a:r>
              <a:rPr lang="zh-TW" altLang="en-US" b="1" dirty="0"/>
              <a:t>小孩偷買</a:t>
            </a:r>
            <a:r>
              <a:rPr lang="en-US" altLang="zh-TW" b="1" dirty="0"/>
              <a:t>iPhone</a:t>
            </a:r>
            <a:r>
              <a:rPr lang="zh-TW" altLang="en-US" b="1" dirty="0"/>
              <a:t>家長要退費 店家</a:t>
            </a:r>
            <a:r>
              <a:rPr lang="en-US" altLang="zh-TW" b="1" dirty="0"/>
              <a:t>PO</a:t>
            </a:r>
            <a:r>
              <a:rPr lang="zh-TW" altLang="en-US" b="1" dirty="0"/>
              <a:t>網抱怨</a:t>
            </a:r>
            <a:endParaRPr lang="en-US" altLang="zh-TW" b="1" dirty="0"/>
          </a:p>
          <a:p>
            <a:r>
              <a:rPr lang="zh-TW" altLang="en-US" dirty="0"/>
              <a:t>半年前小孩偷了錢，買了近萬元的二手</a:t>
            </a:r>
            <a:r>
              <a:rPr lang="en-US" altLang="zh-TW" dirty="0"/>
              <a:t>iPhone6S</a:t>
            </a:r>
            <a:r>
              <a:rPr lang="zh-TW" altLang="en-US" dirty="0"/>
              <a:t>手機，已經用了半年，才要求店家退費</a:t>
            </a:r>
            <a:endParaRPr lang="en-US" altLang="zh-TW" dirty="0"/>
          </a:p>
          <a:p>
            <a:r>
              <a:rPr lang="en-US" altLang="zh-TW" dirty="0">
                <a:hlinkClick r:id="rId4"/>
              </a:rPr>
              <a:t>https://www.ftvnews.com.tw/news/detail/2018C30F04M1</a:t>
            </a:r>
            <a:endParaRPr lang="zh-TW" altLang="en-US" dirty="0"/>
          </a:p>
        </p:txBody>
      </p:sp>
    </p:spTree>
    <p:extLst>
      <p:ext uri="{BB962C8B-B14F-4D97-AF65-F5344CB8AC3E}">
        <p14:creationId xmlns:p14="http://schemas.microsoft.com/office/powerpoint/2010/main" val="1135866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7C9566-A664-4C87-8E77-6825129BF69A}"/>
              </a:ext>
            </a:extLst>
          </p:cNvPr>
          <p:cNvSpPr>
            <a:spLocks noGrp="1"/>
          </p:cNvSpPr>
          <p:nvPr>
            <p:ph type="title"/>
          </p:nvPr>
        </p:nvSpPr>
        <p:spPr/>
        <p:txBody>
          <a:bodyPr/>
          <a:lstStyle/>
          <a:p>
            <a:r>
              <a:rPr lang="zh-TW" altLang="en-US" dirty="0"/>
              <a:t>人格權</a:t>
            </a:r>
          </a:p>
        </p:txBody>
      </p:sp>
      <p:sp>
        <p:nvSpPr>
          <p:cNvPr id="3" name="內容版面配置區 2">
            <a:extLst>
              <a:ext uri="{FF2B5EF4-FFF2-40B4-BE49-F238E27FC236}">
                <a16:creationId xmlns:a16="http://schemas.microsoft.com/office/drawing/2014/main" id="{0FD7FF2A-C471-4D24-B54C-7CA299B9F5DB}"/>
              </a:ext>
            </a:extLst>
          </p:cNvPr>
          <p:cNvSpPr>
            <a:spLocks noGrp="1"/>
          </p:cNvSpPr>
          <p:nvPr>
            <p:ph idx="1"/>
          </p:nvPr>
        </p:nvSpPr>
        <p:spPr>
          <a:xfrm>
            <a:off x="1251678" y="1442720"/>
            <a:ext cx="10178322" cy="5262880"/>
          </a:xfrm>
        </p:spPr>
        <p:txBody>
          <a:bodyPr>
            <a:normAutofit/>
          </a:bodyPr>
          <a:lstStyle/>
          <a:p>
            <a:r>
              <a:rPr lang="zh-TW" altLang="en-US" sz="2000" b="1" dirty="0"/>
              <a:t>一般人格權</a:t>
            </a:r>
            <a:endParaRPr lang="en-US" altLang="zh-TW" sz="2000" b="1" dirty="0"/>
          </a:p>
          <a:p>
            <a:pPr marL="0" indent="0">
              <a:buNone/>
            </a:pPr>
            <a:r>
              <a:rPr lang="zh-TW" altLang="en-US" sz="2000" dirty="0"/>
              <a:t>   → 民法上未明文之人格權。 </a:t>
            </a:r>
            <a:r>
              <a:rPr lang="zh-TW" altLang="en-US" dirty="0"/>
              <a:t>例如：</a:t>
            </a:r>
            <a:r>
              <a:rPr lang="en-US" altLang="zh-TW" sz="2000" dirty="0"/>
              <a:t>1.</a:t>
            </a:r>
            <a:r>
              <a:rPr lang="zh-TW" altLang="en-US" sz="2000" dirty="0"/>
              <a:t> 肖像權</a:t>
            </a:r>
            <a:r>
              <a:rPr lang="en-US" altLang="zh-TW" sz="2000" dirty="0"/>
              <a:t>(</a:t>
            </a:r>
            <a:r>
              <a:rPr lang="zh-TW" altLang="en-US" sz="2000" dirty="0"/>
              <a:t>最高法院台上字</a:t>
            </a:r>
            <a:r>
              <a:rPr lang="en-US" altLang="zh-TW" sz="2000" dirty="0"/>
              <a:t>706</a:t>
            </a:r>
            <a:r>
              <a:rPr lang="zh-TW" altLang="en-US" sz="2000" dirty="0"/>
              <a:t>號判決</a:t>
            </a:r>
            <a:r>
              <a:rPr lang="en-US" altLang="zh-TW" sz="2000" dirty="0"/>
              <a:t>)</a:t>
            </a:r>
          </a:p>
          <a:p>
            <a:pPr marL="0" indent="0">
              <a:buNone/>
            </a:pPr>
            <a:r>
              <a:rPr lang="zh-TW" altLang="en-US" sz="2000" dirty="0"/>
              <a:t>                                                            </a:t>
            </a:r>
            <a:r>
              <a:rPr lang="en-US" altLang="zh-TW" sz="2000" dirty="0"/>
              <a:t>2.</a:t>
            </a:r>
            <a:r>
              <a:rPr lang="zh-TW" altLang="en-US" sz="2000" dirty="0"/>
              <a:t> 生育自主權最高法院</a:t>
            </a:r>
            <a:r>
              <a:rPr lang="en-US" altLang="zh-TW" sz="2000" dirty="0"/>
              <a:t>92</a:t>
            </a:r>
            <a:r>
              <a:rPr lang="zh-TW" altLang="en-US" sz="2000" dirty="0"/>
              <a:t>年台上字</a:t>
            </a:r>
            <a:r>
              <a:rPr lang="en-US" altLang="zh-TW" sz="2000" dirty="0"/>
              <a:t>1057</a:t>
            </a:r>
            <a:r>
              <a:rPr lang="zh-TW" altLang="en-US" sz="2000" dirty="0"/>
              <a:t>號判決</a:t>
            </a:r>
            <a:r>
              <a:rPr lang="en-US" altLang="zh-TW" sz="2000" dirty="0"/>
              <a:t>)</a:t>
            </a:r>
          </a:p>
          <a:p>
            <a:pPr marL="0" indent="0">
              <a:buNone/>
            </a:pPr>
            <a:r>
              <a:rPr lang="zh-TW" altLang="en-US" sz="2000" dirty="0"/>
              <a:t>                                                            </a:t>
            </a:r>
            <a:r>
              <a:rPr lang="en-US" altLang="zh-TW" sz="2000" dirty="0"/>
              <a:t>3.</a:t>
            </a:r>
            <a:r>
              <a:rPr lang="zh-TW" altLang="en-US" sz="2000" dirty="0"/>
              <a:t> 居住安寧權 </a:t>
            </a:r>
            <a:r>
              <a:rPr lang="en-US" altLang="zh-TW" sz="2000" dirty="0"/>
              <a:t>(</a:t>
            </a:r>
            <a:r>
              <a:rPr lang="zh-TW" altLang="en-US" sz="2000" dirty="0"/>
              <a:t>最高法院</a:t>
            </a:r>
            <a:r>
              <a:rPr lang="en-US" altLang="zh-TW" sz="2000" dirty="0"/>
              <a:t>92</a:t>
            </a:r>
            <a:r>
              <a:rPr lang="zh-TW" altLang="en-US" sz="2000" dirty="0"/>
              <a:t>年台上字</a:t>
            </a:r>
            <a:r>
              <a:rPr lang="en-US" altLang="zh-TW" sz="2000" dirty="0"/>
              <a:t>164</a:t>
            </a:r>
            <a:r>
              <a:rPr lang="zh-TW" altLang="en-US" sz="2000" dirty="0"/>
              <a:t>號判例</a:t>
            </a:r>
            <a:r>
              <a:rPr lang="en-US" altLang="zh-TW" sz="2000" dirty="0"/>
              <a:t>)</a:t>
            </a:r>
          </a:p>
          <a:p>
            <a:r>
              <a:rPr lang="zh-TW" altLang="en-US" b="1" dirty="0"/>
              <a:t>特別人格權</a:t>
            </a:r>
          </a:p>
          <a:p>
            <a:pPr marL="0" indent="0">
              <a:buNone/>
            </a:pPr>
            <a:r>
              <a:rPr lang="zh-TW" altLang="en-US" dirty="0"/>
              <a:t> → 民法上明文之人格權。</a:t>
            </a:r>
          </a:p>
          <a:p>
            <a:pPr marL="0" indent="0">
              <a:buNone/>
            </a:pPr>
            <a:r>
              <a:rPr lang="zh-TW" altLang="en-US" dirty="0"/>
              <a:t>民法第</a:t>
            </a:r>
            <a:r>
              <a:rPr lang="en-US" altLang="zh-TW" dirty="0"/>
              <a:t>19</a:t>
            </a:r>
            <a:r>
              <a:rPr lang="zh-TW" altLang="en-US" dirty="0"/>
              <a:t>條</a:t>
            </a:r>
            <a:endParaRPr lang="en-US" altLang="zh-TW" dirty="0"/>
          </a:p>
          <a:p>
            <a:pPr marL="0" indent="0">
              <a:buNone/>
            </a:pPr>
            <a:r>
              <a:rPr lang="zh-TW" altLang="en-US" dirty="0"/>
              <a:t>「</a:t>
            </a:r>
            <a:r>
              <a:rPr lang="zh-TW" altLang="en-US" b="1" dirty="0"/>
              <a:t>姓名權</a:t>
            </a:r>
            <a:r>
              <a:rPr lang="zh-TW" altLang="en-US" dirty="0"/>
              <a:t>受侵害者，得請求法院除去其侵害， 並得請求損害賠償。」</a:t>
            </a:r>
          </a:p>
          <a:p>
            <a:pPr marL="0" indent="0">
              <a:buNone/>
            </a:pPr>
            <a:r>
              <a:rPr lang="zh-TW" altLang="en-US" dirty="0"/>
              <a:t>民法第</a:t>
            </a:r>
            <a:r>
              <a:rPr lang="en-US" altLang="zh-TW" dirty="0"/>
              <a:t>195</a:t>
            </a:r>
            <a:r>
              <a:rPr lang="zh-TW" altLang="en-US" dirty="0"/>
              <a:t>條第</a:t>
            </a:r>
            <a:r>
              <a:rPr lang="en-US" altLang="zh-TW" dirty="0"/>
              <a:t>1</a:t>
            </a:r>
            <a:r>
              <a:rPr lang="zh-TW" altLang="en-US" dirty="0"/>
              <a:t>項</a:t>
            </a:r>
          </a:p>
          <a:p>
            <a:pPr marL="0" indent="0">
              <a:buNone/>
            </a:pPr>
            <a:r>
              <a:rPr lang="zh-TW" altLang="en-US" dirty="0"/>
              <a:t>「不法侵害他人之</a:t>
            </a:r>
            <a:r>
              <a:rPr lang="zh-TW" altLang="en-US" b="1" dirty="0"/>
              <a:t>身體、健康、名譽、自 由、信用、隱私、貞操</a:t>
            </a:r>
            <a:r>
              <a:rPr lang="zh-TW" altLang="en-US" dirty="0"/>
              <a:t>，或不法侵害其他人格法</a:t>
            </a:r>
            <a:endParaRPr lang="en-US" altLang="zh-TW" dirty="0"/>
          </a:p>
          <a:p>
            <a:pPr marL="0" indent="0">
              <a:buNone/>
            </a:pPr>
            <a:r>
              <a:rPr lang="zh-TW" altLang="en-US" dirty="0"/>
              <a:t>    益而情節重大者，被害人雖非財產上之損害，亦得請求賠償相當之金額。其名譽被侵害</a:t>
            </a:r>
            <a:endParaRPr lang="en-US" altLang="zh-TW" dirty="0"/>
          </a:p>
          <a:p>
            <a:pPr marL="0" indent="0">
              <a:buNone/>
            </a:pPr>
            <a:r>
              <a:rPr lang="zh-TW" altLang="en-US" dirty="0"/>
              <a:t>    者，並得請求回復名譽之適當處分。」</a:t>
            </a:r>
          </a:p>
          <a:p>
            <a:endParaRPr lang="en-US" altLang="zh-TW" sz="2000" dirty="0"/>
          </a:p>
          <a:p>
            <a:pPr marL="0" indent="0">
              <a:buNone/>
            </a:pPr>
            <a:endParaRPr lang="zh-TW" altLang="en-US" dirty="0"/>
          </a:p>
        </p:txBody>
      </p:sp>
    </p:spTree>
    <p:extLst>
      <p:ext uri="{BB962C8B-B14F-4D97-AF65-F5344CB8AC3E}">
        <p14:creationId xmlns:p14="http://schemas.microsoft.com/office/powerpoint/2010/main" val="3911637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13B47D-44CF-4737-A0B6-2806E844C2A9}"/>
              </a:ext>
            </a:extLst>
          </p:cNvPr>
          <p:cNvSpPr>
            <a:spLocks noGrp="1"/>
          </p:cNvSpPr>
          <p:nvPr>
            <p:ph type="title"/>
          </p:nvPr>
        </p:nvSpPr>
        <p:spPr/>
        <p:txBody>
          <a:bodyPr/>
          <a:lstStyle/>
          <a:p>
            <a:r>
              <a:rPr lang="zh-TW" altLang="en-US" dirty="0"/>
              <a:t>人格權之特性</a:t>
            </a:r>
          </a:p>
        </p:txBody>
      </p:sp>
      <p:sp>
        <p:nvSpPr>
          <p:cNvPr id="3" name="內容版面配置區 2">
            <a:extLst>
              <a:ext uri="{FF2B5EF4-FFF2-40B4-BE49-F238E27FC236}">
                <a16:creationId xmlns:a16="http://schemas.microsoft.com/office/drawing/2014/main" id="{3FB479B0-C5ED-4140-B6C2-86697FD59A5C}"/>
              </a:ext>
            </a:extLst>
          </p:cNvPr>
          <p:cNvSpPr>
            <a:spLocks noGrp="1"/>
          </p:cNvSpPr>
          <p:nvPr>
            <p:ph idx="1"/>
          </p:nvPr>
        </p:nvSpPr>
        <p:spPr>
          <a:xfrm>
            <a:off x="1251678" y="1554480"/>
            <a:ext cx="10178322" cy="4968240"/>
          </a:xfrm>
        </p:spPr>
        <p:txBody>
          <a:bodyPr>
            <a:normAutofit/>
          </a:bodyPr>
          <a:lstStyle/>
          <a:p>
            <a:r>
              <a:rPr lang="zh-TW" altLang="en-US" sz="2000" b="1" dirty="0"/>
              <a:t>不可拋棄性</a:t>
            </a:r>
            <a:endParaRPr lang="en-US" altLang="zh-TW" sz="2000" b="1" dirty="0"/>
          </a:p>
          <a:p>
            <a:pPr marL="0" indent="0">
              <a:buNone/>
            </a:pPr>
            <a:r>
              <a:rPr lang="zh-TW" altLang="en-US" sz="2000" dirty="0"/>
              <a:t>    → 個人不可拋棄其人格權，若有拋棄者，其拋棄無效。</a:t>
            </a:r>
            <a:endParaRPr lang="en-US" altLang="zh-TW" sz="2000" dirty="0"/>
          </a:p>
          <a:p>
            <a:pPr marL="0" indent="0">
              <a:buNone/>
            </a:pPr>
            <a:endParaRPr lang="en-US" altLang="zh-TW" sz="2000" dirty="0"/>
          </a:p>
          <a:p>
            <a:r>
              <a:rPr lang="zh-TW" altLang="en-US" sz="2000" b="1" dirty="0"/>
              <a:t>不可移轉性</a:t>
            </a:r>
            <a:endParaRPr lang="en-US" altLang="zh-TW" sz="2000" b="1" dirty="0"/>
          </a:p>
          <a:p>
            <a:pPr marL="0" indent="0">
              <a:buNone/>
            </a:pPr>
            <a:r>
              <a:rPr lang="zh-TW" altLang="en-US" sz="2000" dirty="0"/>
              <a:t>    → 人格權具有一身專屬性，不得讓與或繼承。</a:t>
            </a:r>
            <a:endParaRPr lang="en-US" altLang="zh-TW" sz="2000" dirty="0"/>
          </a:p>
          <a:p>
            <a:pPr marL="0" indent="0">
              <a:buNone/>
            </a:pPr>
            <a:endParaRPr lang="en-US" altLang="zh-TW" sz="2000" dirty="0"/>
          </a:p>
          <a:p>
            <a:r>
              <a:rPr lang="zh-TW" altLang="en-US" sz="2000" b="1" dirty="0"/>
              <a:t>不可侵害性</a:t>
            </a:r>
            <a:endParaRPr lang="en-US" altLang="zh-TW" sz="2000" b="1" dirty="0"/>
          </a:p>
          <a:p>
            <a:pPr marL="0" indent="0">
              <a:buNone/>
            </a:pPr>
            <a:r>
              <a:rPr lang="zh-TW" altLang="en-US" sz="2000" dirty="0"/>
              <a:t>    人格權如受侵害，同時發生財產上損害賠償請求權和非財產上損害賠償請求權。</a:t>
            </a:r>
            <a:endParaRPr lang="en-US" altLang="zh-TW" sz="2000" dirty="0"/>
          </a:p>
          <a:p>
            <a:pPr marL="0" indent="0">
              <a:buNone/>
            </a:pPr>
            <a:r>
              <a:rPr lang="zh-TW" altLang="en-US" sz="2000" dirty="0"/>
              <a:t>    民法第</a:t>
            </a:r>
            <a:r>
              <a:rPr lang="en-US" altLang="zh-TW" sz="2000" dirty="0"/>
              <a:t>18</a:t>
            </a:r>
            <a:r>
              <a:rPr lang="zh-TW" altLang="en-US" sz="2000" dirty="0"/>
              <a:t>條</a:t>
            </a:r>
            <a:endParaRPr lang="en-US" altLang="zh-TW" sz="2000" dirty="0"/>
          </a:p>
          <a:p>
            <a:pPr marL="0" indent="0">
              <a:buNone/>
            </a:pPr>
            <a:r>
              <a:rPr lang="zh-TW" altLang="en-US" sz="2000" dirty="0"/>
              <a:t>    「人格權受侵害時，得請求法院除去其侵害；有受侵害之虞時，得請求防止之。</a:t>
            </a:r>
            <a:endParaRPr lang="en-US" altLang="zh-TW" sz="2000" dirty="0"/>
          </a:p>
          <a:p>
            <a:pPr marL="0" indent="0">
              <a:buNone/>
            </a:pPr>
            <a:r>
              <a:rPr lang="zh-TW" altLang="en-US" sz="2000" dirty="0"/>
              <a:t>        前項情形，以法律有特別規定者為限，得請求損害賠償或慰撫金。」</a:t>
            </a:r>
          </a:p>
        </p:txBody>
      </p:sp>
    </p:spTree>
    <p:extLst>
      <p:ext uri="{BB962C8B-B14F-4D97-AF65-F5344CB8AC3E}">
        <p14:creationId xmlns:p14="http://schemas.microsoft.com/office/powerpoint/2010/main" val="54339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A57764-CFFA-415A-A326-8218E7E21398}"/>
              </a:ext>
            </a:extLst>
          </p:cNvPr>
          <p:cNvSpPr>
            <a:spLocks noGrp="1"/>
          </p:cNvSpPr>
          <p:nvPr>
            <p:ph type="title"/>
          </p:nvPr>
        </p:nvSpPr>
        <p:spPr>
          <a:xfrm>
            <a:off x="1251678" y="240145"/>
            <a:ext cx="10178322" cy="1314335"/>
          </a:xfrm>
        </p:spPr>
        <p:txBody>
          <a:bodyPr>
            <a:normAutofit/>
          </a:bodyPr>
          <a:lstStyle/>
          <a:p>
            <a:r>
              <a:rPr lang="zh-TW" altLang="en-US" sz="4000" b="1" dirty="0">
                <a:latin typeface="+mj-ea"/>
              </a:rPr>
              <a:t>罵退休警「流氓、黑道」周玉蔻賠</a:t>
            </a:r>
            <a:r>
              <a:rPr lang="en-US" altLang="zh-TW" sz="4000" b="1" dirty="0">
                <a:latin typeface="+mj-ea"/>
              </a:rPr>
              <a:t>15</a:t>
            </a:r>
            <a:r>
              <a:rPr lang="zh-TW" altLang="en-US" sz="4000" b="1" dirty="0">
                <a:latin typeface="+mj-ea"/>
              </a:rPr>
              <a:t>萬獲原諒換緩刑</a:t>
            </a:r>
          </a:p>
        </p:txBody>
      </p:sp>
      <p:sp>
        <p:nvSpPr>
          <p:cNvPr id="3" name="內容版面配置區 2">
            <a:extLst>
              <a:ext uri="{FF2B5EF4-FFF2-40B4-BE49-F238E27FC236}">
                <a16:creationId xmlns:a16="http://schemas.microsoft.com/office/drawing/2014/main" id="{FFBEAC13-DEAC-4704-807E-76812DC62A80}"/>
              </a:ext>
            </a:extLst>
          </p:cNvPr>
          <p:cNvSpPr>
            <a:spLocks noGrp="1"/>
          </p:cNvSpPr>
          <p:nvPr>
            <p:ph idx="1"/>
          </p:nvPr>
        </p:nvSpPr>
        <p:spPr>
          <a:xfrm>
            <a:off x="1076960" y="1442720"/>
            <a:ext cx="10718800" cy="5283199"/>
          </a:xfrm>
        </p:spPr>
        <p:txBody>
          <a:bodyPr/>
          <a:lstStyle/>
          <a:p>
            <a:r>
              <a:rPr lang="en-US" altLang="zh-TW" dirty="0">
                <a:hlinkClick r:id="rId2"/>
              </a:rPr>
              <a:t>https://udn.com/news/story/7321/3710176</a:t>
            </a:r>
            <a:endParaRPr lang="en-US" altLang="zh-TW" dirty="0"/>
          </a:p>
          <a:p>
            <a:r>
              <a:rPr lang="zh-TW" altLang="en-US" sz="2200" dirty="0"/>
              <a:t>周玉蔻</a:t>
            </a:r>
            <a:r>
              <a:rPr lang="en-US" altLang="zh-TW" sz="2200" dirty="0"/>
              <a:t>2017</a:t>
            </a:r>
            <a:r>
              <a:rPr lang="zh-TW" altLang="en-US" sz="2200" dirty="0"/>
              <a:t>年</a:t>
            </a:r>
            <a:r>
              <a:rPr lang="en-US" altLang="zh-TW" sz="2200" dirty="0"/>
              <a:t>4</a:t>
            </a:r>
            <a:r>
              <a:rPr lang="zh-TW" altLang="en-US" sz="2200" dirty="0"/>
              <a:t>月</a:t>
            </a:r>
            <a:r>
              <a:rPr lang="en-US" altLang="zh-TW" sz="2200" dirty="0"/>
              <a:t>6</a:t>
            </a:r>
            <a:r>
              <a:rPr lang="zh-TW" altLang="en-US" sz="2200" dirty="0"/>
              <a:t>日傍晚</a:t>
            </a:r>
            <a:r>
              <a:rPr lang="en-US" altLang="zh-TW" sz="2200" dirty="0"/>
              <a:t>4</a:t>
            </a:r>
            <a:r>
              <a:rPr lang="zh-TW" altLang="en-US" sz="2200" dirty="0"/>
              <a:t>點多在節目上罵台灣</a:t>
            </a:r>
            <a:r>
              <a:rPr lang="zh-TW" altLang="en-US" sz="2200" u="sng" dirty="0"/>
              <a:t>警察</a:t>
            </a:r>
            <a:r>
              <a:rPr lang="zh-TW" altLang="en-US" sz="2200" dirty="0"/>
              <a:t>協會創會執行長陳志傑「流氓嘴臉」、「黑道」、「流氓」，但她否認公然侮辱犯行，辯稱當天是在討論警察年改，提到她哥哥是警官退休、支持年改，陳很兇悍、敲桌子問她哥哥名字；她認為陳談話離題，講到她學歷、外貌，又挑撥階級、歧視女性，人身攻擊，陳的問題、口氣，就跟平常碰到的流氓、黑道語氣一樣。</a:t>
            </a:r>
            <a:endParaRPr lang="en-US" altLang="zh-TW" sz="2200" dirty="0"/>
          </a:p>
          <a:p>
            <a:r>
              <a:rPr lang="zh-TW" altLang="en-US" sz="2200" dirty="0"/>
              <a:t>一審認為，攝影棚有多位來賓和工作人員，節目又播送給不特定人共見共聞，屬「公然」，周玉蔻發表足以貶損陳名譽和人格的言論，行為可議，且未與陳和解、賠償損害或取得原諒，判拘役</a:t>
            </a:r>
            <a:r>
              <a:rPr lang="en-US" altLang="zh-TW" sz="2200" dirty="0"/>
              <a:t>50</a:t>
            </a:r>
            <a:r>
              <a:rPr lang="zh-TW" altLang="en-US" sz="2200" dirty="0"/>
              <a:t>日。</a:t>
            </a:r>
            <a:endParaRPr lang="en-US" altLang="zh-TW" sz="2200" dirty="0"/>
          </a:p>
          <a:p>
            <a:r>
              <a:rPr lang="zh-TW" altLang="en-US" sz="2200" dirty="0"/>
              <a:t>高院認為，周玉蔻是知名公眾人物，當知她的言論比一般人更容易引起公眾關注，影響深院，卻在電視政論節目貶損陳的名譽、人格權，行為可議，但考量她已經和陳達成和解，支付賠償金，陳也表示不予追究，撤銷原判決，改判拘役</a:t>
            </a:r>
            <a:r>
              <a:rPr lang="en-US" altLang="zh-TW" sz="2200" dirty="0"/>
              <a:t>30</a:t>
            </a:r>
            <a:r>
              <a:rPr lang="zh-TW" altLang="en-US" sz="2200" dirty="0"/>
              <a:t>日，緩刑</a:t>
            </a:r>
            <a:r>
              <a:rPr lang="en-US" altLang="zh-TW" sz="2200" dirty="0"/>
              <a:t>2</a:t>
            </a:r>
            <a:r>
              <a:rPr lang="zh-TW" altLang="en-US" sz="2200" dirty="0"/>
              <a:t>年確定。</a:t>
            </a:r>
          </a:p>
        </p:txBody>
      </p:sp>
    </p:spTree>
    <p:extLst>
      <p:ext uri="{BB962C8B-B14F-4D97-AF65-F5344CB8AC3E}">
        <p14:creationId xmlns:p14="http://schemas.microsoft.com/office/powerpoint/2010/main" val="2378832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D24EA1-3945-4814-AE88-DFCE2CC30E59}"/>
              </a:ext>
            </a:extLst>
          </p:cNvPr>
          <p:cNvSpPr>
            <a:spLocks noGrp="1"/>
          </p:cNvSpPr>
          <p:nvPr>
            <p:ph type="title"/>
          </p:nvPr>
        </p:nvSpPr>
        <p:spPr/>
        <p:txBody>
          <a:bodyPr/>
          <a:lstStyle/>
          <a:p>
            <a:r>
              <a:rPr lang="zh-TW" altLang="en-US" dirty="0"/>
              <a:t>權利客體</a:t>
            </a:r>
          </a:p>
        </p:txBody>
      </p:sp>
      <p:sp>
        <p:nvSpPr>
          <p:cNvPr id="3" name="內容版面配置區 2">
            <a:extLst>
              <a:ext uri="{FF2B5EF4-FFF2-40B4-BE49-F238E27FC236}">
                <a16:creationId xmlns:a16="http://schemas.microsoft.com/office/drawing/2014/main" id="{EFA9C50C-66B7-4381-A0EA-DF4DD945C26F}"/>
              </a:ext>
            </a:extLst>
          </p:cNvPr>
          <p:cNvSpPr>
            <a:spLocks noGrp="1"/>
          </p:cNvSpPr>
          <p:nvPr>
            <p:ph idx="1"/>
          </p:nvPr>
        </p:nvSpPr>
        <p:spPr>
          <a:xfrm>
            <a:off x="1251678" y="1493521"/>
            <a:ext cx="10178322" cy="4386072"/>
          </a:xfrm>
        </p:spPr>
        <p:txBody>
          <a:bodyPr>
            <a:normAutofit/>
          </a:bodyPr>
          <a:lstStyle/>
          <a:p>
            <a:r>
              <a:rPr lang="zh-TW" altLang="en-US" sz="2000" dirty="0"/>
              <a:t>意義</a:t>
            </a:r>
            <a:endParaRPr lang="en-US" altLang="zh-TW" sz="2000" dirty="0"/>
          </a:p>
          <a:p>
            <a:pPr marL="0" indent="0">
              <a:buNone/>
            </a:pPr>
            <a:r>
              <a:rPr lang="zh-TW" altLang="en-US" sz="2000" dirty="0"/>
              <a:t>    → 權利客體又稱為權利標的，指授權利主體支配的各種權利對象或內容。</a:t>
            </a:r>
            <a:endParaRPr lang="en-US" altLang="zh-TW" sz="2000" dirty="0"/>
          </a:p>
          <a:p>
            <a:r>
              <a:rPr lang="zh-TW" altLang="en-US" sz="2000" dirty="0"/>
              <a:t>種類</a:t>
            </a:r>
            <a:endParaRPr lang="en-US" altLang="zh-TW" sz="2000" dirty="0"/>
          </a:p>
          <a:p>
            <a:pPr marL="0" indent="0">
              <a:buNone/>
            </a:pPr>
            <a:r>
              <a:rPr lang="zh-TW" altLang="en-US" sz="2000" dirty="0"/>
              <a:t>    </a:t>
            </a:r>
            <a:r>
              <a:rPr lang="en-US" altLang="zh-TW" sz="2000" dirty="0"/>
              <a:t>1.</a:t>
            </a:r>
            <a:r>
              <a:rPr lang="zh-TW" altLang="en-US" sz="2000" dirty="0"/>
              <a:t> 物</a:t>
            </a:r>
            <a:endParaRPr lang="en-US" altLang="zh-TW" sz="2000" dirty="0"/>
          </a:p>
          <a:p>
            <a:pPr marL="0" indent="0">
              <a:buNone/>
            </a:pPr>
            <a:r>
              <a:rPr lang="zh-TW" altLang="en-US" sz="2000" dirty="0"/>
              <a:t>    </a:t>
            </a:r>
            <a:r>
              <a:rPr lang="en-US" altLang="zh-TW" sz="2000" dirty="0"/>
              <a:t>2. </a:t>
            </a:r>
            <a:r>
              <a:rPr lang="zh-TW" altLang="en-US" sz="2000" dirty="0"/>
              <a:t>債務人之作為或不作為：債權的權利客體為債務人之作為或不作為。</a:t>
            </a:r>
          </a:p>
          <a:p>
            <a:pPr marL="0" indent="0">
              <a:buNone/>
            </a:pPr>
            <a:r>
              <a:rPr lang="zh-TW" altLang="en-US" sz="2000" dirty="0"/>
              <a:t>    </a:t>
            </a:r>
            <a:r>
              <a:rPr lang="en-US" altLang="zh-TW" sz="2000" dirty="0"/>
              <a:t>3.</a:t>
            </a:r>
            <a:r>
              <a:rPr lang="zh-TW" altLang="en-US" sz="2000" dirty="0"/>
              <a:t> 權利主體本身：人格權的權利客體為權利主體本身。</a:t>
            </a:r>
          </a:p>
          <a:p>
            <a:pPr marL="0" indent="0">
              <a:buNone/>
            </a:pPr>
            <a:r>
              <a:rPr lang="zh-TW" altLang="en-US" sz="2000" dirty="0"/>
              <a:t>    </a:t>
            </a:r>
            <a:r>
              <a:rPr lang="en-US" altLang="zh-TW" sz="2000" dirty="0"/>
              <a:t>4.</a:t>
            </a:r>
            <a:r>
              <a:rPr lang="zh-TW" altLang="en-US" sz="2000" dirty="0"/>
              <a:t> </a:t>
            </a:r>
            <a:r>
              <a:rPr lang="en-US" altLang="zh-TW" sz="2000" dirty="0"/>
              <a:t> </a:t>
            </a:r>
            <a:r>
              <a:rPr lang="zh-TW" altLang="en-US" sz="2000" dirty="0"/>
              <a:t>具有一定身分關係之人：身分權的權利客體為具一定身分關係之該自然人。</a:t>
            </a:r>
          </a:p>
          <a:p>
            <a:pPr marL="0" indent="0">
              <a:buNone/>
            </a:pPr>
            <a:r>
              <a:rPr lang="zh-TW" altLang="en-US" sz="2000" dirty="0"/>
              <a:t>    </a:t>
            </a:r>
            <a:r>
              <a:rPr lang="en-US" altLang="zh-TW" sz="2000" dirty="0"/>
              <a:t>5.</a:t>
            </a:r>
            <a:r>
              <a:rPr lang="zh-TW" altLang="en-US" sz="2000" dirty="0"/>
              <a:t> </a:t>
            </a:r>
            <a:r>
              <a:rPr lang="en-US" altLang="zh-TW" sz="2000" dirty="0"/>
              <a:t> </a:t>
            </a:r>
            <a:r>
              <a:rPr lang="zh-TW" altLang="en-US" sz="2000" dirty="0"/>
              <a:t>精神的產物：無體財產權的權利客體為精神的產物。</a:t>
            </a:r>
            <a:endParaRPr lang="en-US" altLang="zh-TW" sz="2000" dirty="0"/>
          </a:p>
          <a:p>
            <a:pPr marL="0" indent="0">
              <a:buNone/>
            </a:pPr>
            <a:r>
              <a:rPr lang="zh-TW" altLang="en-US" sz="2000" dirty="0"/>
              <a:t>    </a:t>
            </a:r>
            <a:r>
              <a:rPr lang="en-US" altLang="zh-TW" sz="2000" dirty="0"/>
              <a:t>6.</a:t>
            </a:r>
            <a:r>
              <a:rPr lang="zh-TW" altLang="en-US" sz="2000" dirty="0"/>
              <a:t> </a:t>
            </a:r>
            <a:r>
              <a:rPr lang="en-US" altLang="zh-TW" sz="2000" dirty="0"/>
              <a:t> </a:t>
            </a:r>
            <a:r>
              <a:rPr lang="zh-TW" altLang="en-US" sz="2000" dirty="0"/>
              <a:t>權利：權利可作為其他權利的客體，如：地上權、永佃權、典權均得為抵押權之標的</a:t>
            </a:r>
            <a:endParaRPr lang="en-US" altLang="zh-TW" sz="2000" dirty="0"/>
          </a:p>
          <a:p>
            <a:pPr marL="0" indent="0">
              <a:buNone/>
            </a:pPr>
            <a:r>
              <a:rPr lang="zh-TW" altLang="en-US" dirty="0"/>
              <a:t>                    </a:t>
            </a:r>
            <a:r>
              <a:rPr lang="zh-TW" altLang="en-US" sz="2000" dirty="0"/>
              <a:t>物民法第</a:t>
            </a:r>
            <a:r>
              <a:rPr lang="en-US" altLang="zh-TW" sz="2000" dirty="0"/>
              <a:t>882</a:t>
            </a:r>
            <a:r>
              <a:rPr lang="zh-TW" altLang="en-US" sz="2000" dirty="0"/>
              <a:t>條）、債權得為質權之標的物（民法第</a:t>
            </a:r>
            <a:r>
              <a:rPr lang="en-US" altLang="zh-TW" sz="2000" dirty="0"/>
              <a:t>900</a:t>
            </a:r>
            <a:r>
              <a:rPr lang="zh-TW" altLang="en-US" sz="2000" dirty="0"/>
              <a:t>條）。</a:t>
            </a:r>
          </a:p>
        </p:txBody>
      </p:sp>
    </p:spTree>
    <p:extLst>
      <p:ext uri="{BB962C8B-B14F-4D97-AF65-F5344CB8AC3E}">
        <p14:creationId xmlns:p14="http://schemas.microsoft.com/office/powerpoint/2010/main" val="1057581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F39802-C1EA-48B5-B577-429815F6915A}"/>
              </a:ext>
            </a:extLst>
          </p:cNvPr>
          <p:cNvSpPr>
            <a:spLocks noGrp="1"/>
          </p:cNvSpPr>
          <p:nvPr>
            <p:ph type="title"/>
          </p:nvPr>
        </p:nvSpPr>
        <p:spPr/>
        <p:txBody>
          <a:bodyPr/>
          <a:lstStyle/>
          <a:p>
            <a:r>
              <a:rPr lang="zh-TW" altLang="en-US" dirty="0"/>
              <a:t>權利客體 </a:t>
            </a:r>
            <a:r>
              <a:rPr lang="en-US" altLang="zh-TW" dirty="0"/>
              <a:t>–</a:t>
            </a:r>
            <a:r>
              <a:rPr lang="zh-TW" altLang="en-US" dirty="0"/>
              <a:t> 物</a:t>
            </a:r>
          </a:p>
        </p:txBody>
      </p:sp>
      <p:sp>
        <p:nvSpPr>
          <p:cNvPr id="3" name="內容版面配置區 2">
            <a:extLst>
              <a:ext uri="{FF2B5EF4-FFF2-40B4-BE49-F238E27FC236}">
                <a16:creationId xmlns:a16="http://schemas.microsoft.com/office/drawing/2014/main" id="{D8CD6E32-BBC8-4214-9120-DBF4011BDC19}"/>
              </a:ext>
            </a:extLst>
          </p:cNvPr>
          <p:cNvSpPr>
            <a:spLocks noGrp="1"/>
          </p:cNvSpPr>
          <p:nvPr>
            <p:ph idx="1"/>
          </p:nvPr>
        </p:nvSpPr>
        <p:spPr>
          <a:xfrm>
            <a:off x="1251678" y="1493520"/>
            <a:ext cx="10178322" cy="4917439"/>
          </a:xfrm>
        </p:spPr>
        <p:txBody>
          <a:bodyPr>
            <a:normAutofit/>
          </a:bodyPr>
          <a:lstStyle/>
          <a:p>
            <a:r>
              <a:rPr lang="zh-TW" altLang="en-US" sz="2000" b="1" dirty="0"/>
              <a:t>意義</a:t>
            </a:r>
            <a:endParaRPr lang="en-US" altLang="zh-TW" sz="2000" b="1" dirty="0"/>
          </a:p>
          <a:p>
            <a:pPr marL="0" indent="0">
              <a:buNone/>
            </a:pPr>
            <a:r>
              <a:rPr lang="zh-TW" altLang="en-US" sz="2000" dirty="0"/>
              <a:t>     → 除人之身體外，凡能為人力所支配，獨立滿足人類社會生活需要之有體物及自然力。</a:t>
            </a:r>
            <a:endParaRPr lang="en-US" altLang="zh-TW" sz="2000" dirty="0"/>
          </a:p>
          <a:p>
            <a:r>
              <a:rPr lang="zh-TW" altLang="en-US" sz="2000" b="1" dirty="0"/>
              <a:t>不以有體性為要件</a:t>
            </a:r>
            <a:endParaRPr lang="en-US" altLang="zh-TW" sz="2000" b="1" dirty="0"/>
          </a:p>
          <a:p>
            <a:pPr marL="0" indent="0">
              <a:buNone/>
            </a:pPr>
            <a:r>
              <a:rPr lang="zh-TW" altLang="en-US" sz="2000" dirty="0"/>
              <a:t>     → 所謂有體性，係指占有一定空間且具有某種形體者而言。</a:t>
            </a:r>
            <a:endParaRPr lang="en-US" altLang="zh-TW" sz="2000" dirty="0"/>
          </a:p>
          <a:p>
            <a:pPr marL="0" indent="0">
              <a:buNone/>
            </a:pPr>
            <a:r>
              <a:rPr lang="zh-TW" altLang="en-US" sz="2000" dirty="0"/>
              <a:t>          例如：固體、氣體、液體。</a:t>
            </a:r>
            <a:endParaRPr lang="en-US" altLang="zh-TW" sz="2000" dirty="0"/>
          </a:p>
          <a:p>
            <a:pPr marL="0" indent="0">
              <a:buNone/>
            </a:pPr>
            <a:r>
              <a:rPr lang="zh-TW" altLang="en-US" sz="2000" dirty="0"/>
              <a:t>     → 所謂無體物，係指固體、氣體、液體以外之各種能源而言。</a:t>
            </a:r>
            <a:endParaRPr lang="en-US" altLang="zh-TW" sz="2000" dirty="0"/>
          </a:p>
          <a:p>
            <a:pPr marL="0" indent="0">
              <a:buNone/>
            </a:pPr>
            <a:r>
              <a:rPr lang="zh-TW" altLang="en-US" sz="2000" dirty="0"/>
              <a:t>          例如：光、電、放射線、核能等等在技術上已能加以控制支配之自然力。</a:t>
            </a:r>
            <a:endParaRPr lang="en-US" altLang="zh-TW" sz="2000" dirty="0"/>
          </a:p>
          <a:p>
            <a:r>
              <a:rPr lang="zh-TW" altLang="en-US" sz="2000" b="1" dirty="0"/>
              <a:t>須具有可支配可能性</a:t>
            </a:r>
            <a:endParaRPr lang="en-US" altLang="zh-TW" sz="2000" b="1" dirty="0"/>
          </a:p>
          <a:p>
            <a:pPr marL="0" indent="0">
              <a:buNone/>
            </a:pPr>
            <a:r>
              <a:rPr lang="zh-TW" altLang="en-US" sz="2000" dirty="0"/>
              <a:t>    → 須以科學技術及社會觀念判斷之。</a:t>
            </a:r>
            <a:endParaRPr lang="en-US" altLang="zh-TW" sz="2000" dirty="0"/>
          </a:p>
          <a:p>
            <a:pPr marL="0" indent="0">
              <a:buNone/>
            </a:pPr>
            <a:r>
              <a:rPr lang="zh-TW" altLang="en-US" sz="2000" dirty="0"/>
              <a:t>         例如：星斗、日月、雲層等宇宙物體，因人類無從支配，故尚非法律上之物。</a:t>
            </a:r>
          </a:p>
        </p:txBody>
      </p:sp>
    </p:spTree>
    <p:extLst>
      <p:ext uri="{BB962C8B-B14F-4D97-AF65-F5344CB8AC3E}">
        <p14:creationId xmlns:p14="http://schemas.microsoft.com/office/powerpoint/2010/main" val="2324591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effectLst/>
        </p:spPr>
      </p:sp>
      <p:sp>
        <p:nvSpPr>
          <p:cNvPr id="82" name="Freeform 6" title="scalloped circle">
            <a:extLst>
              <a:ext uri="{FF2B5EF4-FFF2-40B4-BE49-F238E27FC236}">
                <a16:creationId xmlns:a16="http://schemas.microsoft.com/office/drawing/2014/main" id="{B217C2AD-51B4-40CE-A71F-F5D3F846D97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84" name="Rectangle 83" title="left edge border">
            <a:extLst>
              <a:ext uri="{FF2B5EF4-FFF2-40B4-BE49-F238E27FC236}">
                <a16:creationId xmlns:a16="http://schemas.microsoft.com/office/drawing/2014/main" id="{6F1BF92E-23CF-4BFE-9E1F-C359BACFA3C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6" name="Rectangle 85">
            <a:extLst>
              <a:ext uri="{FF2B5EF4-FFF2-40B4-BE49-F238E27FC236}">
                <a16:creationId xmlns:a16="http://schemas.microsoft.com/office/drawing/2014/main" id="{DFEF8384-2545-4ACD-9071-49DD1CFC4E9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圖片 4">
            <a:extLst>
              <a:ext uri="{FF2B5EF4-FFF2-40B4-BE49-F238E27FC236}">
                <a16:creationId xmlns:a16="http://schemas.microsoft.com/office/drawing/2014/main" id="{C3316D0C-9E03-4667-B724-090ABFE95FF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963917" y="1071432"/>
            <a:ext cx="6959610" cy="4715135"/>
          </a:xfrm>
          <a:prstGeom prst="rect">
            <a:avLst/>
          </a:prstGeom>
        </p:spPr>
      </p:pic>
      <p:sp>
        <p:nvSpPr>
          <p:cNvPr id="88" name="Freeform 22" title="right scallop background shape">
            <a:extLst>
              <a:ext uri="{FF2B5EF4-FFF2-40B4-BE49-F238E27FC236}">
                <a16:creationId xmlns:a16="http://schemas.microsoft.com/office/drawing/2014/main" id="{F77DB8FA-61A7-4DE7-A777-6D258D17248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4695443"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accent1"/>
          </a:solidFill>
          <a:ln w="0">
            <a:noFill/>
            <a:prstDash val="solid"/>
            <a:round/>
            <a:headEnd/>
            <a:tailEnd/>
          </a:ln>
        </p:spPr>
      </p:sp>
      <p:sp>
        <p:nvSpPr>
          <p:cNvPr id="2" name="標題 1">
            <a:extLst>
              <a:ext uri="{FF2B5EF4-FFF2-40B4-BE49-F238E27FC236}">
                <a16:creationId xmlns:a16="http://schemas.microsoft.com/office/drawing/2014/main" id="{34225BBF-709A-4412-8B12-4651220F1AC6}"/>
              </a:ext>
            </a:extLst>
          </p:cNvPr>
          <p:cNvSpPr>
            <a:spLocks noGrp="1"/>
          </p:cNvSpPr>
          <p:nvPr>
            <p:ph type="ctrTitle" idx="4294967295"/>
          </p:nvPr>
        </p:nvSpPr>
        <p:spPr>
          <a:xfrm>
            <a:off x="594452" y="1071432"/>
            <a:ext cx="3437290" cy="4374850"/>
          </a:xfrm>
        </p:spPr>
        <p:txBody>
          <a:bodyPr vert="horz" lIns="91440" tIns="45720" rIns="91440" bIns="45720" rtlCol="0" anchor="ctr">
            <a:noAutofit/>
          </a:bodyPr>
          <a:lstStyle/>
          <a:p>
            <a:pPr algn="ctr"/>
            <a:r>
              <a:rPr lang="zh-TW" altLang="en-US" sz="8000" b="1" spc="800" dirty="0">
                <a:solidFill>
                  <a:srgbClr val="2A1A00"/>
                </a:solidFill>
              </a:rPr>
              <a:t>民</a:t>
            </a:r>
            <a:br>
              <a:rPr lang="en-US" altLang="zh-TW" sz="8000" b="1" spc="800" dirty="0">
                <a:solidFill>
                  <a:srgbClr val="2A1A00"/>
                </a:solidFill>
              </a:rPr>
            </a:br>
            <a:br>
              <a:rPr lang="en-US" altLang="zh-TW" sz="8000" b="1" spc="800" dirty="0">
                <a:solidFill>
                  <a:srgbClr val="2A1A00"/>
                </a:solidFill>
              </a:rPr>
            </a:br>
            <a:br>
              <a:rPr lang="en-US" altLang="zh-TW" sz="8000" b="1" spc="800" dirty="0">
                <a:solidFill>
                  <a:srgbClr val="2A1A00"/>
                </a:solidFill>
              </a:rPr>
            </a:br>
            <a:r>
              <a:rPr lang="zh-TW" altLang="en-US" sz="8000" b="1" spc="800" dirty="0">
                <a:solidFill>
                  <a:srgbClr val="2A1A00"/>
                </a:solidFill>
              </a:rPr>
              <a:t>法</a:t>
            </a:r>
            <a:endParaRPr lang="en-US" altLang="zh-TW" sz="8000" b="1" spc="800" dirty="0">
              <a:solidFill>
                <a:srgbClr val="2A1A00"/>
              </a:solidFill>
            </a:endParaRPr>
          </a:p>
        </p:txBody>
      </p:sp>
    </p:spTree>
    <p:extLst>
      <p:ext uri="{BB962C8B-B14F-4D97-AF65-F5344CB8AC3E}">
        <p14:creationId xmlns:p14="http://schemas.microsoft.com/office/powerpoint/2010/main" val="4144130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216099-1010-431A-BECF-75788778D18E}"/>
              </a:ext>
            </a:extLst>
          </p:cNvPr>
          <p:cNvSpPr>
            <a:spLocks noGrp="1"/>
          </p:cNvSpPr>
          <p:nvPr>
            <p:ph type="title"/>
          </p:nvPr>
        </p:nvSpPr>
        <p:spPr/>
        <p:txBody>
          <a:bodyPr/>
          <a:lstStyle/>
          <a:p>
            <a:r>
              <a:rPr lang="zh-TW" altLang="en-US" dirty="0"/>
              <a:t>權利客體 </a:t>
            </a:r>
            <a:r>
              <a:rPr lang="en-US" altLang="zh-TW" dirty="0"/>
              <a:t>–</a:t>
            </a:r>
            <a:r>
              <a:rPr lang="zh-TW" altLang="en-US" dirty="0"/>
              <a:t> 物</a:t>
            </a:r>
          </a:p>
        </p:txBody>
      </p:sp>
      <p:sp>
        <p:nvSpPr>
          <p:cNvPr id="3" name="內容版面配置區 2">
            <a:extLst>
              <a:ext uri="{FF2B5EF4-FFF2-40B4-BE49-F238E27FC236}">
                <a16:creationId xmlns:a16="http://schemas.microsoft.com/office/drawing/2014/main" id="{44D512C3-10B2-4D2A-B3CE-13DDAB2047FD}"/>
              </a:ext>
            </a:extLst>
          </p:cNvPr>
          <p:cNvSpPr>
            <a:spLocks noGrp="1"/>
          </p:cNvSpPr>
          <p:nvPr>
            <p:ph idx="1"/>
          </p:nvPr>
        </p:nvSpPr>
        <p:spPr>
          <a:xfrm>
            <a:off x="756920" y="1551304"/>
            <a:ext cx="10515600" cy="5032376"/>
          </a:xfrm>
        </p:spPr>
        <p:txBody>
          <a:bodyPr>
            <a:normAutofit fontScale="92500" lnSpcReduction="10000"/>
          </a:bodyPr>
          <a:lstStyle/>
          <a:p>
            <a:r>
              <a:rPr lang="zh-TW" altLang="en-US" sz="2000" b="1" dirty="0"/>
              <a:t>須具有獨立性</a:t>
            </a:r>
            <a:endParaRPr lang="en-US" altLang="zh-TW" sz="2000" b="1" dirty="0"/>
          </a:p>
          <a:p>
            <a:pPr marL="0" indent="0">
              <a:buNone/>
            </a:pPr>
            <a:r>
              <a:rPr lang="zh-TW" altLang="en-US" sz="2000" dirty="0"/>
              <a:t>    → </a:t>
            </a:r>
            <a:r>
              <a:rPr lang="en-US" altLang="zh-TW" sz="2000" dirty="0"/>
              <a:t>1.</a:t>
            </a:r>
            <a:r>
              <a:rPr lang="zh-TW" altLang="en-US" sz="2000" dirty="0"/>
              <a:t> 法律上的物必須可以個別獨立存在。</a:t>
            </a:r>
            <a:endParaRPr lang="en-US" altLang="zh-TW" sz="2000" dirty="0"/>
          </a:p>
          <a:p>
            <a:pPr marL="0" indent="0">
              <a:buNone/>
            </a:pPr>
            <a:r>
              <a:rPr lang="zh-TW" altLang="en-US" sz="2000" dirty="0"/>
              <a:t>         </a:t>
            </a:r>
            <a:r>
              <a:rPr lang="en-US" altLang="zh-TW" sz="2000" dirty="0"/>
              <a:t>2.</a:t>
            </a:r>
            <a:r>
              <a:rPr lang="zh-TW" altLang="en-US" sz="2000" dirty="0"/>
              <a:t> 無處不在的空氣、海水、原野等，在與其他部分分離而具有獨立性以前，不能認為是</a:t>
            </a:r>
            <a:endParaRPr lang="en-US" altLang="zh-TW" sz="2000" dirty="0"/>
          </a:p>
          <a:p>
            <a:pPr marL="0" indent="0">
              <a:buNone/>
            </a:pPr>
            <a:r>
              <a:rPr lang="zh-TW" altLang="en-US" sz="2000" dirty="0"/>
              <a:t>             法律上的物。</a:t>
            </a:r>
            <a:endParaRPr lang="en-US" altLang="zh-TW" sz="2000" dirty="0"/>
          </a:p>
          <a:p>
            <a:pPr marL="0" indent="0">
              <a:buNone/>
            </a:pPr>
            <a:r>
              <a:rPr lang="zh-TW" altLang="en-US" sz="2000" dirty="0"/>
              <a:t>         </a:t>
            </a:r>
            <a:r>
              <a:rPr lang="en-US" altLang="zh-TW" sz="2000" dirty="0"/>
              <a:t>3.</a:t>
            </a:r>
            <a:r>
              <a:rPr lang="zh-TW" altLang="en-US" sz="2000" dirty="0"/>
              <a:t> 物的部分</a:t>
            </a:r>
            <a:r>
              <a:rPr lang="en-US" altLang="zh-TW" sz="2000" dirty="0"/>
              <a:t>(</a:t>
            </a:r>
            <a:r>
              <a:rPr lang="zh-TW" altLang="en-US" sz="2000" dirty="0"/>
              <a:t>成分</a:t>
            </a:r>
            <a:r>
              <a:rPr lang="en-US" altLang="zh-TW" sz="2000" dirty="0"/>
              <a:t>)</a:t>
            </a:r>
            <a:r>
              <a:rPr lang="zh-TW" altLang="en-US" sz="2000" dirty="0"/>
              <a:t>如尚未分離者，例如果實尚未脫離果樹前，亦不能認為係法律上之物。</a:t>
            </a:r>
            <a:endParaRPr lang="en-US" altLang="zh-TW" sz="2000" dirty="0"/>
          </a:p>
          <a:p>
            <a:r>
              <a:rPr lang="zh-TW" altLang="en-US" sz="2000" b="1" dirty="0"/>
              <a:t>不包括人之身體</a:t>
            </a:r>
            <a:endParaRPr lang="en-US" altLang="zh-TW" sz="2000" b="1" dirty="0"/>
          </a:p>
          <a:p>
            <a:pPr marL="0" indent="0">
              <a:buNone/>
            </a:pPr>
            <a:r>
              <a:rPr lang="zh-TW" altLang="en-US" sz="2000" dirty="0"/>
              <a:t>    → </a:t>
            </a:r>
            <a:r>
              <a:rPr lang="en-US" altLang="zh-TW" sz="2000" dirty="0"/>
              <a:t>1.</a:t>
            </a:r>
            <a:r>
              <a:rPr lang="zh-TW" altLang="en-US" sz="2000" dirty="0"/>
              <a:t> 人為權利之主體，故人體之全部或一部，均不得視為物，否則有使人體奴隸化之嫌。</a:t>
            </a:r>
            <a:endParaRPr lang="en-US" altLang="zh-TW" sz="2000" dirty="0"/>
          </a:p>
          <a:p>
            <a:pPr marL="0" indent="0">
              <a:buNone/>
            </a:pPr>
            <a:r>
              <a:rPr lang="zh-TW" altLang="en-US" sz="2000" dirty="0"/>
              <a:t>         </a:t>
            </a:r>
            <a:r>
              <a:rPr lang="en-US" altLang="zh-TW" sz="2000" dirty="0"/>
              <a:t>2.</a:t>
            </a:r>
            <a:r>
              <a:rPr lang="zh-TW" altLang="en-US" sz="2000" dirty="0"/>
              <a:t> 生活習慣與人體不可分的部分，如假牙、義肢等，雖為人工人體，仍應視為人體之一</a:t>
            </a:r>
            <a:endParaRPr lang="en-US" altLang="zh-TW" sz="2000" dirty="0"/>
          </a:p>
          <a:p>
            <a:pPr marL="0" indent="0">
              <a:buNone/>
            </a:pPr>
            <a:r>
              <a:rPr lang="zh-TW" altLang="en-US" sz="2000" dirty="0"/>
              <a:t>             部分。惟其一旦與人體分離，則可視為物。</a:t>
            </a:r>
            <a:endParaRPr lang="en-US" altLang="zh-TW" sz="2000" dirty="0"/>
          </a:p>
          <a:p>
            <a:pPr marL="0" indent="0">
              <a:buNone/>
            </a:pPr>
            <a:r>
              <a:rPr lang="zh-TW" altLang="en-US" sz="2000" dirty="0"/>
              <a:t>         </a:t>
            </a:r>
            <a:r>
              <a:rPr lang="en-US" altLang="zh-TW" sz="2000" dirty="0"/>
              <a:t>3.</a:t>
            </a:r>
            <a:r>
              <a:rPr lang="zh-TW" altLang="en-US" sz="2000" dirty="0"/>
              <a:t> 人體部分與人體分離且不傷害人體亦不違背公序良俗者，如頭髮、血液、人乳，該分</a:t>
            </a:r>
            <a:endParaRPr lang="en-US" altLang="zh-TW" sz="2000" dirty="0"/>
          </a:p>
          <a:p>
            <a:pPr marL="0" indent="0">
              <a:buNone/>
            </a:pPr>
            <a:r>
              <a:rPr lang="zh-TW" altLang="en-US" sz="2000" dirty="0"/>
              <a:t>             離部分亦可成為物。</a:t>
            </a:r>
            <a:endParaRPr lang="en-US" altLang="zh-TW" sz="2000" dirty="0"/>
          </a:p>
          <a:p>
            <a:pPr marL="0" indent="0">
              <a:buNone/>
            </a:pPr>
            <a:r>
              <a:rPr lang="zh-TW" altLang="en-US" sz="2000" dirty="0"/>
              <a:t>         </a:t>
            </a:r>
            <a:r>
              <a:rPr lang="en-US" altLang="zh-TW" sz="2000" dirty="0"/>
              <a:t>4.</a:t>
            </a:r>
            <a:r>
              <a:rPr lang="zh-TW" altLang="en-US" sz="2000" dirty="0"/>
              <a:t> 人之屍體性質為物，為繼承人之遺產，但僅可用作祭祀或埋葬，不可作為自由使用、</a:t>
            </a:r>
            <a:endParaRPr lang="en-US" altLang="zh-TW" sz="2000" dirty="0"/>
          </a:p>
          <a:p>
            <a:pPr marL="0" indent="0">
              <a:buNone/>
            </a:pPr>
            <a:r>
              <a:rPr lang="zh-TW" altLang="en-US" sz="2000" dirty="0"/>
              <a:t>             收益、處分的客體。</a:t>
            </a:r>
          </a:p>
        </p:txBody>
      </p:sp>
    </p:spTree>
    <p:extLst>
      <p:ext uri="{BB962C8B-B14F-4D97-AF65-F5344CB8AC3E}">
        <p14:creationId xmlns:p14="http://schemas.microsoft.com/office/powerpoint/2010/main" val="2549402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2A24EE-4FE2-46EA-AEFE-99E9242C4285}"/>
              </a:ext>
            </a:extLst>
          </p:cNvPr>
          <p:cNvSpPr>
            <a:spLocks noGrp="1"/>
          </p:cNvSpPr>
          <p:nvPr>
            <p:ph type="title"/>
          </p:nvPr>
        </p:nvSpPr>
        <p:spPr/>
        <p:txBody>
          <a:bodyPr/>
          <a:lstStyle/>
          <a:p>
            <a:r>
              <a:rPr lang="zh-TW" altLang="en-US" dirty="0"/>
              <a:t>權利客體 </a:t>
            </a:r>
            <a:r>
              <a:rPr lang="en-US" altLang="zh-TW" dirty="0"/>
              <a:t>–</a:t>
            </a:r>
            <a:r>
              <a:rPr lang="zh-TW" altLang="en-US" dirty="0"/>
              <a:t> 物</a:t>
            </a:r>
          </a:p>
        </p:txBody>
      </p:sp>
      <p:sp>
        <p:nvSpPr>
          <p:cNvPr id="3" name="內容版面配置區 2">
            <a:extLst>
              <a:ext uri="{FF2B5EF4-FFF2-40B4-BE49-F238E27FC236}">
                <a16:creationId xmlns:a16="http://schemas.microsoft.com/office/drawing/2014/main" id="{8E09D2A6-1BAC-42C6-A640-8A0385B5F6E0}"/>
              </a:ext>
            </a:extLst>
          </p:cNvPr>
          <p:cNvSpPr>
            <a:spLocks noGrp="1"/>
          </p:cNvSpPr>
          <p:nvPr>
            <p:ph idx="1"/>
          </p:nvPr>
        </p:nvSpPr>
        <p:spPr>
          <a:xfrm>
            <a:off x="838200" y="1524000"/>
            <a:ext cx="10515600" cy="5191759"/>
          </a:xfrm>
        </p:spPr>
        <p:txBody>
          <a:bodyPr>
            <a:normAutofit/>
          </a:bodyPr>
          <a:lstStyle/>
          <a:p>
            <a:r>
              <a:rPr lang="zh-TW" altLang="en-US" sz="2000" b="1" dirty="0"/>
              <a:t>種類</a:t>
            </a:r>
            <a:endParaRPr lang="en-US" altLang="zh-TW" sz="2000" b="1" dirty="0"/>
          </a:p>
          <a:p>
            <a:pPr marL="0" indent="0">
              <a:buNone/>
            </a:pPr>
            <a:r>
              <a:rPr lang="zh-TW" altLang="en-US" b="1" dirty="0"/>
              <a:t>    一、動產</a:t>
            </a:r>
          </a:p>
          <a:p>
            <a:pPr marL="0" indent="0">
              <a:buNone/>
            </a:pPr>
            <a:r>
              <a:rPr lang="zh-TW" altLang="en-US" dirty="0"/>
              <a:t>         → 指不動產以外之物。其包括可移動之物、不易移動之但非土地定著物以及法律上</a:t>
            </a:r>
          </a:p>
          <a:p>
            <a:pPr marL="0" indent="0">
              <a:buNone/>
            </a:pPr>
            <a:r>
              <a:rPr lang="zh-TW" altLang="en-US" dirty="0"/>
              <a:t>            得支配之自然力</a:t>
            </a:r>
          </a:p>
          <a:p>
            <a:pPr marL="0" indent="0">
              <a:buNone/>
            </a:pPr>
            <a:r>
              <a:rPr lang="zh-TW" altLang="en-US" sz="2000" dirty="0"/>
              <a:t>    </a:t>
            </a:r>
            <a:r>
              <a:rPr lang="zh-TW" altLang="en-US" b="1" dirty="0"/>
              <a:t>二</a:t>
            </a:r>
            <a:r>
              <a:rPr lang="zh-TW" altLang="en-US" sz="2000" b="1" dirty="0"/>
              <a:t>、不動產</a:t>
            </a:r>
            <a:endParaRPr lang="en-US" altLang="zh-TW" sz="2000" b="1" dirty="0"/>
          </a:p>
          <a:p>
            <a:pPr marL="0" indent="0">
              <a:buNone/>
            </a:pPr>
            <a:r>
              <a:rPr lang="zh-TW" altLang="en-US" sz="2000" dirty="0"/>
              <a:t>              民法第</a:t>
            </a:r>
            <a:r>
              <a:rPr lang="en-US" altLang="zh-TW" sz="2000" dirty="0"/>
              <a:t>66</a:t>
            </a:r>
            <a:r>
              <a:rPr lang="zh-TW" altLang="en-US" sz="2000" dirty="0"/>
              <a:t>條</a:t>
            </a:r>
            <a:endParaRPr lang="en-US" altLang="zh-TW" sz="2000" dirty="0"/>
          </a:p>
          <a:p>
            <a:pPr marL="0" indent="0">
              <a:buNone/>
            </a:pPr>
            <a:r>
              <a:rPr lang="zh-TW" altLang="en-US" sz="2000" dirty="0"/>
              <a:t>              「稱不動產者，謂土地及其定著物。</a:t>
            </a:r>
            <a:endParaRPr lang="en-US" altLang="zh-TW" sz="2000" dirty="0"/>
          </a:p>
          <a:p>
            <a:pPr marL="0" indent="0">
              <a:buNone/>
            </a:pPr>
            <a:r>
              <a:rPr lang="zh-TW" altLang="en-US" sz="2000" dirty="0"/>
              <a:t>                  不動產之出產物，尚未分離者，為該不動產之部分。」 </a:t>
            </a:r>
            <a:endParaRPr lang="en-US" altLang="zh-TW" sz="2000" dirty="0"/>
          </a:p>
          <a:p>
            <a:pPr marL="0" indent="0">
              <a:buNone/>
            </a:pPr>
            <a:r>
              <a:rPr lang="zh-TW" altLang="en-US" sz="2000" dirty="0"/>
              <a:t>             </a:t>
            </a:r>
            <a:r>
              <a:rPr lang="en-US" altLang="zh-TW" sz="2000" dirty="0"/>
              <a:t>1.</a:t>
            </a:r>
            <a:r>
              <a:rPr lang="zh-TW" altLang="en-US" sz="2000" dirty="0"/>
              <a:t> 土地：指一定範圍內的地球表面及其上空及地下。不以完全為土壤覆蓋為必要，如</a:t>
            </a:r>
            <a:endParaRPr lang="en-US" altLang="zh-TW" sz="2000" dirty="0"/>
          </a:p>
          <a:p>
            <a:pPr marL="0" indent="0">
              <a:buNone/>
            </a:pPr>
            <a:r>
              <a:rPr lang="zh-TW" altLang="en-US" sz="2000" dirty="0"/>
              <a:t>                               湖泊、河流亦可。</a:t>
            </a:r>
            <a:endParaRPr lang="en-US" altLang="zh-TW" sz="2000" dirty="0"/>
          </a:p>
          <a:p>
            <a:pPr marL="0" indent="0">
              <a:buNone/>
            </a:pPr>
            <a:r>
              <a:rPr lang="zh-TW" altLang="en-US" sz="2000" dirty="0"/>
              <a:t>             </a:t>
            </a:r>
            <a:r>
              <a:rPr lang="en-US" altLang="zh-TW" sz="2000" dirty="0"/>
              <a:t>2.</a:t>
            </a:r>
            <a:r>
              <a:rPr lang="zh-TW" altLang="en-US" sz="2000" dirty="0"/>
              <a:t> 未與不動產分離之出產物於分離前為該不動產之部分。</a:t>
            </a:r>
            <a:endParaRPr lang="en-US" altLang="zh-TW" sz="2000" dirty="0"/>
          </a:p>
          <a:p>
            <a:pPr marL="0" indent="0">
              <a:buNone/>
            </a:pPr>
            <a:r>
              <a:rPr lang="zh-TW" altLang="en-US" sz="2000" dirty="0"/>
              <a:t>                 例如：土地上之稻穀，與土地分離以前，為土地之成分，而非獨立之物權客體。</a:t>
            </a:r>
            <a:endParaRPr lang="en-US" altLang="zh-TW" sz="2000" dirty="0"/>
          </a:p>
        </p:txBody>
      </p:sp>
    </p:spTree>
    <p:extLst>
      <p:ext uri="{BB962C8B-B14F-4D97-AF65-F5344CB8AC3E}">
        <p14:creationId xmlns:p14="http://schemas.microsoft.com/office/powerpoint/2010/main" val="838932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一張含有 天空, 桌 的圖片&#10;&#10;描述是以高可信度產生">
            <a:extLst>
              <a:ext uri="{FF2B5EF4-FFF2-40B4-BE49-F238E27FC236}">
                <a16:creationId xmlns:a16="http://schemas.microsoft.com/office/drawing/2014/main" id="{DCDCA64D-D187-4C2B-B5AF-31BF6FAB9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540" y="4426111"/>
            <a:ext cx="2506980" cy="2344891"/>
          </a:xfrm>
          <a:prstGeom prst="rect">
            <a:avLst/>
          </a:prstGeom>
        </p:spPr>
      </p:pic>
      <p:sp>
        <p:nvSpPr>
          <p:cNvPr id="4" name="標題 3">
            <a:extLst>
              <a:ext uri="{FF2B5EF4-FFF2-40B4-BE49-F238E27FC236}">
                <a16:creationId xmlns:a16="http://schemas.microsoft.com/office/drawing/2014/main" id="{BFB52503-C7F0-4A06-A58B-F341094887F0}"/>
              </a:ext>
            </a:extLst>
          </p:cNvPr>
          <p:cNvSpPr>
            <a:spLocks noGrp="1"/>
          </p:cNvSpPr>
          <p:nvPr>
            <p:ph type="title"/>
          </p:nvPr>
        </p:nvSpPr>
        <p:spPr/>
        <p:txBody>
          <a:bodyPr/>
          <a:lstStyle/>
          <a:p>
            <a:r>
              <a:rPr lang="zh-TW" altLang="en-US" dirty="0"/>
              <a:t>權利客體 </a:t>
            </a:r>
            <a:r>
              <a:rPr lang="en-US" altLang="zh-TW" dirty="0"/>
              <a:t>– </a:t>
            </a:r>
            <a:r>
              <a:rPr lang="zh-TW" altLang="en-US" dirty="0"/>
              <a:t>物</a:t>
            </a:r>
          </a:p>
        </p:txBody>
      </p:sp>
      <p:sp>
        <p:nvSpPr>
          <p:cNvPr id="5" name="內容版面配置區 4">
            <a:extLst>
              <a:ext uri="{FF2B5EF4-FFF2-40B4-BE49-F238E27FC236}">
                <a16:creationId xmlns:a16="http://schemas.microsoft.com/office/drawing/2014/main" id="{7163759C-3FD5-4778-94FD-0AEDD5636752}"/>
              </a:ext>
            </a:extLst>
          </p:cNvPr>
          <p:cNvSpPr>
            <a:spLocks noGrp="1"/>
          </p:cNvSpPr>
          <p:nvPr>
            <p:ph idx="1"/>
          </p:nvPr>
        </p:nvSpPr>
        <p:spPr>
          <a:xfrm>
            <a:off x="787400" y="1874517"/>
            <a:ext cx="10515600" cy="5476240"/>
          </a:xfrm>
        </p:spPr>
        <p:txBody>
          <a:bodyPr>
            <a:normAutofit fontScale="85000" lnSpcReduction="10000"/>
          </a:bodyPr>
          <a:lstStyle/>
          <a:p>
            <a:pPr marL="1080000" indent="0">
              <a:buNone/>
            </a:pPr>
            <a:r>
              <a:rPr lang="en-US" altLang="zh-TW" sz="2400" dirty="0"/>
              <a:t>3. </a:t>
            </a:r>
            <a:r>
              <a:rPr lang="zh-TW" altLang="en-US" sz="2400" dirty="0"/>
              <a:t>定著物：指繼續密接於土地，不易移動其所在，依社會交易觀念認為非土地構成</a:t>
            </a:r>
            <a:endParaRPr lang="en-US" altLang="zh-TW" sz="2400" dirty="0"/>
          </a:p>
          <a:p>
            <a:pPr marL="1080000" indent="0">
              <a:buNone/>
            </a:pPr>
            <a:r>
              <a:rPr lang="zh-TW" altLang="en-US" sz="2400" dirty="0"/>
              <a:t>                  部分，而有獨立使用價值者。主要要件如下：</a:t>
            </a:r>
          </a:p>
          <a:p>
            <a:pPr marL="1980000" indent="0">
              <a:buNone/>
            </a:pPr>
            <a:r>
              <a:rPr lang="zh-TW" altLang="en-US" sz="2400" dirty="0"/>
              <a:t>     </a:t>
            </a:r>
            <a:r>
              <a:rPr lang="en-US" altLang="zh-TW" sz="2400" dirty="0"/>
              <a:t>(1) </a:t>
            </a:r>
            <a:r>
              <a:rPr lang="zh-TW" altLang="en-US" sz="2400" dirty="0"/>
              <a:t>獨立經濟性：定著物須非土地之構成部分，例如下水道、馬路等等，</a:t>
            </a:r>
            <a:endParaRPr lang="en-US" altLang="zh-TW" sz="2400" dirty="0"/>
          </a:p>
          <a:p>
            <a:pPr marL="1980000" indent="0">
              <a:buNone/>
            </a:pPr>
            <a:r>
              <a:rPr lang="zh-TW" altLang="en-US" sz="2400" dirty="0"/>
              <a:t>                                因已成為土地之部分，固非獨立之定著物。</a:t>
            </a:r>
            <a:endParaRPr lang="en-US" altLang="zh-TW" sz="2400" dirty="0"/>
          </a:p>
          <a:p>
            <a:pPr marL="1980000" indent="0">
              <a:buNone/>
            </a:pPr>
            <a:r>
              <a:rPr lang="zh-TW" altLang="en-US" sz="2400" dirty="0"/>
              <a:t>     </a:t>
            </a:r>
            <a:r>
              <a:rPr lang="en-US" altLang="zh-TW" sz="2400" dirty="0"/>
              <a:t>(2)</a:t>
            </a:r>
            <a:r>
              <a:rPr lang="zh-TW" altLang="en-US" sz="2400" dirty="0"/>
              <a:t> 固定性：定著物須與土地密接不易移轉，例如帳篷，因與土地不具有</a:t>
            </a:r>
            <a:endParaRPr lang="en-US" altLang="zh-TW" sz="2400" dirty="0"/>
          </a:p>
          <a:p>
            <a:pPr marL="1980000" indent="0">
              <a:buNone/>
            </a:pPr>
            <a:r>
              <a:rPr lang="zh-TW" altLang="en-US" sz="2400" dirty="0"/>
              <a:t>                         密切附著關係，故非定著物。</a:t>
            </a:r>
            <a:endParaRPr lang="en-US" altLang="zh-TW" sz="2400" dirty="0"/>
          </a:p>
          <a:p>
            <a:pPr marL="1980000" indent="0">
              <a:buNone/>
            </a:pPr>
            <a:r>
              <a:rPr lang="zh-TW" altLang="en-US" sz="2400" dirty="0"/>
              <a:t>      </a:t>
            </a:r>
            <a:r>
              <a:rPr lang="en-US" altLang="zh-TW" sz="2400" dirty="0"/>
              <a:t>(3)</a:t>
            </a:r>
            <a:r>
              <a:rPr lang="zh-TW" altLang="en-US" sz="2400" dirty="0"/>
              <a:t> 繼續性：定著物須繼續附著於土地而使用，例如臨時搭建的工寮、</a:t>
            </a:r>
            <a:endParaRPr lang="en-US" altLang="zh-TW" sz="2400" dirty="0"/>
          </a:p>
          <a:p>
            <a:pPr marL="1980000" indent="0">
              <a:buNone/>
            </a:pPr>
            <a:r>
              <a:rPr lang="zh-TW" altLang="en-US" sz="2400" dirty="0"/>
              <a:t>                          舞台等，因係臨時附著於土地，故不具有繼續性，非定著</a:t>
            </a:r>
            <a:endParaRPr lang="en-US" altLang="zh-TW" sz="2400" dirty="0"/>
          </a:p>
          <a:p>
            <a:pPr marL="1980000" indent="0">
              <a:buNone/>
            </a:pPr>
            <a:r>
              <a:rPr lang="zh-TW" altLang="en-US" sz="2400" dirty="0"/>
              <a:t>                          物，而為動產。</a:t>
            </a:r>
            <a:endParaRPr lang="en-US" altLang="zh-TW" sz="2400" dirty="0"/>
          </a:p>
          <a:p>
            <a:pPr marL="1980000" indent="0">
              <a:buNone/>
            </a:pPr>
            <a:endParaRPr lang="en-US" altLang="zh-TW" sz="2400" dirty="0"/>
          </a:p>
          <a:p>
            <a:pPr marL="0" indent="0">
              <a:buNone/>
            </a:pPr>
            <a:endParaRPr lang="en-US" altLang="zh-TW" sz="2000" dirty="0"/>
          </a:p>
          <a:p>
            <a:pPr marL="0" indent="0">
              <a:buNone/>
            </a:pPr>
            <a:endParaRPr lang="en-US" altLang="zh-TW" sz="2000" dirty="0"/>
          </a:p>
          <a:p>
            <a:pPr marL="1980000" indent="0">
              <a:buNone/>
            </a:pPr>
            <a:r>
              <a:rPr lang="zh-TW" altLang="en-US" sz="2000" dirty="0"/>
              <a:t>                        </a:t>
            </a:r>
          </a:p>
        </p:txBody>
      </p:sp>
    </p:spTree>
    <p:extLst>
      <p:ext uri="{BB962C8B-B14F-4D97-AF65-F5344CB8AC3E}">
        <p14:creationId xmlns:p14="http://schemas.microsoft.com/office/powerpoint/2010/main" val="3674188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9E2DD6A-EBE3-4F59-8664-0F3783C5BFD7}"/>
              </a:ext>
            </a:extLst>
          </p:cNvPr>
          <p:cNvPicPr>
            <a:picLocks noChangeAspect="1"/>
          </p:cNvPicPr>
          <p:nvPr/>
        </p:nvPicPr>
        <p:blipFill rotWithShape="1">
          <a:blip r:embed="rId2">
            <a:extLst>
              <a:ext uri="{28A0092B-C50C-407E-A947-70E740481C1C}">
                <a14:useLocalDpi xmlns:a14="http://schemas.microsoft.com/office/drawing/2010/main" val="0"/>
              </a:ext>
            </a:extLst>
          </a:blip>
          <a:srcRect t="3405" r="2" b="2"/>
          <a:stretch/>
        </p:blipFill>
        <p:spPr>
          <a:xfrm>
            <a:off x="7168412" y="1790036"/>
            <a:ext cx="4261588" cy="3954707"/>
          </a:xfrm>
          <a:prstGeom prst="rect">
            <a:avLst/>
          </a:prstGeom>
        </p:spPr>
      </p:pic>
      <p:sp>
        <p:nvSpPr>
          <p:cNvPr id="17" name="Freeform 8" title="scalloped circle">
            <a:extLst>
              <a:ext uri="{FF2B5EF4-FFF2-40B4-BE49-F238E27FC236}">
                <a16:creationId xmlns:a16="http://schemas.microsoft.com/office/drawing/2014/main" id="{47F8A8B8-9430-4684-AA47-456455FF8CA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9528486 w 12192000"/>
              <a:gd name="connsiteY5" fmla="*/ 2197353 h 6858000"/>
              <a:gd name="connsiteX6" fmla="*/ 9491031 w 12192000"/>
              <a:gd name="connsiteY6" fmla="*/ 2200864 h 6858000"/>
              <a:gd name="connsiteX7" fmla="*/ 9454747 w 12192000"/>
              <a:gd name="connsiteY7" fmla="*/ 2210228 h 6858000"/>
              <a:gd name="connsiteX8" fmla="*/ 9419633 w 12192000"/>
              <a:gd name="connsiteY8" fmla="*/ 2224273 h 6858000"/>
              <a:gd name="connsiteX9" fmla="*/ 9383349 w 12192000"/>
              <a:gd name="connsiteY9" fmla="*/ 2241830 h 6858000"/>
              <a:gd name="connsiteX10" fmla="*/ 9349405 w 12192000"/>
              <a:gd name="connsiteY10" fmla="*/ 2261728 h 6858000"/>
              <a:gd name="connsiteX11" fmla="*/ 9314292 w 12192000"/>
              <a:gd name="connsiteY11" fmla="*/ 2282796 h 6858000"/>
              <a:gd name="connsiteX12" fmla="*/ 9279178 w 12192000"/>
              <a:gd name="connsiteY12" fmla="*/ 2301524 h 6858000"/>
              <a:gd name="connsiteX13" fmla="*/ 9244064 w 12192000"/>
              <a:gd name="connsiteY13" fmla="*/ 2320251 h 6858000"/>
              <a:gd name="connsiteX14" fmla="*/ 9208950 w 12192000"/>
              <a:gd name="connsiteY14" fmla="*/ 2334296 h 6858000"/>
              <a:gd name="connsiteX15" fmla="*/ 9172666 w 12192000"/>
              <a:gd name="connsiteY15" fmla="*/ 2343660 h 6858000"/>
              <a:gd name="connsiteX16" fmla="*/ 9136382 w 12192000"/>
              <a:gd name="connsiteY16" fmla="*/ 2348342 h 6858000"/>
              <a:gd name="connsiteX17" fmla="*/ 9097757 w 12192000"/>
              <a:gd name="connsiteY17" fmla="*/ 2348342 h 6858000"/>
              <a:gd name="connsiteX18" fmla="*/ 9057961 w 12192000"/>
              <a:gd name="connsiteY18" fmla="*/ 2346001 h 6858000"/>
              <a:gd name="connsiteX19" fmla="*/ 9018166 w 12192000"/>
              <a:gd name="connsiteY19" fmla="*/ 2341319 h 6858000"/>
              <a:gd name="connsiteX20" fmla="*/ 8978370 w 12192000"/>
              <a:gd name="connsiteY20" fmla="*/ 2335467 h 6858000"/>
              <a:gd name="connsiteX21" fmla="*/ 8938575 w 12192000"/>
              <a:gd name="connsiteY21" fmla="*/ 2330785 h 6858000"/>
              <a:gd name="connsiteX22" fmla="*/ 8898779 w 12192000"/>
              <a:gd name="connsiteY22" fmla="*/ 2327274 h 6858000"/>
              <a:gd name="connsiteX23" fmla="*/ 8861324 w 12192000"/>
              <a:gd name="connsiteY23" fmla="*/ 2328444 h 6858000"/>
              <a:gd name="connsiteX24" fmla="*/ 8825040 w 12192000"/>
              <a:gd name="connsiteY24" fmla="*/ 2333126 h 6858000"/>
              <a:gd name="connsiteX25" fmla="*/ 8789926 w 12192000"/>
              <a:gd name="connsiteY25" fmla="*/ 2343660 h 6858000"/>
              <a:gd name="connsiteX26" fmla="*/ 8760665 w 12192000"/>
              <a:gd name="connsiteY26" fmla="*/ 2358876 h 6858000"/>
              <a:gd name="connsiteX27" fmla="*/ 8732574 w 12192000"/>
              <a:gd name="connsiteY27" fmla="*/ 2378774 h 6858000"/>
              <a:gd name="connsiteX28" fmla="*/ 8707994 w 12192000"/>
              <a:gd name="connsiteY28" fmla="*/ 2402183 h 6858000"/>
              <a:gd name="connsiteX29" fmla="*/ 8683415 w 12192000"/>
              <a:gd name="connsiteY29" fmla="*/ 2429103 h 6858000"/>
              <a:gd name="connsiteX30" fmla="*/ 8661176 w 12192000"/>
              <a:gd name="connsiteY30" fmla="*/ 2457194 h 6858000"/>
              <a:gd name="connsiteX31" fmla="*/ 8638937 w 12192000"/>
              <a:gd name="connsiteY31" fmla="*/ 2486456 h 6858000"/>
              <a:gd name="connsiteX32" fmla="*/ 8616699 w 12192000"/>
              <a:gd name="connsiteY32" fmla="*/ 2515717 h 6858000"/>
              <a:gd name="connsiteX33" fmla="*/ 8594460 w 12192000"/>
              <a:gd name="connsiteY33" fmla="*/ 2543808 h 6858000"/>
              <a:gd name="connsiteX34" fmla="*/ 8571051 w 12192000"/>
              <a:gd name="connsiteY34" fmla="*/ 2570729 h 6858000"/>
              <a:gd name="connsiteX35" fmla="*/ 8544130 w 12192000"/>
              <a:gd name="connsiteY35" fmla="*/ 2594138 h 6858000"/>
              <a:gd name="connsiteX36" fmla="*/ 8518380 w 12192000"/>
              <a:gd name="connsiteY36" fmla="*/ 2615206 h 6858000"/>
              <a:gd name="connsiteX37" fmla="*/ 8489119 w 12192000"/>
              <a:gd name="connsiteY37" fmla="*/ 2631593 h 6858000"/>
              <a:gd name="connsiteX38" fmla="*/ 8457516 w 12192000"/>
              <a:gd name="connsiteY38" fmla="*/ 2645638 h 6858000"/>
              <a:gd name="connsiteX39" fmla="*/ 8423573 w 12192000"/>
              <a:gd name="connsiteY39" fmla="*/ 2657343 h 6858000"/>
              <a:gd name="connsiteX40" fmla="*/ 8388459 w 12192000"/>
              <a:gd name="connsiteY40" fmla="*/ 2667877 h 6858000"/>
              <a:gd name="connsiteX41" fmla="*/ 8353346 w 12192000"/>
              <a:gd name="connsiteY41" fmla="*/ 2677241 h 6858000"/>
              <a:gd name="connsiteX42" fmla="*/ 8317062 w 12192000"/>
              <a:gd name="connsiteY42" fmla="*/ 2686604 h 6858000"/>
              <a:gd name="connsiteX43" fmla="*/ 8283118 w 12192000"/>
              <a:gd name="connsiteY43" fmla="*/ 2697138 h 6858000"/>
              <a:gd name="connsiteX44" fmla="*/ 8249175 w 12192000"/>
              <a:gd name="connsiteY44" fmla="*/ 2708843 h 6858000"/>
              <a:gd name="connsiteX45" fmla="*/ 8217573 w 12192000"/>
              <a:gd name="connsiteY45" fmla="*/ 2722888 h 6858000"/>
              <a:gd name="connsiteX46" fmla="*/ 8189482 w 12192000"/>
              <a:gd name="connsiteY46" fmla="*/ 2740445 h 6858000"/>
              <a:gd name="connsiteX47" fmla="*/ 8163732 w 12192000"/>
              <a:gd name="connsiteY47" fmla="*/ 2761514 h 6858000"/>
              <a:gd name="connsiteX48" fmla="*/ 8142663 w 12192000"/>
              <a:gd name="connsiteY48" fmla="*/ 2787264 h 6858000"/>
              <a:gd name="connsiteX49" fmla="*/ 8125106 w 12192000"/>
              <a:gd name="connsiteY49" fmla="*/ 2815355 h 6858000"/>
              <a:gd name="connsiteX50" fmla="*/ 8111061 w 12192000"/>
              <a:gd name="connsiteY50" fmla="*/ 2846957 h 6858000"/>
              <a:gd name="connsiteX51" fmla="*/ 8099356 w 12192000"/>
              <a:gd name="connsiteY51" fmla="*/ 2880900 h 6858000"/>
              <a:gd name="connsiteX52" fmla="*/ 8088822 w 12192000"/>
              <a:gd name="connsiteY52" fmla="*/ 2914844 h 6858000"/>
              <a:gd name="connsiteX53" fmla="*/ 8079459 w 12192000"/>
              <a:gd name="connsiteY53" fmla="*/ 2951128 h 6858000"/>
              <a:gd name="connsiteX54" fmla="*/ 8070095 w 12192000"/>
              <a:gd name="connsiteY54" fmla="*/ 2986242 h 6858000"/>
              <a:gd name="connsiteX55" fmla="*/ 8059561 w 12192000"/>
              <a:gd name="connsiteY55" fmla="*/ 3021355 h 6858000"/>
              <a:gd name="connsiteX56" fmla="*/ 8047856 w 12192000"/>
              <a:gd name="connsiteY56" fmla="*/ 3055299 h 6858000"/>
              <a:gd name="connsiteX57" fmla="*/ 8033811 w 12192000"/>
              <a:gd name="connsiteY57" fmla="*/ 3086901 h 6858000"/>
              <a:gd name="connsiteX58" fmla="*/ 8017424 w 12192000"/>
              <a:gd name="connsiteY58" fmla="*/ 3116162 h 6858000"/>
              <a:gd name="connsiteX59" fmla="*/ 7996356 w 12192000"/>
              <a:gd name="connsiteY59" fmla="*/ 3141913 h 6858000"/>
              <a:gd name="connsiteX60" fmla="*/ 7972947 w 12192000"/>
              <a:gd name="connsiteY60" fmla="*/ 3168833 h 6858000"/>
              <a:gd name="connsiteX61" fmla="*/ 7946026 w 12192000"/>
              <a:gd name="connsiteY61" fmla="*/ 3192242 h 6858000"/>
              <a:gd name="connsiteX62" fmla="*/ 7916765 w 12192000"/>
              <a:gd name="connsiteY62" fmla="*/ 3214481 h 6858000"/>
              <a:gd name="connsiteX63" fmla="*/ 7887503 w 12192000"/>
              <a:gd name="connsiteY63" fmla="*/ 3236720 h 6858000"/>
              <a:gd name="connsiteX64" fmla="*/ 7858242 w 12192000"/>
              <a:gd name="connsiteY64" fmla="*/ 3258958 h 6858000"/>
              <a:gd name="connsiteX65" fmla="*/ 7830151 w 12192000"/>
              <a:gd name="connsiteY65" fmla="*/ 3281197 h 6858000"/>
              <a:gd name="connsiteX66" fmla="*/ 7803230 w 12192000"/>
              <a:gd name="connsiteY66" fmla="*/ 3305777 h 6858000"/>
              <a:gd name="connsiteX67" fmla="*/ 7779821 w 12192000"/>
              <a:gd name="connsiteY67" fmla="*/ 3330356 h 6858000"/>
              <a:gd name="connsiteX68" fmla="*/ 7759923 w 12192000"/>
              <a:gd name="connsiteY68" fmla="*/ 3358447 h 6858000"/>
              <a:gd name="connsiteX69" fmla="*/ 7744708 w 12192000"/>
              <a:gd name="connsiteY69" fmla="*/ 3387709 h 6858000"/>
              <a:gd name="connsiteX70" fmla="*/ 7734173 w 12192000"/>
              <a:gd name="connsiteY70" fmla="*/ 3422822 h 6858000"/>
              <a:gd name="connsiteX71" fmla="*/ 7729492 w 12192000"/>
              <a:gd name="connsiteY71" fmla="*/ 3459107 h 6858000"/>
              <a:gd name="connsiteX72" fmla="*/ 7728321 w 12192000"/>
              <a:gd name="connsiteY72" fmla="*/ 3496561 h 6858000"/>
              <a:gd name="connsiteX73" fmla="*/ 7731832 w 12192000"/>
              <a:gd name="connsiteY73" fmla="*/ 3536357 h 6858000"/>
              <a:gd name="connsiteX74" fmla="*/ 7736514 w 12192000"/>
              <a:gd name="connsiteY74" fmla="*/ 3576152 h 6858000"/>
              <a:gd name="connsiteX75" fmla="*/ 7742367 w 12192000"/>
              <a:gd name="connsiteY75" fmla="*/ 3615948 h 6858000"/>
              <a:gd name="connsiteX76" fmla="*/ 7747048 w 12192000"/>
              <a:gd name="connsiteY76" fmla="*/ 3655744 h 6858000"/>
              <a:gd name="connsiteX77" fmla="*/ 7749389 w 12192000"/>
              <a:gd name="connsiteY77" fmla="*/ 3695539 h 6858000"/>
              <a:gd name="connsiteX78" fmla="*/ 7749389 w 12192000"/>
              <a:gd name="connsiteY78" fmla="*/ 3734164 h 6858000"/>
              <a:gd name="connsiteX79" fmla="*/ 7744708 w 12192000"/>
              <a:gd name="connsiteY79" fmla="*/ 3770449 h 6858000"/>
              <a:gd name="connsiteX80" fmla="*/ 7735344 w 12192000"/>
              <a:gd name="connsiteY80" fmla="*/ 3806733 h 6858000"/>
              <a:gd name="connsiteX81" fmla="*/ 7721298 w 12192000"/>
              <a:gd name="connsiteY81" fmla="*/ 3840676 h 6858000"/>
              <a:gd name="connsiteX82" fmla="*/ 7703741 w 12192000"/>
              <a:gd name="connsiteY82" fmla="*/ 3875790 h 6858000"/>
              <a:gd name="connsiteX83" fmla="*/ 7683844 w 12192000"/>
              <a:gd name="connsiteY83" fmla="*/ 3910903 h 6858000"/>
              <a:gd name="connsiteX84" fmla="*/ 7662775 w 12192000"/>
              <a:gd name="connsiteY84" fmla="*/ 3946017 h 6858000"/>
              <a:gd name="connsiteX85" fmla="*/ 7642878 w 12192000"/>
              <a:gd name="connsiteY85" fmla="*/ 3979961 h 6858000"/>
              <a:gd name="connsiteX86" fmla="*/ 7625321 w 12192000"/>
              <a:gd name="connsiteY86" fmla="*/ 4016245 h 6858000"/>
              <a:gd name="connsiteX87" fmla="*/ 7611275 w 12192000"/>
              <a:gd name="connsiteY87" fmla="*/ 4051358 h 6858000"/>
              <a:gd name="connsiteX88" fmla="*/ 7601912 w 12192000"/>
              <a:gd name="connsiteY88" fmla="*/ 4087643 h 6858000"/>
              <a:gd name="connsiteX89" fmla="*/ 7598400 w 12192000"/>
              <a:gd name="connsiteY89" fmla="*/ 4125097 h 6858000"/>
              <a:gd name="connsiteX90" fmla="*/ 7601912 w 12192000"/>
              <a:gd name="connsiteY90" fmla="*/ 4162552 h 6858000"/>
              <a:gd name="connsiteX91" fmla="*/ 7611275 w 12192000"/>
              <a:gd name="connsiteY91" fmla="*/ 4198836 h 6858000"/>
              <a:gd name="connsiteX92" fmla="*/ 7625321 w 12192000"/>
              <a:gd name="connsiteY92" fmla="*/ 4233950 h 6858000"/>
              <a:gd name="connsiteX93" fmla="*/ 7642878 w 12192000"/>
              <a:gd name="connsiteY93" fmla="*/ 4270234 h 6858000"/>
              <a:gd name="connsiteX94" fmla="*/ 7662775 w 12192000"/>
              <a:gd name="connsiteY94" fmla="*/ 4304177 h 6858000"/>
              <a:gd name="connsiteX95" fmla="*/ 7683844 w 12192000"/>
              <a:gd name="connsiteY95" fmla="*/ 4339291 h 6858000"/>
              <a:gd name="connsiteX96" fmla="*/ 7703741 w 12192000"/>
              <a:gd name="connsiteY96" fmla="*/ 4374405 h 6858000"/>
              <a:gd name="connsiteX97" fmla="*/ 7721298 w 12192000"/>
              <a:gd name="connsiteY97" fmla="*/ 4409519 h 6858000"/>
              <a:gd name="connsiteX98" fmla="*/ 7735344 w 12192000"/>
              <a:gd name="connsiteY98" fmla="*/ 4443462 h 6858000"/>
              <a:gd name="connsiteX99" fmla="*/ 7744708 w 12192000"/>
              <a:gd name="connsiteY99" fmla="*/ 4479746 h 6858000"/>
              <a:gd name="connsiteX100" fmla="*/ 7749389 w 12192000"/>
              <a:gd name="connsiteY100" fmla="*/ 4516030 h 6858000"/>
              <a:gd name="connsiteX101" fmla="*/ 7749389 w 12192000"/>
              <a:gd name="connsiteY101" fmla="*/ 4554655 h 6858000"/>
              <a:gd name="connsiteX102" fmla="*/ 7747048 w 12192000"/>
              <a:gd name="connsiteY102" fmla="*/ 4594451 h 6858000"/>
              <a:gd name="connsiteX103" fmla="*/ 7742367 w 12192000"/>
              <a:gd name="connsiteY103" fmla="*/ 4634247 h 6858000"/>
              <a:gd name="connsiteX104" fmla="*/ 7736514 w 12192000"/>
              <a:gd name="connsiteY104" fmla="*/ 4674042 h 6858000"/>
              <a:gd name="connsiteX105" fmla="*/ 7731832 w 12192000"/>
              <a:gd name="connsiteY105" fmla="*/ 4713838 h 6858000"/>
              <a:gd name="connsiteX106" fmla="*/ 7728321 w 12192000"/>
              <a:gd name="connsiteY106" fmla="*/ 4753633 h 6858000"/>
              <a:gd name="connsiteX107" fmla="*/ 7729492 w 12192000"/>
              <a:gd name="connsiteY107" fmla="*/ 4791088 h 6858000"/>
              <a:gd name="connsiteX108" fmla="*/ 7734173 w 12192000"/>
              <a:gd name="connsiteY108" fmla="*/ 4827372 h 6858000"/>
              <a:gd name="connsiteX109" fmla="*/ 7744708 w 12192000"/>
              <a:gd name="connsiteY109" fmla="*/ 4862486 h 6858000"/>
              <a:gd name="connsiteX110" fmla="*/ 7759923 w 12192000"/>
              <a:gd name="connsiteY110" fmla="*/ 4891747 h 6858000"/>
              <a:gd name="connsiteX111" fmla="*/ 7779821 w 12192000"/>
              <a:gd name="connsiteY111" fmla="*/ 4919838 h 6858000"/>
              <a:gd name="connsiteX112" fmla="*/ 7803230 w 12192000"/>
              <a:gd name="connsiteY112" fmla="*/ 4944418 h 6858000"/>
              <a:gd name="connsiteX113" fmla="*/ 7830151 w 12192000"/>
              <a:gd name="connsiteY113" fmla="*/ 4968998 h 6858000"/>
              <a:gd name="connsiteX114" fmla="*/ 7858242 w 12192000"/>
              <a:gd name="connsiteY114" fmla="*/ 4991236 h 6858000"/>
              <a:gd name="connsiteX115" fmla="*/ 7887503 w 12192000"/>
              <a:gd name="connsiteY115" fmla="*/ 5013475 h 6858000"/>
              <a:gd name="connsiteX116" fmla="*/ 7916765 w 12192000"/>
              <a:gd name="connsiteY116" fmla="*/ 5035714 h 6858000"/>
              <a:gd name="connsiteX117" fmla="*/ 7946026 w 12192000"/>
              <a:gd name="connsiteY117" fmla="*/ 5057952 h 6858000"/>
              <a:gd name="connsiteX118" fmla="*/ 7972947 w 12192000"/>
              <a:gd name="connsiteY118" fmla="*/ 5081362 h 6858000"/>
              <a:gd name="connsiteX119" fmla="*/ 7996356 w 12192000"/>
              <a:gd name="connsiteY119" fmla="*/ 5108282 h 6858000"/>
              <a:gd name="connsiteX120" fmla="*/ 8017424 w 12192000"/>
              <a:gd name="connsiteY120" fmla="*/ 5134032 h 6858000"/>
              <a:gd name="connsiteX121" fmla="*/ 8033811 w 12192000"/>
              <a:gd name="connsiteY121" fmla="*/ 5163294 h 6858000"/>
              <a:gd name="connsiteX122" fmla="*/ 8047856 w 12192000"/>
              <a:gd name="connsiteY122" fmla="*/ 5194896 h 6858000"/>
              <a:gd name="connsiteX123" fmla="*/ 8059561 w 12192000"/>
              <a:gd name="connsiteY123" fmla="*/ 5228839 h 6858000"/>
              <a:gd name="connsiteX124" fmla="*/ 8070095 w 12192000"/>
              <a:gd name="connsiteY124" fmla="*/ 5263953 h 6858000"/>
              <a:gd name="connsiteX125" fmla="*/ 8079459 w 12192000"/>
              <a:gd name="connsiteY125" fmla="*/ 5299067 h 6858000"/>
              <a:gd name="connsiteX126" fmla="*/ 8088822 w 12192000"/>
              <a:gd name="connsiteY126" fmla="*/ 5335351 h 6858000"/>
              <a:gd name="connsiteX127" fmla="*/ 8099356 w 12192000"/>
              <a:gd name="connsiteY127" fmla="*/ 5369294 h 6858000"/>
              <a:gd name="connsiteX128" fmla="*/ 8111061 w 12192000"/>
              <a:gd name="connsiteY128" fmla="*/ 5403238 h 6858000"/>
              <a:gd name="connsiteX129" fmla="*/ 8125106 w 12192000"/>
              <a:gd name="connsiteY129" fmla="*/ 5434840 h 6858000"/>
              <a:gd name="connsiteX130" fmla="*/ 8142663 w 12192000"/>
              <a:gd name="connsiteY130" fmla="*/ 5462931 h 6858000"/>
              <a:gd name="connsiteX131" fmla="*/ 8163732 w 12192000"/>
              <a:gd name="connsiteY131" fmla="*/ 5488681 h 6858000"/>
              <a:gd name="connsiteX132" fmla="*/ 8189482 w 12192000"/>
              <a:gd name="connsiteY132" fmla="*/ 5509749 h 6858000"/>
              <a:gd name="connsiteX133" fmla="*/ 8217573 w 12192000"/>
              <a:gd name="connsiteY133" fmla="*/ 5527306 h 6858000"/>
              <a:gd name="connsiteX134" fmla="*/ 8249175 w 12192000"/>
              <a:gd name="connsiteY134" fmla="*/ 5541352 h 6858000"/>
              <a:gd name="connsiteX135" fmla="*/ 8283118 w 12192000"/>
              <a:gd name="connsiteY135" fmla="*/ 5553056 h 6858000"/>
              <a:gd name="connsiteX136" fmla="*/ 8317062 w 12192000"/>
              <a:gd name="connsiteY136" fmla="*/ 5563590 h 6858000"/>
              <a:gd name="connsiteX137" fmla="*/ 8353346 w 12192000"/>
              <a:gd name="connsiteY137" fmla="*/ 5572954 h 6858000"/>
              <a:gd name="connsiteX138" fmla="*/ 8388459 w 12192000"/>
              <a:gd name="connsiteY138" fmla="*/ 5582318 h 6858000"/>
              <a:gd name="connsiteX139" fmla="*/ 8423573 w 12192000"/>
              <a:gd name="connsiteY139" fmla="*/ 5592852 h 6858000"/>
              <a:gd name="connsiteX140" fmla="*/ 8457516 w 12192000"/>
              <a:gd name="connsiteY140" fmla="*/ 5604556 h 6858000"/>
              <a:gd name="connsiteX141" fmla="*/ 8489119 w 12192000"/>
              <a:gd name="connsiteY141" fmla="*/ 5618602 h 6858000"/>
              <a:gd name="connsiteX142" fmla="*/ 8518380 w 12192000"/>
              <a:gd name="connsiteY142" fmla="*/ 5634988 h 6858000"/>
              <a:gd name="connsiteX143" fmla="*/ 8544130 w 12192000"/>
              <a:gd name="connsiteY143" fmla="*/ 5656057 h 6858000"/>
              <a:gd name="connsiteX144" fmla="*/ 8571051 w 12192000"/>
              <a:gd name="connsiteY144" fmla="*/ 5679466 h 6858000"/>
              <a:gd name="connsiteX145" fmla="*/ 8594460 w 12192000"/>
              <a:gd name="connsiteY145" fmla="*/ 5706386 h 6858000"/>
              <a:gd name="connsiteX146" fmla="*/ 8616699 w 12192000"/>
              <a:gd name="connsiteY146" fmla="*/ 5734477 h 6858000"/>
              <a:gd name="connsiteX147" fmla="*/ 8638937 w 12192000"/>
              <a:gd name="connsiteY147" fmla="*/ 5763739 h 6858000"/>
              <a:gd name="connsiteX148" fmla="*/ 8661176 w 12192000"/>
              <a:gd name="connsiteY148" fmla="*/ 5793000 h 6858000"/>
              <a:gd name="connsiteX149" fmla="*/ 8683415 w 12192000"/>
              <a:gd name="connsiteY149" fmla="*/ 5821091 h 6858000"/>
              <a:gd name="connsiteX150" fmla="*/ 8707994 w 12192000"/>
              <a:gd name="connsiteY150" fmla="*/ 5848012 h 6858000"/>
              <a:gd name="connsiteX151" fmla="*/ 8732574 w 12192000"/>
              <a:gd name="connsiteY151" fmla="*/ 5871421 h 6858000"/>
              <a:gd name="connsiteX152" fmla="*/ 8760665 w 12192000"/>
              <a:gd name="connsiteY152" fmla="*/ 5891319 h 6858000"/>
              <a:gd name="connsiteX153" fmla="*/ 8789926 w 12192000"/>
              <a:gd name="connsiteY153" fmla="*/ 5906535 h 6858000"/>
              <a:gd name="connsiteX154" fmla="*/ 8825040 w 12192000"/>
              <a:gd name="connsiteY154" fmla="*/ 5917069 h 6858000"/>
              <a:gd name="connsiteX155" fmla="*/ 8861324 w 12192000"/>
              <a:gd name="connsiteY155" fmla="*/ 5921751 h 6858000"/>
              <a:gd name="connsiteX156" fmla="*/ 8898779 w 12192000"/>
              <a:gd name="connsiteY156" fmla="*/ 5922921 h 6858000"/>
              <a:gd name="connsiteX157" fmla="*/ 8938575 w 12192000"/>
              <a:gd name="connsiteY157" fmla="*/ 5919410 h 6858000"/>
              <a:gd name="connsiteX158" fmla="*/ 8978370 w 12192000"/>
              <a:gd name="connsiteY158" fmla="*/ 5914728 h 6858000"/>
              <a:gd name="connsiteX159" fmla="*/ 9018166 w 12192000"/>
              <a:gd name="connsiteY159" fmla="*/ 5908876 h 6858000"/>
              <a:gd name="connsiteX160" fmla="*/ 9057961 w 12192000"/>
              <a:gd name="connsiteY160" fmla="*/ 5904194 h 6858000"/>
              <a:gd name="connsiteX161" fmla="*/ 9097757 w 12192000"/>
              <a:gd name="connsiteY161" fmla="*/ 5901853 h 6858000"/>
              <a:gd name="connsiteX162" fmla="*/ 9136382 w 12192000"/>
              <a:gd name="connsiteY162" fmla="*/ 5901853 h 6858000"/>
              <a:gd name="connsiteX163" fmla="*/ 9172666 w 12192000"/>
              <a:gd name="connsiteY163" fmla="*/ 5906535 h 6858000"/>
              <a:gd name="connsiteX164" fmla="*/ 9208950 w 12192000"/>
              <a:gd name="connsiteY164" fmla="*/ 5915898 h 6858000"/>
              <a:gd name="connsiteX165" fmla="*/ 9244064 w 12192000"/>
              <a:gd name="connsiteY165" fmla="*/ 5929944 h 6858000"/>
              <a:gd name="connsiteX166" fmla="*/ 9279178 w 12192000"/>
              <a:gd name="connsiteY166" fmla="*/ 5948671 h 6858000"/>
              <a:gd name="connsiteX167" fmla="*/ 9314292 w 12192000"/>
              <a:gd name="connsiteY167" fmla="*/ 5967398 h 6858000"/>
              <a:gd name="connsiteX168" fmla="*/ 9349405 w 12192000"/>
              <a:gd name="connsiteY168" fmla="*/ 5988467 h 6858000"/>
              <a:gd name="connsiteX169" fmla="*/ 9383349 w 12192000"/>
              <a:gd name="connsiteY169" fmla="*/ 6008364 h 6858000"/>
              <a:gd name="connsiteX170" fmla="*/ 9419633 w 12192000"/>
              <a:gd name="connsiteY170" fmla="*/ 6025921 h 6858000"/>
              <a:gd name="connsiteX171" fmla="*/ 9454747 w 12192000"/>
              <a:gd name="connsiteY171" fmla="*/ 6039967 h 6858000"/>
              <a:gd name="connsiteX172" fmla="*/ 9491031 w 12192000"/>
              <a:gd name="connsiteY172" fmla="*/ 6049331 h 6858000"/>
              <a:gd name="connsiteX173" fmla="*/ 9528486 w 12192000"/>
              <a:gd name="connsiteY173" fmla="*/ 6052842 h 6858000"/>
              <a:gd name="connsiteX174" fmla="*/ 9565940 w 12192000"/>
              <a:gd name="connsiteY174" fmla="*/ 6049331 h 6858000"/>
              <a:gd name="connsiteX175" fmla="*/ 9602224 w 12192000"/>
              <a:gd name="connsiteY175" fmla="*/ 6039967 h 6858000"/>
              <a:gd name="connsiteX176" fmla="*/ 9637338 w 12192000"/>
              <a:gd name="connsiteY176" fmla="*/ 6025921 h 6858000"/>
              <a:gd name="connsiteX177" fmla="*/ 9673622 w 12192000"/>
              <a:gd name="connsiteY177" fmla="*/ 6008364 h 6858000"/>
              <a:gd name="connsiteX178" fmla="*/ 9707566 w 12192000"/>
              <a:gd name="connsiteY178" fmla="*/ 5988467 h 6858000"/>
              <a:gd name="connsiteX179" fmla="*/ 9742679 w 12192000"/>
              <a:gd name="connsiteY179" fmla="*/ 5967398 h 6858000"/>
              <a:gd name="connsiteX180" fmla="*/ 9777793 w 12192000"/>
              <a:gd name="connsiteY180" fmla="*/ 5948671 h 6858000"/>
              <a:gd name="connsiteX181" fmla="*/ 9812907 w 12192000"/>
              <a:gd name="connsiteY181" fmla="*/ 5929944 h 6858000"/>
              <a:gd name="connsiteX182" fmla="*/ 9846850 w 12192000"/>
              <a:gd name="connsiteY182" fmla="*/ 5915898 h 6858000"/>
              <a:gd name="connsiteX183" fmla="*/ 9884305 w 12192000"/>
              <a:gd name="connsiteY183" fmla="*/ 5906535 h 6858000"/>
              <a:gd name="connsiteX184" fmla="*/ 9920589 w 12192000"/>
              <a:gd name="connsiteY184" fmla="*/ 5901853 h 6858000"/>
              <a:gd name="connsiteX185" fmla="*/ 9959214 w 12192000"/>
              <a:gd name="connsiteY185" fmla="*/ 5901853 h 6858000"/>
              <a:gd name="connsiteX186" fmla="*/ 9999010 w 12192000"/>
              <a:gd name="connsiteY186" fmla="*/ 5904194 h 6858000"/>
              <a:gd name="connsiteX187" fmla="*/ 10038805 w 12192000"/>
              <a:gd name="connsiteY187" fmla="*/ 5908876 h 6858000"/>
              <a:gd name="connsiteX188" fmla="*/ 10078601 w 12192000"/>
              <a:gd name="connsiteY188" fmla="*/ 5914728 h 6858000"/>
              <a:gd name="connsiteX189" fmla="*/ 10118396 w 12192000"/>
              <a:gd name="connsiteY189" fmla="*/ 5919410 h 6858000"/>
              <a:gd name="connsiteX190" fmla="*/ 10158192 w 12192000"/>
              <a:gd name="connsiteY190" fmla="*/ 5922921 h 6858000"/>
              <a:gd name="connsiteX191" fmla="*/ 10195647 w 12192000"/>
              <a:gd name="connsiteY191" fmla="*/ 5921751 h 6858000"/>
              <a:gd name="connsiteX192" fmla="*/ 10231931 w 12192000"/>
              <a:gd name="connsiteY192" fmla="*/ 5917069 h 6858000"/>
              <a:gd name="connsiteX193" fmla="*/ 10267044 w 12192000"/>
              <a:gd name="connsiteY193" fmla="*/ 5906535 h 6858000"/>
              <a:gd name="connsiteX194" fmla="*/ 10296306 w 12192000"/>
              <a:gd name="connsiteY194" fmla="*/ 5891319 h 6858000"/>
              <a:gd name="connsiteX195" fmla="*/ 10324397 w 12192000"/>
              <a:gd name="connsiteY195" fmla="*/ 5871421 h 6858000"/>
              <a:gd name="connsiteX196" fmla="*/ 10348977 w 12192000"/>
              <a:gd name="connsiteY196" fmla="*/ 5848012 h 6858000"/>
              <a:gd name="connsiteX197" fmla="*/ 10373556 w 12192000"/>
              <a:gd name="connsiteY197" fmla="*/ 5821091 h 6858000"/>
              <a:gd name="connsiteX198" fmla="*/ 10395795 w 12192000"/>
              <a:gd name="connsiteY198" fmla="*/ 5793000 h 6858000"/>
              <a:gd name="connsiteX199" fmla="*/ 10418034 w 12192000"/>
              <a:gd name="connsiteY199" fmla="*/ 5763739 h 6858000"/>
              <a:gd name="connsiteX200" fmla="*/ 10440272 w 12192000"/>
              <a:gd name="connsiteY200" fmla="*/ 5734477 h 6858000"/>
              <a:gd name="connsiteX201" fmla="*/ 10462511 w 12192000"/>
              <a:gd name="connsiteY201" fmla="*/ 5706386 h 6858000"/>
              <a:gd name="connsiteX202" fmla="*/ 10485920 w 12192000"/>
              <a:gd name="connsiteY202" fmla="*/ 5679466 h 6858000"/>
              <a:gd name="connsiteX203" fmla="*/ 10512841 w 12192000"/>
              <a:gd name="connsiteY203" fmla="*/ 5656057 h 6858000"/>
              <a:gd name="connsiteX204" fmla="*/ 10538591 w 12192000"/>
              <a:gd name="connsiteY204" fmla="*/ 5634988 h 6858000"/>
              <a:gd name="connsiteX205" fmla="*/ 10567852 w 12192000"/>
              <a:gd name="connsiteY205" fmla="*/ 5618602 h 6858000"/>
              <a:gd name="connsiteX206" fmla="*/ 10599455 w 12192000"/>
              <a:gd name="connsiteY206" fmla="*/ 5604556 h 6858000"/>
              <a:gd name="connsiteX207" fmla="*/ 10633398 w 12192000"/>
              <a:gd name="connsiteY207" fmla="*/ 5592852 h 6858000"/>
              <a:gd name="connsiteX208" fmla="*/ 10668512 w 12192000"/>
              <a:gd name="connsiteY208" fmla="*/ 5582318 h 6858000"/>
              <a:gd name="connsiteX209" fmla="*/ 10703626 w 12192000"/>
              <a:gd name="connsiteY209" fmla="*/ 5572954 h 6858000"/>
              <a:gd name="connsiteX210" fmla="*/ 10739910 w 12192000"/>
              <a:gd name="connsiteY210" fmla="*/ 5563590 h 6858000"/>
              <a:gd name="connsiteX211" fmla="*/ 10773853 w 12192000"/>
              <a:gd name="connsiteY211" fmla="*/ 5553056 h 6858000"/>
              <a:gd name="connsiteX212" fmla="*/ 10807796 w 12192000"/>
              <a:gd name="connsiteY212" fmla="*/ 5541352 h 6858000"/>
              <a:gd name="connsiteX213" fmla="*/ 10839399 w 12192000"/>
              <a:gd name="connsiteY213" fmla="*/ 5527306 h 6858000"/>
              <a:gd name="connsiteX214" fmla="*/ 10867490 w 12192000"/>
              <a:gd name="connsiteY214" fmla="*/ 5509749 h 6858000"/>
              <a:gd name="connsiteX215" fmla="*/ 10893240 w 12192000"/>
              <a:gd name="connsiteY215" fmla="*/ 5488681 h 6858000"/>
              <a:gd name="connsiteX216" fmla="*/ 10914308 w 12192000"/>
              <a:gd name="connsiteY216" fmla="*/ 5462931 h 6858000"/>
              <a:gd name="connsiteX217" fmla="*/ 10931865 w 12192000"/>
              <a:gd name="connsiteY217" fmla="*/ 5434840 h 6858000"/>
              <a:gd name="connsiteX218" fmla="*/ 10945910 w 12192000"/>
              <a:gd name="connsiteY218" fmla="*/ 5403238 h 6858000"/>
              <a:gd name="connsiteX219" fmla="*/ 10957615 w 12192000"/>
              <a:gd name="connsiteY219" fmla="*/ 5369294 h 6858000"/>
              <a:gd name="connsiteX220" fmla="*/ 10968149 w 12192000"/>
              <a:gd name="connsiteY220" fmla="*/ 5335351 h 6858000"/>
              <a:gd name="connsiteX221" fmla="*/ 10977513 w 12192000"/>
              <a:gd name="connsiteY221" fmla="*/ 5299067 h 6858000"/>
              <a:gd name="connsiteX222" fmla="*/ 10986876 w 12192000"/>
              <a:gd name="connsiteY222" fmla="*/ 5263953 h 6858000"/>
              <a:gd name="connsiteX223" fmla="*/ 10997410 w 12192000"/>
              <a:gd name="connsiteY223" fmla="*/ 5228839 h 6858000"/>
              <a:gd name="connsiteX224" fmla="*/ 11009115 w 12192000"/>
              <a:gd name="connsiteY224" fmla="*/ 5194896 h 6858000"/>
              <a:gd name="connsiteX225" fmla="*/ 11023160 w 12192000"/>
              <a:gd name="connsiteY225" fmla="*/ 5163294 h 6858000"/>
              <a:gd name="connsiteX226" fmla="*/ 11039547 w 12192000"/>
              <a:gd name="connsiteY226" fmla="*/ 5134032 h 6858000"/>
              <a:gd name="connsiteX227" fmla="*/ 11060615 w 12192000"/>
              <a:gd name="connsiteY227" fmla="*/ 5108282 h 6858000"/>
              <a:gd name="connsiteX228" fmla="*/ 11084024 w 12192000"/>
              <a:gd name="connsiteY228" fmla="*/ 5081362 h 6858000"/>
              <a:gd name="connsiteX229" fmla="*/ 11110945 w 12192000"/>
              <a:gd name="connsiteY229" fmla="*/ 5057952 h 6858000"/>
              <a:gd name="connsiteX230" fmla="*/ 11139036 w 12192000"/>
              <a:gd name="connsiteY230" fmla="*/ 5035714 h 6858000"/>
              <a:gd name="connsiteX231" fmla="*/ 11169468 w 12192000"/>
              <a:gd name="connsiteY231" fmla="*/ 5013475 h 6858000"/>
              <a:gd name="connsiteX232" fmla="*/ 11198729 w 12192000"/>
              <a:gd name="connsiteY232" fmla="*/ 4991236 h 6858000"/>
              <a:gd name="connsiteX233" fmla="*/ 11226820 w 12192000"/>
              <a:gd name="connsiteY233" fmla="*/ 4968998 h 6858000"/>
              <a:gd name="connsiteX234" fmla="*/ 11253741 w 12192000"/>
              <a:gd name="connsiteY234" fmla="*/ 4944418 h 6858000"/>
              <a:gd name="connsiteX235" fmla="*/ 11277150 w 12192000"/>
              <a:gd name="connsiteY235" fmla="*/ 4919838 h 6858000"/>
              <a:gd name="connsiteX236" fmla="*/ 11297048 w 12192000"/>
              <a:gd name="connsiteY236" fmla="*/ 4891747 h 6858000"/>
              <a:gd name="connsiteX237" fmla="*/ 11312264 w 12192000"/>
              <a:gd name="connsiteY237" fmla="*/ 4862486 h 6858000"/>
              <a:gd name="connsiteX238" fmla="*/ 11322798 w 12192000"/>
              <a:gd name="connsiteY238" fmla="*/ 4827372 h 6858000"/>
              <a:gd name="connsiteX239" fmla="*/ 11327480 w 12192000"/>
              <a:gd name="connsiteY239" fmla="*/ 4791088 h 6858000"/>
              <a:gd name="connsiteX240" fmla="*/ 11328650 w 12192000"/>
              <a:gd name="connsiteY240" fmla="*/ 4753633 h 6858000"/>
              <a:gd name="connsiteX241" fmla="*/ 11325139 w 12192000"/>
              <a:gd name="connsiteY241" fmla="*/ 4713838 h 6858000"/>
              <a:gd name="connsiteX242" fmla="*/ 11320457 w 12192000"/>
              <a:gd name="connsiteY242" fmla="*/ 4674042 h 6858000"/>
              <a:gd name="connsiteX243" fmla="*/ 11314605 w 12192000"/>
              <a:gd name="connsiteY243" fmla="*/ 4634247 h 6858000"/>
              <a:gd name="connsiteX244" fmla="*/ 11309923 w 12192000"/>
              <a:gd name="connsiteY244" fmla="*/ 4594451 h 6858000"/>
              <a:gd name="connsiteX245" fmla="*/ 11307582 w 12192000"/>
              <a:gd name="connsiteY245" fmla="*/ 4554655 h 6858000"/>
              <a:gd name="connsiteX246" fmla="*/ 11307582 w 12192000"/>
              <a:gd name="connsiteY246" fmla="*/ 4516030 h 6858000"/>
              <a:gd name="connsiteX247" fmla="*/ 11312264 w 12192000"/>
              <a:gd name="connsiteY247" fmla="*/ 4479746 h 6858000"/>
              <a:gd name="connsiteX248" fmla="*/ 11321628 w 12192000"/>
              <a:gd name="connsiteY248" fmla="*/ 4443462 h 6858000"/>
              <a:gd name="connsiteX249" fmla="*/ 11335673 w 12192000"/>
              <a:gd name="connsiteY249" fmla="*/ 4409519 h 6858000"/>
              <a:gd name="connsiteX250" fmla="*/ 11354400 w 12192000"/>
              <a:gd name="connsiteY250" fmla="*/ 4374405 h 6858000"/>
              <a:gd name="connsiteX251" fmla="*/ 11373128 w 12192000"/>
              <a:gd name="connsiteY251" fmla="*/ 4339291 h 6858000"/>
              <a:gd name="connsiteX252" fmla="*/ 11394196 w 12192000"/>
              <a:gd name="connsiteY252" fmla="*/ 4304177 h 6858000"/>
              <a:gd name="connsiteX253" fmla="*/ 11414094 w 12192000"/>
              <a:gd name="connsiteY253" fmla="*/ 4270234 h 6858000"/>
              <a:gd name="connsiteX254" fmla="*/ 11431650 w 12192000"/>
              <a:gd name="connsiteY254" fmla="*/ 4233950 h 6858000"/>
              <a:gd name="connsiteX255" fmla="*/ 11445696 w 12192000"/>
              <a:gd name="connsiteY255" fmla="*/ 4198836 h 6858000"/>
              <a:gd name="connsiteX256" fmla="*/ 11455060 w 12192000"/>
              <a:gd name="connsiteY256" fmla="*/ 4162552 h 6858000"/>
              <a:gd name="connsiteX257" fmla="*/ 11458571 w 12192000"/>
              <a:gd name="connsiteY257" fmla="*/ 4125097 h 6858000"/>
              <a:gd name="connsiteX258" fmla="*/ 11455060 w 12192000"/>
              <a:gd name="connsiteY258" fmla="*/ 4087643 h 6858000"/>
              <a:gd name="connsiteX259" fmla="*/ 11445696 w 12192000"/>
              <a:gd name="connsiteY259" fmla="*/ 4051358 h 6858000"/>
              <a:gd name="connsiteX260" fmla="*/ 11431650 w 12192000"/>
              <a:gd name="connsiteY260" fmla="*/ 4016245 h 6858000"/>
              <a:gd name="connsiteX261" fmla="*/ 11414094 w 12192000"/>
              <a:gd name="connsiteY261" fmla="*/ 3979961 h 6858000"/>
              <a:gd name="connsiteX262" fmla="*/ 11394196 w 12192000"/>
              <a:gd name="connsiteY262" fmla="*/ 3946017 h 6858000"/>
              <a:gd name="connsiteX263" fmla="*/ 11373128 w 12192000"/>
              <a:gd name="connsiteY263" fmla="*/ 3910903 h 6858000"/>
              <a:gd name="connsiteX264" fmla="*/ 11354400 w 12192000"/>
              <a:gd name="connsiteY264" fmla="*/ 3875790 h 6858000"/>
              <a:gd name="connsiteX265" fmla="*/ 11335673 w 12192000"/>
              <a:gd name="connsiteY265" fmla="*/ 3840676 h 6858000"/>
              <a:gd name="connsiteX266" fmla="*/ 11321628 w 12192000"/>
              <a:gd name="connsiteY266" fmla="*/ 3806733 h 6858000"/>
              <a:gd name="connsiteX267" fmla="*/ 11312264 w 12192000"/>
              <a:gd name="connsiteY267" fmla="*/ 3770449 h 6858000"/>
              <a:gd name="connsiteX268" fmla="*/ 11307582 w 12192000"/>
              <a:gd name="connsiteY268" fmla="*/ 3734164 h 6858000"/>
              <a:gd name="connsiteX269" fmla="*/ 11307582 w 12192000"/>
              <a:gd name="connsiteY269" fmla="*/ 3695539 h 6858000"/>
              <a:gd name="connsiteX270" fmla="*/ 11309923 w 12192000"/>
              <a:gd name="connsiteY270" fmla="*/ 3655744 h 6858000"/>
              <a:gd name="connsiteX271" fmla="*/ 11314605 w 12192000"/>
              <a:gd name="connsiteY271" fmla="*/ 3615948 h 6858000"/>
              <a:gd name="connsiteX272" fmla="*/ 11320457 w 12192000"/>
              <a:gd name="connsiteY272" fmla="*/ 3576152 h 6858000"/>
              <a:gd name="connsiteX273" fmla="*/ 11325139 w 12192000"/>
              <a:gd name="connsiteY273" fmla="*/ 3536357 h 6858000"/>
              <a:gd name="connsiteX274" fmla="*/ 11328650 w 12192000"/>
              <a:gd name="connsiteY274" fmla="*/ 3496561 h 6858000"/>
              <a:gd name="connsiteX275" fmla="*/ 11327480 w 12192000"/>
              <a:gd name="connsiteY275" fmla="*/ 3459107 h 6858000"/>
              <a:gd name="connsiteX276" fmla="*/ 11322798 w 12192000"/>
              <a:gd name="connsiteY276" fmla="*/ 3422822 h 6858000"/>
              <a:gd name="connsiteX277" fmla="*/ 11312264 w 12192000"/>
              <a:gd name="connsiteY277" fmla="*/ 3387709 h 6858000"/>
              <a:gd name="connsiteX278" fmla="*/ 11297048 w 12192000"/>
              <a:gd name="connsiteY278" fmla="*/ 3358447 h 6858000"/>
              <a:gd name="connsiteX279" fmla="*/ 11277150 w 12192000"/>
              <a:gd name="connsiteY279" fmla="*/ 3330356 h 6858000"/>
              <a:gd name="connsiteX280" fmla="*/ 11253741 w 12192000"/>
              <a:gd name="connsiteY280" fmla="*/ 3305777 h 6858000"/>
              <a:gd name="connsiteX281" fmla="*/ 11226820 w 12192000"/>
              <a:gd name="connsiteY281" fmla="*/ 3281197 h 6858000"/>
              <a:gd name="connsiteX282" fmla="*/ 11198729 w 12192000"/>
              <a:gd name="connsiteY282" fmla="*/ 3258958 h 6858000"/>
              <a:gd name="connsiteX283" fmla="*/ 11169468 w 12192000"/>
              <a:gd name="connsiteY283" fmla="*/ 3236720 h 6858000"/>
              <a:gd name="connsiteX284" fmla="*/ 11139036 w 12192000"/>
              <a:gd name="connsiteY284" fmla="*/ 3214481 h 6858000"/>
              <a:gd name="connsiteX285" fmla="*/ 11110945 w 12192000"/>
              <a:gd name="connsiteY285" fmla="*/ 3192242 h 6858000"/>
              <a:gd name="connsiteX286" fmla="*/ 11084024 w 12192000"/>
              <a:gd name="connsiteY286" fmla="*/ 3168833 h 6858000"/>
              <a:gd name="connsiteX287" fmla="*/ 11060615 w 12192000"/>
              <a:gd name="connsiteY287" fmla="*/ 3141913 h 6858000"/>
              <a:gd name="connsiteX288" fmla="*/ 11039547 w 12192000"/>
              <a:gd name="connsiteY288" fmla="*/ 3116162 h 6858000"/>
              <a:gd name="connsiteX289" fmla="*/ 11023160 w 12192000"/>
              <a:gd name="connsiteY289" fmla="*/ 3086901 h 6858000"/>
              <a:gd name="connsiteX290" fmla="*/ 11009115 w 12192000"/>
              <a:gd name="connsiteY290" fmla="*/ 3055299 h 6858000"/>
              <a:gd name="connsiteX291" fmla="*/ 10997410 w 12192000"/>
              <a:gd name="connsiteY291" fmla="*/ 3021355 h 6858000"/>
              <a:gd name="connsiteX292" fmla="*/ 10986876 w 12192000"/>
              <a:gd name="connsiteY292" fmla="*/ 2986242 h 6858000"/>
              <a:gd name="connsiteX293" fmla="*/ 10977513 w 12192000"/>
              <a:gd name="connsiteY293" fmla="*/ 2951128 h 6858000"/>
              <a:gd name="connsiteX294" fmla="*/ 10968149 w 12192000"/>
              <a:gd name="connsiteY294" fmla="*/ 2914844 h 6858000"/>
              <a:gd name="connsiteX295" fmla="*/ 10957615 w 12192000"/>
              <a:gd name="connsiteY295" fmla="*/ 2880900 h 6858000"/>
              <a:gd name="connsiteX296" fmla="*/ 10945910 w 12192000"/>
              <a:gd name="connsiteY296" fmla="*/ 2846957 h 6858000"/>
              <a:gd name="connsiteX297" fmla="*/ 10931865 w 12192000"/>
              <a:gd name="connsiteY297" fmla="*/ 2815355 h 6858000"/>
              <a:gd name="connsiteX298" fmla="*/ 10914308 w 12192000"/>
              <a:gd name="connsiteY298" fmla="*/ 2787264 h 6858000"/>
              <a:gd name="connsiteX299" fmla="*/ 10893240 w 12192000"/>
              <a:gd name="connsiteY299" fmla="*/ 2761514 h 6858000"/>
              <a:gd name="connsiteX300" fmla="*/ 10867490 w 12192000"/>
              <a:gd name="connsiteY300" fmla="*/ 2740445 h 6858000"/>
              <a:gd name="connsiteX301" fmla="*/ 10839399 w 12192000"/>
              <a:gd name="connsiteY301" fmla="*/ 2722888 h 6858000"/>
              <a:gd name="connsiteX302" fmla="*/ 10807796 w 12192000"/>
              <a:gd name="connsiteY302" fmla="*/ 2708843 h 6858000"/>
              <a:gd name="connsiteX303" fmla="*/ 10773853 w 12192000"/>
              <a:gd name="connsiteY303" fmla="*/ 2697138 h 6858000"/>
              <a:gd name="connsiteX304" fmla="*/ 10739910 w 12192000"/>
              <a:gd name="connsiteY304" fmla="*/ 2686604 h 6858000"/>
              <a:gd name="connsiteX305" fmla="*/ 10703626 w 12192000"/>
              <a:gd name="connsiteY305" fmla="*/ 2677241 h 6858000"/>
              <a:gd name="connsiteX306" fmla="*/ 10668512 w 12192000"/>
              <a:gd name="connsiteY306" fmla="*/ 2667877 h 6858000"/>
              <a:gd name="connsiteX307" fmla="*/ 10633398 w 12192000"/>
              <a:gd name="connsiteY307" fmla="*/ 2657343 h 6858000"/>
              <a:gd name="connsiteX308" fmla="*/ 10599455 w 12192000"/>
              <a:gd name="connsiteY308" fmla="*/ 2645638 h 6858000"/>
              <a:gd name="connsiteX309" fmla="*/ 10567852 w 12192000"/>
              <a:gd name="connsiteY309" fmla="*/ 2631593 h 6858000"/>
              <a:gd name="connsiteX310" fmla="*/ 10538591 w 12192000"/>
              <a:gd name="connsiteY310" fmla="*/ 2615206 h 6858000"/>
              <a:gd name="connsiteX311" fmla="*/ 10512841 w 12192000"/>
              <a:gd name="connsiteY311" fmla="*/ 2594138 h 6858000"/>
              <a:gd name="connsiteX312" fmla="*/ 10485920 w 12192000"/>
              <a:gd name="connsiteY312" fmla="*/ 2570729 h 6858000"/>
              <a:gd name="connsiteX313" fmla="*/ 10462511 w 12192000"/>
              <a:gd name="connsiteY313" fmla="*/ 2543808 h 6858000"/>
              <a:gd name="connsiteX314" fmla="*/ 10440272 w 12192000"/>
              <a:gd name="connsiteY314" fmla="*/ 2515717 h 6858000"/>
              <a:gd name="connsiteX315" fmla="*/ 10418034 w 12192000"/>
              <a:gd name="connsiteY315" fmla="*/ 2486456 h 6858000"/>
              <a:gd name="connsiteX316" fmla="*/ 10395795 w 12192000"/>
              <a:gd name="connsiteY316" fmla="*/ 2457194 h 6858000"/>
              <a:gd name="connsiteX317" fmla="*/ 10373556 w 12192000"/>
              <a:gd name="connsiteY317" fmla="*/ 2429103 h 6858000"/>
              <a:gd name="connsiteX318" fmla="*/ 10348977 w 12192000"/>
              <a:gd name="connsiteY318" fmla="*/ 2402183 h 6858000"/>
              <a:gd name="connsiteX319" fmla="*/ 10324397 w 12192000"/>
              <a:gd name="connsiteY319" fmla="*/ 2378774 h 6858000"/>
              <a:gd name="connsiteX320" fmla="*/ 10296306 w 12192000"/>
              <a:gd name="connsiteY320" fmla="*/ 2358876 h 6858000"/>
              <a:gd name="connsiteX321" fmla="*/ 10267044 w 12192000"/>
              <a:gd name="connsiteY321" fmla="*/ 2343660 h 6858000"/>
              <a:gd name="connsiteX322" fmla="*/ 10231931 w 12192000"/>
              <a:gd name="connsiteY322" fmla="*/ 2333126 h 6858000"/>
              <a:gd name="connsiteX323" fmla="*/ 10195647 w 12192000"/>
              <a:gd name="connsiteY323" fmla="*/ 2328444 h 6858000"/>
              <a:gd name="connsiteX324" fmla="*/ 10158192 w 12192000"/>
              <a:gd name="connsiteY324" fmla="*/ 2327274 h 6858000"/>
              <a:gd name="connsiteX325" fmla="*/ 10118396 w 12192000"/>
              <a:gd name="connsiteY325" fmla="*/ 2330785 h 6858000"/>
              <a:gd name="connsiteX326" fmla="*/ 10078601 w 12192000"/>
              <a:gd name="connsiteY326" fmla="*/ 2335467 h 6858000"/>
              <a:gd name="connsiteX327" fmla="*/ 10038805 w 12192000"/>
              <a:gd name="connsiteY327" fmla="*/ 2341319 h 6858000"/>
              <a:gd name="connsiteX328" fmla="*/ 9999010 w 12192000"/>
              <a:gd name="connsiteY328" fmla="*/ 2346001 h 6858000"/>
              <a:gd name="connsiteX329" fmla="*/ 9959214 w 12192000"/>
              <a:gd name="connsiteY329" fmla="*/ 2348342 h 6858000"/>
              <a:gd name="connsiteX330" fmla="*/ 9920589 w 12192000"/>
              <a:gd name="connsiteY330" fmla="*/ 2348342 h 6858000"/>
              <a:gd name="connsiteX331" fmla="*/ 9884305 w 12192000"/>
              <a:gd name="connsiteY331" fmla="*/ 2343660 h 6858000"/>
              <a:gd name="connsiteX332" fmla="*/ 9846850 w 12192000"/>
              <a:gd name="connsiteY332" fmla="*/ 2334296 h 6858000"/>
              <a:gd name="connsiteX333" fmla="*/ 9812907 w 12192000"/>
              <a:gd name="connsiteY333" fmla="*/ 2320251 h 6858000"/>
              <a:gd name="connsiteX334" fmla="*/ 9777793 w 12192000"/>
              <a:gd name="connsiteY334" fmla="*/ 2301524 h 6858000"/>
              <a:gd name="connsiteX335" fmla="*/ 9742679 w 12192000"/>
              <a:gd name="connsiteY335" fmla="*/ 2282796 h 6858000"/>
              <a:gd name="connsiteX336" fmla="*/ 9707566 w 12192000"/>
              <a:gd name="connsiteY336" fmla="*/ 2261728 h 6858000"/>
              <a:gd name="connsiteX337" fmla="*/ 9673622 w 12192000"/>
              <a:gd name="connsiteY337" fmla="*/ 2241830 h 6858000"/>
              <a:gd name="connsiteX338" fmla="*/ 9637338 w 12192000"/>
              <a:gd name="connsiteY338" fmla="*/ 2224273 h 6858000"/>
              <a:gd name="connsiteX339" fmla="*/ 9602224 w 12192000"/>
              <a:gd name="connsiteY339" fmla="*/ 2210228 h 6858000"/>
              <a:gd name="connsiteX340" fmla="*/ 9565940 w 12192000"/>
              <a:gd name="connsiteY340" fmla="*/ 2200864 h 6858000"/>
              <a:gd name="connsiteX341" fmla="*/ 9528486 w 12192000"/>
              <a:gd name="connsiteY341" fmla="*/ 21973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12192000" h="6858000">
                <a:moveTo>
                  <a:pt x="0" y="0"/>
                </a:moveTo>
                <a:lnTo>
                  <a:pt x="12192000" y="0"/>
                </a:lnTo>
                <a:lnTo>
                  <a:pt x="12192000" y="6858000"/>
                </a:lnTo>
                <a:lnTo>
                  <a:pt x="0" y="6858000"/>
                </a:lnTo>
                <a:lnTo>
                  <a:pt x="0" y="0"/>
                </a:lnTo>
                <a:close/>
                <a:moveTo>
                  <a:pt x="9528486" y="2197353"/>
                </a:moveTo>
                <a:lnTo>
                  <a:pt x="9491031" y="2200864"/>
                </a:lnTo>
                <a:lnTo>
                  <a:pt x="9454747" y="2210228"/>
                </a:lnTo>
                <a:lnTo>
                  <a:pt x="9419633" y="2224273"/>
                </a:lnTo>
                <a:lnTo>
                  <a:pt x="9383349" y="2241830"/>
                </a:lnTo>
                <a:lnTo>
                  <a:pt x="9349405" y="2261728"/>
                </a:lnTo>
                <a:lnTo>
                  <a:pt x="9314292" y="2282796"/>
                </a:lnTo>
                <a:lnTo>
                  <a:pt x="9279178" y="2301524"/>
                </a:lnTo>
                <a:lnTo>
                  <a:pt x="9244064" y="2320251"/>
                </a:lnTo>
                <a:lnTo>
                  <a:pt x="9208950" y="2334296"/>
                </a:lnTo>
                <a:lnTo>
                  <a:pt x="9172666" y="2343660"/>
                </a:lnTo>
                <a:lnTo>
                  <a:pt x="9136382" y="2348342"/>
                </a:lnTo>
                <a:lnTo>
                  <a:pt x="9097757" y="2348342"/>
                </a:lnTo>
                <a:lnTo>
                  <a:pt x="9057961" y="2346001"/>
                </a:lnTo>
                <a:lnTo>
                  <a:pt x="9018166" y="2341319"/>
                </a:lnTo>
                <a:lnTo>
                  <a:pt x="8978370" y="2335467"/>
                </a:lnTo>
                <a:lnTo>
                  <a:pt x="8938575" y="2330785"/>
                </a:lnTo>
                <a:lnTo>
                  <a:pt x="8898779" y="2327274"/>
                </a:lnTo>
                <a:lnTo>
                  <a:pt x="8861324" y="2328444"/>
                </a:lnTo>
                <a:lnTo>
                  <a:pt x="8825040" y="2333126"/>
                </a:lnTo>
                <a:lnTo>
                  <a:pt x="8789926" y="2343660"/>
                </a:lnTo>
                <a:lnTo>
                  <a:pt x="8760665" y="2358876"/>
                </a:lnTo>
                <a:lnTo>
                  <a:pt x="8732574" y="2378774"/>
                </a:lnTo>
                <a:lnTo>
                  <a:pt x="8707994" y="2402183"/>
                </a:lnTo>
                <a:lnTo>
                  <a:pt x="8683415" y="2429103"/>
                </a:lnTo>
                <a:lnTo>
                  <a:pt x="8661176" y="2457194"/>
                </a:lnTo>
                <a:lnTo>
                  <a:pt x="8638937" y="2486456"/>
                </a:lnTo>
                <a:lnTo>
                  <a:pt x="8616699" y="2515717"/>
                </a:lnTo>
                <a:lnTo>
                  <a:pt x="8594460" y="2543808"/>
                </a:lnTo>
                <a:lnTo>
                  <a:pt x="8571051" y="2570729"/>
                </a:lnTo>
                <a:lnTo>
                  <a:pt x="8544130" y="2594138"/>
                </a:lnTo>
                <a:lnTo>
                  <a:pt x="8518380" y="2615206"/>
                </a:lnTo>
                <a:lnTo>
                  <a:pt x="8489119" y="2631593"/>
                </a:lnTo>
                <a:lnTo>
                  <a:pt x="8457516" y="2645638"/>
                </a:lnTo>
                <a:lnTo>
                  <a:pt x="8423573" y="2657343"/>
                </a:lnTo>
                <a:lnTo>
                  <a:pt x="8388459" y="2667877"/>
                </a:lnTo>
                <a:lnTo>
                  <a:pt x="8353346" y="2677241"/>
                </a:lnTo>
                <a:lnTo>
                  <a:pt x="8317062" y="2686604"/>
                </a:lnTo>
                <a:lnTo>
                  <a:pt x="8283118" y="2697138"/>
                </a:lnTo>
                <a:lnTo>
                  <a:pt x="8249175" y="2708843"/>
                </a:lnTo>
                <a:lnTo>
                  <a:pt x="8217573" y="2722888"/>
                </a:lnTo>
                <a:lnTo>
                  <a:pt x="8189482" y="2740445"/>
                </a:lnTo>
                <a:lnTo>
                  <a:pt x="8163732" y="2761514"/>
                </a:lnTo>
                <a:lnTo>
                  <a:pt x="8142663" y="2787264"/>
                </a:lnTo>
                <a:lnTo>
                  <a:pt x="8125106" y="2815355"/>
                </a:lnTo>
                <a:lnTo>
                  <a:pt x="8111061" y="2846957"/>
                </a:lnTo>
                <a:lnTo>
                  <a:pt x="8099356" y="2880900"/>
                </a:lnTo>
                <a:lnTo>
                  <a:pt x="8088822" y="2914844"/>
                </a:lnTo>
                <a:lnTo>
                  <a:pt x="8079459" y="2951128"/>
                </a:lnTo>
                <a:lnTo>
                  <a:pt x="8070095" y="2986242"/>
                </a:lnTo>
                <a:lnTo>
                  <a:pt x="8059561" y="3021355"/>
                </a:lnTo>
                <a:lnTo>
                  <a:pt x="8047856" y="3055299"/>
                </a:lnTo>
                <a:lnTo>
                  <a:pt x="8033811" y="3086901"/>
                </a:lnTo>
                <a:lnTo>
                  <a:pt x="8017424" y="3116162"/>
                </a:lnTo>
                <a:lnTo>
                  <a:pt x="7996356" y="3141913"/>
                </a:lnTo>
                <a:lnTo>
                  <a:pt x="7972947" y="3168833"/>
                </a:lnTo>
                <a:lnTo>
                  <a:pt x="7946026" y="3192242"/>
                </a:lnTo>
                <a:lnTo>
                  <a:pt x="7916765" y="3214481"/>
                </a:lnTo>
                <a:lnTo>
                  <a:pt x="7887503" y="3236720"/>
                </a:lnTo>
                <a:lnTo>
                  <a:pt x="7858242" y="3258958"/>
                </a:lnTo>
                <a:lnTo>
                  <a:pt x="7830151" y="3281197"/>
                </a:lnTo>
                <a:lnTo>
                  <a:pt x="7803230" y="3305777"/>
                </a:lnTo>
                <a:lnTo>
                  <a:pt x="7779821" y="3330356"/>
                </a:lnTo>
                <a:lnTo>
                  <a:pt x="7759923" y="3358447"/>
                </a:lnTo>
                <a:lnTo>
                  <a:pt x="7744708" y="3387709"/>
                </a:lnTo>
                <a:lnTo>
                  <a:pt x="7734173" y="3422822"/>
                </a:lnTo>
                <a:lnTo>
                  <a:pt x="7729492" y="3459107"/>
                </a:lnTo>
                <a:lnTo>
                  <a:pt x="7728321" y="3496561"/>
                </a:lnTo>
                <a:lnTo>
                  <a:pt x="7731832" y="3536357"/>
                </a:lnTo>
                <a:lnTo>
                  <a:pt x="7736514" y="3576152"/>
                </a:lnTo>
                <a:lnTo>
                  <a:pt x="7742367" y="3615948"/>
                </a:lnTo>
                <a:lnTo>
                  <a:pt x="7747048" y="3655744"/>
                </a:lnTo>
                <a:lnTo>
                  <a:pt x="7749389" y="3695539"/>
                </a:lnTo>
                <a:lnTo>
                  <a:pt x="7749389" y="3734164"/>
                </a:lnTo>
                <a:lnTo>
                  <a:pt x="7744708" y="3770449"/>
                </a:lnTo>
                <a:lnTo>
                  <a:pt x="7735344" y="3806733"/>
                </a:lnTo>
                <a:lnTo>
                  <a:pt x="7721298" y="3840676"/>
                </a:lnTo>
                <a:lnTo>
                  <a:pt x="7703741" y="3875790"/>
                </a:lnTo>
                <a:lnTo>
                  <a:pt x="7683844" y="3910903"/>
                </a:lnTo>
                <a:lnTo>
                  <a:pt x="7662775" y="3946017"/>
                </a:lnTo>
                <a:lnTo>
                  <a:pt x="7642878" y="3979961"/>
                </a:lnTo>
                <a:lnTo>
                  <a:pt x="7625321" y="4016245"/>
                </a:lnTo>
                <a:lnTo>
                  <a:pt x="7611275" y="4051358"/>
                </a:lnTo>
                <a:lnTo>
                  <a:pt x="7601912" y="4087643"/>
                </a:lnTo>
                <a:lnTo>
                  <a:pt x="7598400" y="4125097"/>
                </a:lnTo>
                <a:lnTo>
                  <a:pt x="7601912" y="4162552"/>
                </a:lnTo>
                <a:lnTo>
                  <a:pt x="7611275" y="4198836"/>
                </a:lnTo>
                <a:lnTo>
                  <a:pt x="7625321" y="4233950"/>
                </a:lnTo>
                <a:lnTo>
                  <a:pt x="7642878" y="4270234"/>
                </a:lnTo>
                <a:lnTo>
                  <a:pt x="7662775" y="4304177"/>
                </a:lnTo>
                <a:lnTo>
                  <a:pt x="7683844" y="4339291"/>
                </a:lnTo>
                <a:lnTo>
                  <a:pt x="7703741" y="4374405"/>
                </a:lnTo>
                <a:lnTo>
                  <a:pt x="7721298" y="4409519"/>
                </a:lnTo>
                <a:lnTo>
                  <a:pt x="7735344" y="4443462"/>
                </a:lnTo>
                <a:lnTo>
                  <a:pt x="7744708" y="4479746"/>
                </a:lnTo>
                <a:lnTo>
                  <a:pt x="7749389" y="4516030"/>
                </a:lnTo>
                <a:lnTo>
                  <a:pt x="7749389" y="4554655"/>
                </a:lnTo>
                <a:lnTo>
                  <a:pt x="7747048" y="4594451"/>
                </a:lnTo>
                <a:lnTo>
                  <a:pt x="7742367" y="4634247"/>
                </a:lnTo>
                <a:lnTo>
                  <a:pt x="7736514" y="4674042"/>
                </a:lnTo>
                <a:lnTo>
                  <a:pt x="7731832" y="4713838"/>
                </a:lnTo>
                <a:lnTo>
                  <a:pt x="7728321" y="4753633"/>
                </a:lnTo>
                <a:lnTo>
                  <a:pt x="7729492" y="4791088"/>
                </a:lnTo>
                <a:lnTo>
                  <a:pt x="7734173" y="4827372"/>
                </a:lnTo>
                <a:lnTo>
                  <a:pt x="7744708" y="4862486"/>
                </a:lnTo>
                <a:lnTo>
                  <a:pt x="7759923" y="4891747"/>
                </a:lnTo>
                <a:lnTo>
                  <a:pt x="7779821" y="4919838"/>
                </a:lnTo>
                <a:lnTo>
                  <a:pt x="7803230" y="4944418"/>
                </a:lnTo>
                <a:lnTo>
                  <a:pt x="7830151" y="4968998"/>
                </a:lnTo>
                <a:lnTo>
                  <a:pt x="7858242" y="4991236"/>
                </a:lnTo>
                <a:lnTo>
                  <a:pt x="7887503" y="5013475"/>
                </a:lnTo>
                <a:lnTo>
                  <a:pt x="7916765" y="5035714"/>
                </a:lnTo>
                <a:lnTo>
                  <a:pt x="7946026" y="5057952"/>
                </a:lnTo>
                <a:lnTo>
                  <a:pt x="7972947" y="5081362"/>
                </a:lnTo>
                <a:lnTo>
                  <a:pt x="7996356" y="5108282"/>
                </a:lnTo>
                <a:lnTo>
                  <a:pt x="8017424" y="5134032"/>
                </a:lnTo>
                <a:lnTo>
                  <a:pt x="8033811" y="5163294"/>
                </a:lnTo>
                <a:lnTo>
                  <a:pt x="8047856" y="5194896"/>
                </a:lnTo>
                <a:lnTo>
                  <a:pt x="8059561" y="5228839"/>
                </a:lnTo>
                <a:lnTo>
                  <a:pt x="8070095" y="5263953"/>
                </a:lnTo>
                <a:lnTo>
                  <a:pt x="8079459" y="5299067"/>
                </a:lnTo>
                <a:lnTo>
                  <a:pt x="8088822" y="5335351"/>
                </a:lnTo>
                <a:lnTo>
                  <a:pt x="8099356" y="5369294"/>
                </a:lnTo>
                <a:lnTo>
                  <a:pt x="8111061" y="5403238"/>
                </a:lnTo>
                <a:lnTo>
                  <a:pt x="8125106" y="5434840"/>
                </a:lnTo>
                <a:lnTo>
                  <a:pt x="8142663" y="5462931"/>
                </a:lnTo>
                <a:lnTo>
                  <a:pt x="8163732" y="5488681"/>
                </a:lnTo>
                <a:lnTo>
                  <a:pt x="8189482" y="5509749"/>
                </a:lnTo>
                <a:lnTo>
                  <a:pt x="8217573" y="5527306"/>
                </a:lnTo>
                <a:lnTo>
                  <a:pt x="8249175" y="5541352"/>
                </a:lnTo>
                <a:lnTo>
                  <a:pt x="8283118" y="5553056"/>
                </a:lnTo>
                <a:lnTo>
                  <a:pt x="8317062" y="5563590"/>
                </a:lnTo>
                <a:lnTo>
                  <a:pt x="8353346" y="5572954"/>
                </a:lnTo>
                <a:lnTo>
                  <a:pt x="8388459" y="5582318"/>
                </a:lnTo>
                <a:lnTo>
                  <a:pt x="8423573" y="5592852"/>
                </a:lnTo>
                <a:lnTo>
                  <a:pt x="8457516" y="5604556"/>
                </a:lnTo>
                <a:lnTo>
                  <a:pt x="8489119" y="5618602"/>
                </a:lnTo>
                <a:lnTo>
                  <a:pt x="8518380" y="5634988"/>
                </a:lnTo>
                <a:lnTo>
                  <a:pt x="8544130" y="5656057"/>
                </a:lnTo>
                <a:lnTo>
                  <a:pt x="8571051" y="5679466"/>
                </a:lnTo>
                <a:lnTo>
                  <a:pt x="8594460" y="5706386"/>
                </a:lnTo>
                <a:lnTo>
                  <a:pt x="8616699" y="5734477"/>
                </a:lnTo>
                <a:lnTo>
                  <a:pt x="8638937" y="5763739"/>
                </a:lnTo>
                <a:lnTo>
                  <a:pt x="8661176" y="5793000"/>
                </a:lnTo>
                <a:lnTo>
                  <a:pt x="8683415" y="5821091"/>
                </a:lnTo>
                <a:lnTo>
                  <a:pt x="8707994" y="5848012"/>
                </a:lnTo>
                <a:lnTo>
                  <a:pt x="8732574" y="5871421"/>
                </a:lnTo>
                <a:lnTo>
                  <a:pt x="8760665" y="5891319"/>
                </a:lnTo>
                <a:lnTo>
                  <a:pt x="8789926" y="5906535"/>
                </a:lnTo>
                <a:lnTo>
                  <a:pt x="8825040" y="5917069"/>
                </a:lnTo>
                <a:lnTo>
                  <a:pt x="8861324" y="5921751"/>
                </a:lnTo>
                <a:lnTo>
                  <a:pt x="8898779" y="5922921"/>
                </a:lnTo>
                <a:lnTo>
                  <a:pt x="8938575" y="5919410"/>
                </a:lnTo>
                <a:lnTo>
                  <a:pt x="8978370" y="5914728"/>
                </a:lnTo>
                <a:lnTo>
                  <a:pt x="9018166" y="5908876"/>
                </a:lnTo>
                <a:lnTo>
                  <a:pt x="9057961" y="5904194"/>
                </a:lnTo>
                <a:lnTo>
                  <a:pt x="9097757" y="5901853"/>
                </a:lnTo>
                <a:lnTo>
                  <a:pt x="9136382" y="5901853"/>
                </a:lnTo>
                <a:lnTo>
                  <a:pt x="9172666" y="5906535"/>
                </a:lnTo>
                <a:lnTo>
                  <a:pt x="9208950" y="5915898"/>
                </a:lnTo>
                <a:lnTo>
                  <a:pt x="9244064" y="5929944"/>
                </a:lnTo>
                <a:lnTo>
                  <a:pt x="9279178" y="5948671"/>
                </a:lnTo>
                <a:lnTo>
                  <a:pt x="9314292" y="5967398"/>
                </a:lnTo>
                <a:lnTo>
                  <a:pt x="9349405" y="5988467"/>
                </a:lnTo>
                <a:lnTo>
                  <a:pt x="9383349" y="6008364"/>
                </a:lnTo>
                <a:lnTo>
                  <a:pt x="9419633" y="6025921"/>
                </a:lnTo>
                <a:lnTo>
                  <a:pt x="9454747" y="6039967"/>
                </a:lnTo>
                <a:lnTo>
                  <a:pt x="9491031" y="6049331"/>
                </a:lnTo>
                <a:lnTo>
                  <a:pt x="9528486" y="6052842"/>
                </a:lnTo>
                <a:lnTo>
                  <a:pt x="9565940" y="6049331"/>
                </a:lnTo>
                <a:lnTo>
                  <a:pt x="9602224" y="6039967"/>
                </a:lnTo>
                <a:lnTo>
                  <a:pt x="9637338" y="6025921"/>
                </a:lnTo>
                <a:lnTo>
                  <a:pt x="9673622" y="6008364"/>
                </a:lnTo>
                <a:lnTo>
                  <a:pt x="9707566" y="5988467"/>
                </a:lnTo>
                <a:lnTo>
                  <a:pt x="9742679" y="5967398"/>
                </a:lnTo>
                <a:lnTo>
                  <a:pt x="9777793" y="5948671"/>
                </a:lnTo>
                <a:lnTo>
                  <a:pt x="9812907" y="5929944"/>
                </a:lnTo>
                <a:lnTo>
                  <a:pt x="9846850" y="5915898"/>
                </a:lnTo>
                <a:lnTo>
                  <a:pt x="9884305" y="5906535"/>
                </a:lnTo>
                <a:lnTo>
                  <a:pt x="9920589" y="5901853"/>
                </a:lnTo>
                <a:lnTo>
                  <a:pt x="9959214" y="5901853"/>
                </a:lnTo>
                <a:lnTo>
                  <a:pt x="9999010" y="5904194"/>
                </a:lnTo>
                <a:lnTo>
                  <a:pt x="10038805" y="5908876"/>
                </a:lnTo>
                <a:lnTo>
                  <a:pt x="10078601" y="5914728"/>
                </a:lnTo>
                <a:lnTo>
                  <a:pt x="10118396" y="5919410"/>
                </a:lnTo>
                <a:lnTo>
                  <a:pt x="10158192" y="5922921"/>
                </a:lnTo>
                <a:lnTo>
                  <a:pt x="10195647" y="5921751"/>
                </a:lnTo>
                <a:lnTo>
                  <a:pt x="10231931" y="5917069"/>
                </a:lnTo>
                <a:lnTo>
                  <a:pt x="10267044" y="5906535"/>
                </a:lnTo>
                <a:lnTo>
                  <a:pt x="10296306" y="5891319"/>
                </a:lnTo>
                <a:lnTo>
                  <a:pt x="10324397" y="5871421"/>
                </a:lnTo>
                <a:lnTo>
                  <a:pt x="10348977" y="5848012"/>
                </a:lnTo>
                <a:lnTo>
                  <a:pt x="10373556" y="5821091"/>
                </a:lnTo>
                <a:lnTo>
                  <a:pt x="10395795" y="5793000"/>
                </a:lnTo>
                <a:lnTo>
                  <a:pt x="10418034" y="5763739"/>
                </a:lnTo>
                <a:lnTo>
                  <a:pt x="10440272" y="5734477"/>
                </a:lnTo>
                <a:lnTo>
                  <a:pt x="10462511" y="5706386"/>
                </a:lnTo>
                <a:lnTo>
                  <a:pt x="10485920" y="5679466"/>
                </a:lnTo>
                <a:lnTo>
                  <a:pt x="10512841" y="5656057"/>
                </a:lnTo>
                <a:lnTo>
                  <a:pt x="10538591" y="5634988"/>
                </a:lnTo>
                <a:lnTo>
                  <a:pt x="10567852" y="5618602"/>
                </a:lnTo>
                <a:lnTo>
                  <a:pt x="10599455" y="5604556"/>
                </a:lnTo>
                <a:lnTo>
                  <a:pt x="10633398" y="5592852"/>
                </a:lnTo>
                <a:lnTo>
                  <a:pt x="10668512" y="5582318"/>
                </a:lnTo>
                <a:lnTo>
                  <a:pt x="10703626" y="5572954"/>
                </a:lnTo>
                <a:lnTo>
                  <a:pt x="10739910" y="5563590"/>
                </a:lnTo>
                <a:lnTo>
                  <a:pt x="10773853" y="5553056"/>
                </a:lnTo>
                <a:lnTo>
                  <a:pt x="10807796" y="5541352"/>
                </a:lnTo>
                <a:lnTo>
                  <a:pt x="10839399" y="5527306"/>
                </a:lnTo>
                <a:lnTo>
                  <a:pt x="10867490" y="5509749"/>
                </a:lnTo>
                <a:lnTo>
                  <a:pt x="10893240" y="5488681"/>
                </a:lnTo>
                <a:lnTo>
                  <a:pt x="10914308" y="5462931"/>
                </a:lnTo>
                <a:lnTo>
                  <a:pt x="10931865" y="5434840"/>
                </a:lnTo>
                <a:lnTo>
                  <a:pt x="10945910" y="5403238"/>
                </a:lnTo>
                <a:lnTo>
                  <a:pt x="10957615" y="5369294"/>
                </a:lnTo>
                <a:lnTo>
                  <a:pt x="10968149" y="5335351"/>
                </a:lnTo>
                <a:lnTo>
                  <a:pt x="10977513" y="5299067"/>
                </a:lnTo>
                <a:lnTo>
                  <a:pt x="10986876" y="5263953"/>
                </a:lnTo>
                <a:lnTo>
                  <a:pt x="10997410" y="5228839"/>
                </a:lnTo>
                <a:lnTo>
                  <a:pt x="11009115" y="5194896"/>
                </a:lnTo>
                <a:lnTo>
                  <a:pt x="11023160" y="5163294"/>
                </a:lnTo>
                <a:lnTo>
                  <a:pt x="11039547" y="5134032"/>
                </a:lnTo>
                <a:lnTo>
                  <a:pt x="11060615" y="5108282"/>
                </a:lnTo>
                <a:lnTo>
                  <a:pt x="11084024" y="5081362"/>
                </a:lnTo>
                <a:lnTo>
                  <a:pt x="11110945" y="5057952"/>
                </a:lnTo>
                <a:lnTo>
                  <a:pt x="11139036" y="5035714"/>
                </a:lnTo>
                <a:lnTo>
                  <a:pt x="11169468" y="5013475"/>
                </a:lnTo>
                <a:lnTo>
                  <a:pt x="11198729" y="4991236"/>
                </a:lnTo>
                <a:lnTo>
                  <a:pt x="11226820" y="4968998"/>
                </a:lnTo>
                <a:lnTo>
                  <a:pt x="11253741" y="4944418"/>
                </a:lnTo>
                <a:lnTo>
                  <a:pt x="11277150" y="4919838"/>
                </a:lnTo>
                <a:lnTo>
                  <a:pt x="11297048" y="4891747"/>
                </a:lnTo>
                <a:lnTo>
                  <a:pt x="11312264" y="4862486"/>
                </a:lnTo>
                <a:lnTo>
                  <a:pt x="11322798" y="4827372"/>
                </a:lnTo>
                <a:lnTo>
                  <a:pt x="11327480" y="4791088"/>
                </a:lnTo>
                <a:lnTo>
                  <a:pt x="11328650" y="4753633"/>
                </a:lnTo>
                <a:lnTo>
                  <a:pt x="11325139" y="4713838"/>
                </a:lnTo>
                <a:lnTo>
                  <a:pt x="11320457" y="4674042"/>
                </a:lnTo>
                <a:lnTo>
                  <a:pt x="11314605" y="4634247"/>
                </a:lnTo>
                <a:lnTo>
                  <a:pt x="11309923" y="4594451"/>
                </a:lnTo>
                <a:lnTo>
                  <a:pt x="11307582" y="4554655"/>
                </a:lnTo>
                <a:lnTo>
                  <a:pt x="11307582" y="4516030"/>
                </a:lnTo>
                <a:lnTo>
                  <a:pt x="11312264" y="4479746"/>
                </a:lnTo>
                <a:lnTo>
                  <a:pt x="11321628" y="4443462"/>
                </a:lnTo>
                <a:lnTo>
                  <a:pt x="11335673" y="4409519"/>
                </a:lnTo>
                <a:lnTo>
                  <a:pt x="11354400" y="4374405"/>
                </a:lnTo>
                <a:lnTo>
                  <a:pt x="11373128" y="4339291"/>
                </a:lnTo>
                <a:lnTo>
                  <a:pt x="11394196" y="4304177"/>
                </a:lnTo>
                <a:lnTo>
                  <a:pt x="11414094" y="4270234"/>
                </a:lnTo>
                <a:lnTo>
                  <a:pt x="11431650" y="4233950"/>
                </a:lnTo>
                <a:lnTo>
                  <a:pt x="11445696" y="4198836"/>
                </a:lnTo>
                <a:lnTo>
                  <a:pt x="11455060" y="4162552"/>
                </a:lnTo>
                <a:lnTo>
                  <a:pt x="11458571" y="4125097"/>
                </a:lnTo>
                <a:lnTo>
                  <a:pt x="11455060" y="4087643"/>
                </a:lnTo>
                <a:lnTo>
                  <a:pt x="11445696" y="4051358"/>
                </a:lnTo>
                <a:lnTo>
                  <a:pt x="11431650" y="4016245"/>
                </a:lnTo>
                <a:lnTo>
                  <a:pt x="11414094" y="3979961"/>
                </a:lnTo>
                <a:lnTo>
                  <a:pt x="11394196" y="3946017"/>
                </a:lnTo>
                <a:lnTo>
                  <a:pt x="11373128" y="3910903"/>
                </a:lnTo>
                <a:lnTo>
                  <a:pt x="11354400" y="3875790"/>
                </a:lnTo>
                <a:lnTo>
                  <a:pt x="11335673" y="3840676"/>
                </a:lnTo>
                <a:lnTo>
                  <a:pt x="11321628" y="3806733"/>
                </a:lnTo>
                <a:lnTo>
                  <a:pt x="11312264" y="3770449"/>
                </a:lnTo>
                <a:lnTo>
                  <a:pt x="11307582" y="3734164"/>
                </a:lnTo>
                <a:lnTo>
                  <a:pt x="11307582" y="3695539"/>
                </a:lnTo>
                <a:lnTo>
                  <a:pt x="11309923" y="3655744"/>
                </a:lnTo>
                <a:lnTo>
                  <a:pt x="11314605" y="3615948"/>
                </a:lnTo>
                <a:lnTo>
                  <a:pt x="11320457" y="3576152"/>
                </a:lnTo>
                <a:lnTo>
                  <a:pt x="11325139" y="3536357"/>
                </a:lnTo>
                <a:lnTo>
                  <a:pt x="11328650" y="3496561"/>
                </a:lnTo>
                <a:lnTo>
                  <a:pt x="11327480" y="3459107"/>
                </a:lnTo>
                <a:lnTo>
                  <a:pt x="11322798" y="3422822"/>
                </a:lnTo>
                <a:lnTo>
                  <a:pt x="11312264" y="3387709"/>
                </a:lnTo>
                <a:lnTo>
                  <a:pt x="11297048" y="3358447"/>
                </a:lnTo>
                <a:lnTo>
                  <a:pt x="11277150" y="3330356"/>
                </a:lnTo>
                <a:lnTo>
                  <a:pt x="11253741" y="3305777"/>
                </a:lnTo>
                <a:lnTo>
                  <a:pt x="11226820" y="3281197"/>
                </a:lnTo>
                <a:lnTo>
                  <a:pt x="11198729" y="3258958"/>
                </a:lnTo>
                <a:lnTo>
                  <a:pt x="11169468" y="3236720"/>
                </a:lnTo>
                <a:lnTo>
                  <a:pt x="11139036" y="3214481"/>
                </a:lnTo>
                <a:lnTo>
                  <a:pt x="11110945" y="3192242"/>
                </a:lnTo>
                <a:lnTo>
                  <a:pt x="11084024" y="3168833"/>
                </a:lnTo>
                <a:lnTo>
                  <a:pt x="11060615" y="3141913"/>
                </a:lnTo>
                <a:lnTo>
                  <a:pt x="11039547" y="3116162"/>
                </a:lnTo>
                <a:lnTo>
                  <a:pt x="11023160" y="3086901"/>
                </a:lnTo>
                <a:lnTo>
                  <a:pt x="11009115" y="3055299"/>
                </a:lnTo>
                <a:lnTo>
                  <a:pt x="10997410" y="3021355"/>
                </a:lnTo>
                <a:lnTo>
                  <a:pt x="10986876" y="2986242"/>
                </a:lnTo>
                <a:lnTo>
                  <a:pt x="10977513" y="2951128"/>
                </a:lnTo>
                <a:lnTo>
                  <a:pt x="10968149" y="2914844"/>
                </a:lnTo>
                <a:lnTo>
                  <a:pt x="10957615" y="2880900"/>
                </a:lnTo>
                <a:lnTo>
                  <a:pt x="10945910" y="2846957"/>
                </a:lnTo>
                <a:lnTo>
                  <a:pt x="10931865" y="2815355"/>
                </a:lnTo>
                <a:lnTo>
                  <a:pt x="10914308" y="2787264"/>
                </a:lnTo>
                <a:lnTo>
                  <a:pt x="10893240" y="2761514"/>
                </a:lnTo>
                <a:lnTo>
                  <a:pt x="10867490" y="2740445"/>
                </a:lnTo>
                <a:lnTo>
                  <a:pt x="10839399" y="2722888"/>
                </a:lnTo>
                <a:lnTo>
                  <a:pt x="10807796" y="2708843"/>
                </a:lnTo>
                <a:lnTo>
                  <a:pt x="10773853" y="2697138"/>
                </a:lnTo>
                <a:lnTo>
                  <a:pt x="10739910" y="2686604"/>
                </a:lnTo>
                <a:lnTo>
                  <a:pt x="10703626" y="2677241"/>
                </a:lnTo>
                <a:lnTo>
                  <a:pt x="10668512" y="2667877"/>
                </a:lnTo>
                <a:lnTo>
                  <a:pt x="10633398" y="2657343"/>
                </a:lnTo>
                <a:lnTo>
                  <a:pt x="10599455" y="2645638"/>
                </a:lnTo>
                <a:lnTo>
                  <a:pt x="10567852" y="2631593"/>
                </a:lnTo>
                <a:lnTo>
                  <a:pt x="10538591" y="2615206"/>
                </a:lnTo>
                <a:lnTo>
                  <a:pt x="10512841" y="2594138"/>
                </a:lnTo>
                <a:lnTo>
                  <a:pt x="10485920" y="2570729"/>
                </a:lnTo>
                <a:lnTo>
                  <a:pt x="10462511" y="2543808"/>
                </a:lnTo>
                <a:lnTo>
                  <a:pt x="10440272" y="2515717"/>
                </a:lnTo>
                <a:lnTo>
                  <a:pt x="10418034" y="2486456"/>
                </a:lnTo>
                <a:lnTo>
                  <a:pt x="10395795" y="2457194"/>
                </a:lnTo>
                <a:lnTo>
                  <a:pt x="10373556" y="2429103"/>
                </a:lnTo>
                <a:lnTo>
                  <a:pt x="10348977" y="2402183"/>
                </a:lnTo>
                <a:lnTo>
                  <a:pt x="10324397" y="2378774"/>
                </a:lnTo>
                <a:lnTo>
                  <a:pt x="10296306" y="2358876"/>
                </a:lnTo>
                <a:lnTo>
                  <a:pt x="10267044" y="2343660"/>
                </a:lnTo>
                <a:lnTo>
                  <a:pt x="10231931" y="2333126"/>
                </a:lnTo>
                <a:lnTo>
                  <a:pt x="10195647" y="2328444"/>
                </a:lnTo>
                <a:lnTo>
                  <a:pt x="10158192" y="2327274"/>
                </a:lnTo>
                <a:lnTo>
                  <a:pt x="10118396" y="2330785"/>
                </a:lnTo>
                <a:lnTo>
                  <a:pt x="10078601" y="2335467"/>
                </a:lnTo>
                <a:lnTo>
                  <a:pt x="10038805" y="2341319"/>
                </a:lnTo>
                <a:lnTo>
                  <a:pt x="9999010" y="2346001"/>
                </a:lnTo>
                <a:lnTo>
                  <a:pt x="9959214" y="2348342"/>
                </a:lnTo>
                <a:lnTo>
                  <a:pt x="9920589" y="2348342"/>
                </a:lnTo>
                <a:lnTo>
                  <a:pt x="9884305" y="2343660"/>
                </a:lnTo>
                <a:lnTo>
                  <a:pt x="9846850" y="2334296"/>
                </a:lnTo>
                <a:lnTo>
                  <a:pt x="9812907" y="2320251"/>
                </a:lnTo>
                <a:lnTo>
                  <a:pt x="9777793" y="2301524"/>
                </a:lnTo>
                <a:lnTo>
                  <a:pt x="9742679" y="2282796"/>
                </a:lnTo>
                <a:lnTo>
                  <a:pt x="9707566" y="2261728"/>
                </a:lnTo>
                <a:lnTo>
                  <a:pt x="9673622" y="2241830"/>
                </a:lnTo>
                <a:lnTo>
                  <a:pt x="9637338" y="2224273"/>
                </a:lnTo>
                <a:lnTo>
                  <a:pt x="9602224" y="2210228"/>
                </a:lnTo>
                <a:lnTo>
                  <a:pt x="9565940" y="2200864"/>
                </a:lnTo>
                <a:lnTo>
                  <a:pt x="9528486" y="2197353"/>
                </a:lnTo>
                <a:close/>
              </a:path>
            </a:pathLst>
          </a:custGeom>
          <a:solidFill>
            <a:schemeClr val="bg2"/>
          </a:solidFill>
          <a:ln w="101600">
            <a:noFill/>
            <a:prstDash val="solid"/>
            <a:round/>
            <a:headEnd/>
            <a:tailEnd/>
          </a:ln>
        </p:spPr>
      </p:sp>
      <p:sp>
        <p:nvSpPr>
          <p:cNvPr id="19" name="Freeform 6" title="Left scallop edge">
            <a:extLst>
              <a:ext uri="{FF2B5EF4-FFF2-40B4-BE49-F238E27FC236}">
                <a16:creationId xmlns:a16="http://schemas.microsoft.com/office/drawing/2014/main" id="{CBA85B1C-8413-4C7D-98D0-7956747EABE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21" name="Rectangle 20" title="right edge border">
            <a:extLst>
              <a:ext uri="{FF2B5EF4-FFF2-40B4-BE49-F238E27FC236}">
                <a16:creationId xmlns:a16="http://schemas.microsoft.com/office/drawing/2014/main" id="{A649C214-D583-4DF7-88CA-1EE5EA0DD7D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標題 1">
            <a:extLst>
              <a:ext uri="{FF2B5EF4-FFF2-40B4-BE49-F238E27FC236}">
                <a16:creationId xmlns:a16="http://schemas.microsoft.com/office/drawing/2014/main" id="{6CB6F46E-8075-4410-96F1-58162098F211}"/>
              </a:ext>
            </a:extLst>
          </p:cNvPr>
          <p:cNvSpPr>
            <a:spLocks noGrp="1"/>
          </p:cNvSpPr>
          <p:nvPr>
            <p:ph type="title"/>
          </p:nvPr>
        </p:nvSpPr>
        <p:spPr>
          <a:xfrm>
            <a:off x="1251678" y="382385"/>
            <a:ext cx="10178322" cy="1492132"/>
          </a:xfrm>
        </p:spPr>
        <p:txBody>
          <a:bodyPr>
            <a:normAutofit/>
          </a:bodyPr>
          <a:lstStyle/>
          <a:p>
            <a:r>
              <a:rPr lang="zh-TW" altLang="en-US"/>
              <a:t>權利客體 </a:t>
            </a:r>
            <a:r>
              <a:rPr lang="en-US" altLang="zh-TW"/>
              <a:t>–</a:t>
            </a:r>
            <a:r>
              <a:rPr lang="zh-TW" altLang="en-US"/>
              <a:t> 物</a:t>
            </a:r>
            <a:endParaRPr lang="zh-TW" altLang="en-US" dirty="0"/>
          </a:p>
        </p:txBody>
      </p:sp>
      <p:sp>
        <p:nvSpPr>
          <p:cNvPr id="3" name="內容版面配置區 2">
            <a:extLst>
              <a:ext uri="{FF2B5EF4-FFF2-40B4-BE49-F238E27FC236}">
                <a16:creationId xmlns:a16="http://schemas.microsoft.com/office/drawing/2014/main" id="{1F3B0927-0EE3-415E-B58F-4C6C01316522}"/>
              </a:ext>
            </a:extLst>
          </p:cNvPr>
          <p:cNvSpPr>
            <a:spLocks noGrp="1"/>
          </p:cNvSpPr>
          <p:nvPr>
            <p:ph idx="1"/>
          </p:nvPr>
        </p:nvSpPr>
        <p:spPr>
          <a:xfrm>
            <a:off x="1251678" y="1635760"/>
            <a:ext cx="6896642" cy="4876799"/>
          </a:xfrm>
        </p:spPr>
        <p:txBody>
          <a:bodyPr>
            <a:normAutofit/>
          </a:bodyPr>
          <a:lstStyle/>
          <a:p>
            <a:pPr marL="0" indent="0">
              <a:lnSpc>
                <a:spcPct val="100000"/>
              </a:lnSpc>
              <a:buNone/>
            </a:pPr>
            <a:endParaRPr lang="en-US" altLang="zh-TW" sz="1700" dirty="0"/>
          </a:p>
          <a:p>
            <a:pPr marL="0" indent="0">
              <a:lnSpc>
                <a:spcPct val="100000"/>
              </a:lnSpc>
              <a:buNone/>
            </a:pPr>
            <a:r>
              <a:rPr lang="en-US" altLang="zh-TW" dirty="0"/>
              <a:t>※ </a:t>
            </a:r>
            <a:r>
              <a:rPr lang="zh-TW" altLang="en-US" dirty="0"/>
              <a:t>最高法院</a:t>
            </a:r>
            <a:r>
              <a:rPr lang="en-US" altLang="zh-TW" dirty="0"/>
              <a:t>63</a:t>
            </a:r>
            <a:r>
              <a:rPr lang="zh-TW" altLang="en-US" dirty="0"/>
              <a:t>年第</a:t>
            </a:r>
            <a:r>
              <a:rPr lang="en-US" altLang="zh-TW" dirty="0"/>
              <a:t>6</a:t>
            </a:r>
            <a:r>
              <a:rPr lang="zh-TW" altLang="en-US" dirty="0"/>
              <a:t>次民庭會議決議</a:t>
            </a:r>
          </a:p>
          <a:p>
            <a:pPr marL="0" indent="0">
              <a:lnSpc>
                <a:spcPct val="100000"/>
              </a:lnSpc>
              <a:buNone/>
            </a:pPr>
            <a:r>
              <a:rPr lang="zh-TW" altLang="en-US" dirty="0"/>
              <a:t>     屋頂尚未完全完工之房屋，已足避風雨，可達經濟上使用</a:t>
            </a:r>
            <a:endParaRPr lang="en-US" altLang="zh-TW" dirty="0"/>
          </a:p>
          <a:p>
            <a:pPr marL="0" indent="0">
              <a:lnSpc>
                <a:spcPct val="100000"/>
              </a:lnSpc>
              <a:buNone/>
            </a:pPr>
            <a:r>
              <a:rPr lang="zh-TW" altLang="en-US" dirty="0"/>
              <a:t>     目的者，即屬土地之定著物。 所謂可達經濟上使用之目</a:t>
            </a:r>
            <a:endParaRPr lang="en-US" altLang="zh-TW" dirty="0"/>
          </a:p>
          <a:p>
            <a:pPr marL="0" indent="0">
              <a:lnSpc>
                <a:spcPct val="100000"/>
              </a:lnSpc>
              <a:buNone/>
            </a:pPr>
            <a:r>
              <a:rPr lang="zh-TW" altLang="en-US" dirty="0"/>
              <a:t>     的，係指該建築物得獨立為交易及使用之客體而言。</a:t>
            </a:r>
          </a:p>
          <a:p>
            <a:pPr marL="0" indent="0">
              <a:lnSpc>
                <a:spcPct val="100000"/>
              </a:lnSpc>
              <a:buNone/>
            </a:pPr>
            <a:endParaRPr lang="zh-TW" altLang="en-US" dirty="0"/>
          </a:p>
          <a:p>
            <a:pPr marL="0" indent="0">
              <a:lnSpc>
                <a:spcPct val="100000"/>
              </a:lnSpc>
              <a:buNone/>
            </a:pPr>
            <a:r>
              <a:rPr lang="en-US" altLang="zh-TW" dirty="0"/>
              <a:t>※ </a:t>
            </a:r>
            <a:r>
              <a:rPr lang="zh-TW" altLang="en-US" dirty="0"/>
              <a:t>司法院大法官會議釋字第</a:t>
            </a:r>
            <a:r>
              <a:rPr lang="en-US" altLang="zh-TW" dirty="0"/>
              <a:t>93</a:t>
            </a:r>
            <a:r>
              <a:rPr lang="zh-TW" altLang="en-US" dirty="0"/>
              <a:t>號</a:t>
            </a:r>
          </a:p>
          <a:p>
            <a:pPr marL="0" indent="0">
              <a:lnSpc>
                <a:spcPct val="100000"/>
              </a:lnSpc>
              <a:buNone/>
            </a:pPr>
            <a:r>
              <a:rPr lang="zh-TW" altLang="en-US" dirty="0"/>
              <a:t>    輕便軌道除係臨時敷設者外，繼續附著於土地而達一</a:t>
            </a:r>
            <a:endParaRPr lang="en-US" altLang="zh-TW" dirty="0"/>
          </a:p>
          <a:p>
            <a:pPr marL="0" indent="0">
              <a:lnSpc>
                <a:spcPct val="100000"/>
              </a:lnSpc>
              <a:buNone/>
            </a:pPr>
            <a:r>
              <a:rPr lang="zh-TW" altLang="en-US" dirty="0"/>
              <a:t>    定經濟上之目的者，應認為不動產。</a:t>
            </a:r>
          </a:p>
          <a:p>
            <a:pPr marL="0" indent="0">
              <a:lnSpc>
                <a:spcPct val="100000"/>
              </a:lnSpc>
              <a:buNone/>
            </a:pPr>
            <a:endParaRPr lang="zh-TW" altLang="en-US" sz="1700" dirty="0"/>
          </a:p>
        </p:txBody>
      </p:sp>
    </p:spTree>
    <p:extLst>
      <p:ext uri="{BB962C8B-B14F-4D97-AF65-F5344CB8AC3E}">
        <p14:creationId xmlns:p14="http://schemas.microsoft.com/office/powerpoint/2010/main" val="327465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5987D5-BA6D-4A56-8CC3-BBAC998D893B}"/>
              </a:ext>
            </a:extLst>
          </p:cNvPr>
          <p:cNvSpPr>
            <a:spLocks noGrp="1"/>
          </p:cNvSpPr>
          <p:nvPr>
            <p:ph type="title"/>
          </p:nvPr>
        </p:nvSpPr>
        <p:spPr/>
        <p:txBody>
          <a:bodyPr/>
          <a:lstStyle/>
          <a:p>
            <a:r>
              <a:rPr lang="zh-TW" altLang="en-US" dirty="0"/>
              <a:t>意思表示瑕疵 </a:t>
            </a:r>
            <a:r>
              <a:rPr lang="en-US" altLang="zh-TW" dirty="0"/>
              <a:t>– </a:t>
            </a:r>
            <a:r>
              <a:rPr lang="zh-TW" altLang="en-US" dirty="0"/>
              <a:t>詐欺 、脅迫</a:t>
            </a:r>
          </a:p>
        </p:txBody>
      </p:sp>
      <p:sp>
        <p:nvSpPr>
          <p:cNvPr id="3" name="內容版面配置區 2">
            <a:extLst>
              <a:ext uri="{FF2B5EF4-FFF2-40B4-BE49-F238E27FC236}">
                <a16:creationId xmlns:a16="http://schemas.microsoft.com/office/drawing/2014/main" id="{36AF6433-1D7C-41BB-8882-4C969E0D1E07}"/>
              </a:ext>
            </a:extLst>
          </p:cNvPr>
          <p:cNvSpPr>
            <a:spLocks noGrp="1"/>
          </p:cNvSpPr>
          <p:nvPr>
            <p:ph idx="1"/>
          </p:nvPr>
        </p:nvSpPr>
        <p:spPr>
          <a:xfrm>
            <a:off x="838200" y="1351280"/>
            <a:ext cx="10515600" cy="5232400"/>
          </a:xfrm>
        </p:spPr>
        <p:txBody>
          <a:bodyPr>
            <a:normAutofit lnSpcReduction="10000"/>
          </a:bodyPr>
          <a:lstStyle/>
          <a:p>
            <a:r>
              <a:rPr lang="zh-TW" altLang="en-US" sz="2000" b="1" dirty="0"/>
              <a:t>民法第</a:t>
            </a:r>
            <a:r>
              <a:rPr lang="en-US" altLang="zh-TW" sz="2000" b="1" dirty="0"/>
              <a:t>92</a:t>
            </a:r>
            <a:r>
              <a:rPr lang="zh-TW" altLang="en-US" sz="2000" b="1" dirty="0"/>
              <a:t>條</a:t>
            </a:r>
            <a:endParaRPr lang="en-US" altLang="zh-TW" sz="2000" b="1" dirty="0"/>
          </a:p>
          <a:p>
            <a:pPr marL="0" indent="0">
              <a:buNone/>
            </a:pPr>
            <a:r>
              <a:rPr lang="zh-TW" altLang="en-US" sz="2000" dirty="0"/>
              <a:t>    「因</a:t>
            </a:r>
            <a:r>
              <a:rPr lang="zh-TW" altLang="en-US" sz="2000" b="1" dirty="0"/>
              <a:t>被詐欺</a:t>
            </a:r>
            <a:r>
              <a:rPr lang="zh-TW" altLang="en-US" sz="2000" dirty="0"/>
              <a:t>或</a:t>
            </a:r>
            <a:r>
              <a:rPr lang="zh-TW" altLang="en-US" sz="2000" b="1" dirty="0"/>
              <a:t>被脅迫</a:t>
            </a:r>
            <a:r>
              <a:rPr lang="zh-TW" altLang="en-US" sz="2000" dirty="0"/>
              <a:t>而為意思表示者，表意人</a:t>
            </a:r>
            <a:r>
              <a:rPr lang="zh-TW" altLang="en-US" sz="2000" b="1" dirty="0"/>
              <a:t>得撤銷</a:t>
            </a:r>
            <a:r>
              <a:rPr lang="zh-TW" altLang="en-US" sz="2000" dirty="0"/>
              <a:t>其意思表示。但詐欺係由第三人所為</a:t>
            </a:r>
            <a:endParaRPr lang="en-US" altLang="zh-TW" sz="2000" dirty="0"/>
          </a:p>
          <a:p>
            <a:pPr marL="0" indent="0">
              <a:buNone/>
            </a:pPr>
            <a:r>
              <a:rPr lang="zh-TW" altLang="en-US" sz="2000" dirty="0"/>
              <a:t>        者，以相對人明知其事實或可得而知者為限，始得撤銷之。</a:t>
            </a:r>
            <a:endParaRPr lang="en-US" altLang="zh-TW" sz="2000" dirty="0"/>
          </a:p>
          <a:p>
            <a:pPr marL="0" indent="0">
              <a:buNone/>
            </a:pPr>
            <a:r>
              <a:rPr lang="zh-TW" altLang="en-US" sz="2000" dirty="0"/>
              <a:t>        被詐欺而為之意思表示，其撤銷不得以之對抗善意第三人。」</a:t>
            </a:r>
            <a:endParaRPr lang="en-US" altLang="zh-TW" sz="2000" dirty="0"/>
          </a:p>
          <a:p>
            <a:r>
              <a:rPr lang="zh-TW" altLang="en-US" sz="2000" b="1" dirty="0"/>
              <a:t>民法第</a:t>
            </a:r>
            <a:r>
              <a:rPr lang="en-US" altLang="zh-TW" sz="2000" b="1" dirty="0"/>
              <a:t>93</a:t>
            </a:r>
            <a:r>
              <a:rPr lang="zh-TW" altLang="en-US" sz="2000" b="1" dirty="0"/>
              <a:t>條</a:t>
            </a:r>
            <a:endParaRPr lang="en-US" altLang="zh-TW" sz="2000" b="1" dirty="0"/>
          </a:p>
          <a:p>
            <a:pPr marL="0" indent="0">
              <a:buNone/>
            </a:pPr>
            <a:r>
              <a:rPr lang="zh-TW" altLang="en-US" sz="2000" dirty="0"/>
              <a:t>   「前條之撤銷，應於發見詐欺或脅迫終止後，一年內為之。但自意思表示後，經過十年，</a:t>
            </a:r>
            <a:endParaRPr lang="en-US" altLang="zh-TW" sz="2000" dirty="0"/>
          </a:p>
          <a:p>
            <a:pPr marL="0" indent="0">
              <a:buNone/>
            </a:pPr>
            <a:r>
              <a:rPr lang="zh-TW" altLang="en-US" dirty="0"/>
              <a:t>      </a:t>
            </a:r>
            <a:r>
              <a:rPr lang="zh-TW" altLang="en-US" sz="2000" dirty="0"/>
              <a:t>不得撤銷。」</a:t>
            </a:r>
            <a:endParaRPr lang="en-US" altLang="zh-TW" sz="2000" dirty="0"/>
          </a:p>
          <a:p>
            <a:r>
              <a:rPr lang="zh-TW" altLang="en-US" sz="2400" b="1" dirty="0"/>
              <a:t>詐欺</a:t>
            </a:r>
            <a:endParaRPr lang="en-US" altLang="zh-TW" sz="2400" b="1" dirty="0"/>
          </a:p>
          <a:p>
            <a:pPr marL="0" indent="0">
              <a:buNone/>
            </a:pPr>
            <a:r>
              <a:rPr lang="zh-TW" altLang="en-US" sz="2000" dirty="0"/>
              <a:t>    → 受他人之故意欺騙，使己陷於錯誤，進而為原本所不欲從事之意思表示。 </a:t>
            </a:r>
            <a:endParaRPr lang="en-US" altLang="zh-TW" sz="2000" dirty="0"/>
          </a:p>
          <a:p>
            <a:pPr marL="0" indent="0">
              <a:buNone/>
            </a:pPr>
            <a:r>
              <a:rPr lang="zh-TW" altLang="en-US" sz="2000" dirty="0"/>
              <a:t>   要件：</a:t>
            </a:r>
            <a:endParaRPr lang="en-US" altLang="zh-TW" sz="2000" dirty="0"/>
          </a:p>
          <a:p>
            <a:pPr marL="0" indent="0">
              <a:buNone/>
            </a:pPr>
            <a:r>
              <a:rPr lang="zh-TW" altLang="en-US" sz="2000" dirty="0"/>
              <a:t>    </a:t>
            </a:r>
            <a:r>
              <a:rPr lang="en-US" altLang="zh-TW" sz="2000" dirty="0"/>
              <a:t>1.</a:t>
            </a:r>
            <a:r>
              <a:rPr lang="zh-TW" altLang="en-US" sz="2000" dirty="0"/>
              <a:t> 詐欺人方面 </a:t>
            </a:r>
            <a:endParaRPr lang="en-US" altLang="zh-TW" sz="2000" dirty="0"/>
          </a:p>
          <a:p>
            <a:pPr marL="0" indent="0">
              <a:buNone/>
            </a:pPr>
            <a:r>
              <a:rPr lang="zh-TW" altLang="en-US" sz="2000" dirty="0"/>
              <a:t>        </a:t>
            </a:r>
            <a:r>
              <a:rPr lang="en-US" altLang="zh-TW" sz="2000" dirty="0"/>
              <a:t>(1) </a:t>
            </a:r>
            <a:r>
              <a:rPr lang="zh-TW" altLang="en-US" sz="2000" dirty="0"/>
              <a:t>主觀要素：要有詐欺故意，詐欺人對其詐欺行為有所認識，希望使表意人因此陷於錯</a:t>
            </a:r>
            <a:endParaRPr lang="en-US" altLang="zh-TW" sz="2000" dirty="0"/>
          </a:p>
          <a:p>
            <a:pPr marL="0" indent="0">
              <a:buNone/>
            </a:pPr>
            <a:r>
              <a:rPr lang="zh-TW" altLang="en-US" sz="2000" dirty="0"/>
              <a:t>                                誤而為意思表示。</a:t>
            </a:r>
            <a:endParaRPr lang="en-US" altLang="zh-TW" sz="2000" dirty="0"/>
          </a:p>
        </p:txBody>
      </p:sp>
    </p:spTree>
    <p:extLst>
      <p:ext uri="{BB962C8B-B14F-4D97-AF65-F5344CB8AC3E}">
        <p14:creationId xmlns:p14="http://schemas.microsoft.com/office/powerpoint/2010/main" val="3487996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4A1DF8-9EB7-4C51-A290-3C95E752A5AE}"/>
              </a:ext>
            </a:extLst>
          </p:cNvPr>
          <p:cNvSpPr>
            <a:spLocks noGrp="1"/>
          </p:cNvSpPr>
          <p:nvPr>
            <p:ph type="title"/>
          </p:nvPr>
        </p:nvSpPr>
        <p:spPr/>
        <p:txBody>
          <a:bodyPr/>
          <a:lstStyle/>
          <a:p>
            <a:r>
              <a:rPr lang="zh-TW" altLang="en-US" dirty="0"/>
              <a:t>意思表示瑕疵 </a:t>
            </a:r>
            <a:r>
              <a:rPr lang="en-US" altLang="zh-TW" dirty="0"/>
              <a:t>– </a:t>
            </a:r>
            <a:r>
              <a:rPr lang="zh-TW" altLang="en-US" dirty="0"/>
              <a:t>詐欺 、脅迫</a:t>
            </a:r>
          </a:p>
        </p:txBody>
      </p:sp>
      <p:sp>
        <p:nvSpPr>
          <p:cNvPr id="3" name="內容版面配置區 2">
            <a:extLst>
              <a:ext uri="{FF2B5EF4-FFF2-40B4-BE49-F238E27FC236}">
                <a16:creationId xmlns:a16="http://schemas.microsoft.com/office/drawing/2014/main" id="{7D0A9B0A-97EE-4B96-9046-B554AC431F91}"/>
              </a:ext>
            </a:extLst>
          </p:cNvPr>
          <p:cNvSpPr>
            <a:spLocks noGrp="1"/>
          </p:cNvSpPr>
          <p:nvPr>
            <p:ph idx="1"/>
          </p:nvPr>
        </p:nvSpPr>
        <p:spPr>
          <a:xfrm>
            <a:off x="838200" y="1422400"/>
            <a:ext cx="10515600" cy="5090160"/>
          </a:xfrm>
        </p:spPr>
        <p:txBody>
          <a:bodyPr>
            <a:normAutofit/>
          </a:bodyPr>
          <a:lstStyle/>
          <a:p>
            <a:pPr marL="0" indent="0">
              <a:buNone/>
            </a:pPr>
            <a:r>
              <a:rPr lang="zh-TW" altLang="en-US" sz="2000" dirty="0"/>
              <a:t>      </a:t>
            </a:r>
            <a:r>
              <a:rPr lang="en-US" altLang="zh-TW" sz="2000" dirty="0"/>
              <a:t>(2) </a:t>
            </a:r>
            <a:r>
              <a:rPr lang="zh-TW" altLang="en-US" sz="2000" dirty="0"/>
              <a:t>客觀要素：有詐欺行為，對不真實之事實表示其為事實，而使他人陷於錯誤。</a:t>
            </a:r>
            <a:endParaRPr lang="en-US" altLang="zh-TW" sz="2000" dirty="0"/>
          </a:p>
          <a:p>
            <a:pPr marL="0" indent="0">
              <a:buNone/>
            </a:pPr>
            <a:r>
              <a:rPr lang="zh-TW" altLang="en-US" sz="2000" dirty="0"/>
              <a:t>                                   </a:t>
            </a:r>
            <a:r>
              <a:rPr lang="en-US" altLang="zh-TW" sz="2000" dirty="0"/>
              <a:t>(</a:t>
            </a:r>
            <a:r>
              <a:rPr lang="zh-TW" altLang="en-US" sz="2000" dirty="0"/>
              <a:t> 原則上限於積極詐欺行為，消極詐欺行為僅在詐欺人對被詐欺人負有</a:t>
            </a:r>
            <a:endParaRPr lang="en-US" altLang="zh-TW" sz="2000" dirty="0"/>
          </a:p>
          <a:p>
            <a:pPr marL="0" indent="0">
              <a:buNone/>
            </a:pPr>
            <a:r>
              <a:rPr lang="zh-TW" altLang="en-US" sz="2000" dirty="0"/>
              <a:t>                                     告知義務為前提，始可構成詐欺。</a:t>
            </a:r>
            <a:r>
              <a:rPr lang="en-US" altLang="zh-TW" sz="2000" dirty="0"/>
              <a:t>)</a:t>
            </a:r>
          </a:p>
          <a:p>
            <a:pPr marL="0" indent="0">
              <a:buNone/>
            </a:pPr>
            <a:r>
              <a:rPr lang="en-US" altLang="zh-TW" sz="2000" dirty="0"/>
              <a:t>2.</a:t>
            </a:r>
            <a:r>
              <a:rPr lang="zh-TW" altLang="en-US" sz="2000" dirty="0"/>
              <a:t> 被詐欺人方面</a:t>
            </a:r>
            <a:endParaRPr lang="en-US" altLang="zh-TW" sz="2000" dirty="0"/>
          </a:p>
          <a:p>
            <a:pPr marL="0" indent="0">
              <a:buNone/>
            </a:pPr>
            <a:r>
              <a:rPr lang="zh-TW" altLang="en-US" sz="2000" dirty="0"/>
              <a:t>    </a:t>
            </a:r>
            <a:r>
              <a:rPr lang="en-US" altLang="zh-TW" sz="2000" dirty="0"/>
              <a:t>(1) </a:t>
            </a:r>
            <a:r>
              <a:rPr lang="zh-TW" altLang="en-US" sz="2000" dirty="0"/>
              <a:t>主觀要素：被詐欺人陷於錯誤，被詐欺人陷於錯誤與詐欺人之詐欺行為間有因果關係。</a:t>
            </a:r>
            <a:endParaRPr lang="en-US" altLang="zh-TW" sz="2000" dirty="0"/>
          </a:p>
          <a:p>
            <a:pPr marL="0" indent="0">
              <a:buNone/>
            </a:pPr>
            <a:r>
              <a:rPr lang="zh-TW" altLang="en-US" sz="2000" dirty="0"/>
              <a:t>    </a:t>
            </a:r>
            <a:r>
              <a:rPr lang="en-US" altLang="zh-TW" sz="2000" dirty="0"/>
              <a:t>(2) </a:t>
            </a:r>
            <a:r>
              <a:rPr lang="zh-TW" altLang="en-US" sz="2000" dirty="0"/>
              <a:t>客觀要素：被詐欺人因錯誤而為意思表示。</a:t>
            </a:r>
            <a:endParaRPr lang="en-US" altLang="zh-TW" sz="2000" dirty="0"/>
          </a:p>
          <a:p>
            <a:pPr marL="0" indent="0">
              <a:buNone/>
            </a:pPr>
            <a:r>
              <a:rPr lang="en-US" altLang="zh-TW" sz="2000" dirty="0"/>
              <a:t>3.</a:t>
            </a:r>
            <a:r>
              <a:rPr lang="zh-TW" altLang="en-US" sz="2000" dirty="0"/>
              <a:t> 效力</a:t>
            </a:r>
            <a:endParaRPr lang="en-US" altLang="zh-TW" sz="2000" dirty="0"/>
          </a:p>
          <a:p>
            <a:pPr marL="0" indent="0">
              <a:buNone/>
            </a:pPr>
            <a:r>
              <a:rPr lang="zh-TW" altLang="en-US" sz="2000" dirty="0"/>
              <a:t>    </a:t>
            </a:r>
            <a:r>
              <a:rPr lang="en-US" altLang="zh-TW" sz="2000" dirty="0"/>
              <a:t>(1) </a:t>
            </a:r>
            <a:r>
              <a:rPr lang="zh-TW" altLang="en-US" sz="2000" dirty="0"/>
              <a:t>相對人詐欺：表意人得撤銷其意思表示。</a:t>
            </a:r>
            <a:endParaRPr lang="en-US" altLang="zh-TW" sz="2000" dirty="0"/>
          </a:p>
          <a:p>
            <a:pPr marL="0" indent="0">
              <a:buNone/>
            </a:pPr>
            <a:r>
              <a:rPr lang="zh-TW" altLang="en-US" sz="2000" dirty="0"/>
              <a:t>    </a:t>
            </a:r>
            <a:r>
              <a:rPr lang="en-US" altLang="zh-TW" sz="2000" dirty="0"/>
              <a:t>(2) </a:t>
            </a:r>
            <a:r>
              <a:rPr lang="zh-TW" altLang="en-US" sz="2000" dirty="0"/>
              <a:t>第三人詐欺：須於相對人明知或可得而知時，表意人使得撤銷其意思表示。</a:t>
            </a:r>
            <a:endParaRPr lang="en-US" altLang="zh-TW" sz="2000" dirty="0"/>
          </a:p>
          <a:p>
            <a:pPr marL="0" indent="0">
              <a:buNone/>
            </a:pPr>
            <a:r>
              <a:rPr lang="en-US" altLang="zh-TW" sz="2000" dirty="0"/>
              <a:t>4.</a:t>
            </a:r>
            <a:r>
              <a:rPr lang="zh-TW" altLang="en-US" sz="2000" dirty="0"/>
              <a:t> 除斥期間</a:t>
            </a:r>
            <a:endParaRPr lang="en-US" altLang="zh-TW" sz="2000" dirty="0"/>
          </a:p>
          <a:p>
            <a:pPr marL="0" indent="0">
              <a:buNone/>
            </a:pPr>
            <a:r>
              <a:rPr lang="zh-TW" altLang="en-US" sz="2000" dirty="0"/>
              <a:t>     </a:t>
            </a:r>
            <a:r>
              <a:rPr lang="en-US" altLang="zh-TW" sz="2000" dirty="0"/>
              <a:t>(1) </a:t>
            </a:r>
            <a:r>
              <a:rPr lang="zh-TW" altLang="en-US" sz="2000" dirty="0"/>
              <a:t>發現詐欺後：</a:t>
            </a:r>
            <a:r>
              <a:rPr lang="en-US" altLang="zh-TW" sz="2000" dirty="0"/>
              <a:t>1</a:t>
            </a:r>
            <a:r>
              <a:rPr lang="zh-TW" altLang="en-US" sz="2000" dirty="0"/>
              <a:t>年內為之</a:t>
            </a:r>
            <a:endParaRPr lang="en-US" altLang="zh-TW" sz="2000" dirty="0"/>
          </a:p>
          <a:p>
            <a:pPr marL="0" indent="0">
              <a:buNone/>
            </a:pPr>
            <a:r>
              <a:rPr lang="zh-TW" altLang="en-US" sz="2000" dirty="0"/>
              <a:t>     </a:t>
            </a:r>
            <a:r>
              <a:rPr lang="en-US" altLang="zh-TW" sz="2000" dirty="0"/>
              <a:t>(2) </a:t>
            </a:r>
            <a:r>
              <a:rPr lang="zh-TW" altLang="en-US" sz="2000" dirty="0"/>
              <a:t>意思表示後：</a:t>
            </a:r>
            <a:r>
              <a:rPr lang="en-US" altLang="zh-TW" sz="2000" dirty="0"/>
              <a:t>10</a:t>
            </a:r>
            <a:r>
              <a:rPr lang="zh-TW" altLang="en-US" sz="2000" dirty="0"/>
              <a:t>年內為之</a:t>
            </a:r>
          </a:p>
        </p:txBody>
      </p:sp>
    </p:spTree>
    <p:extLst>
      <p:ext uri="{BB962C8B-B14F-4D97-AF65-F5344CB8AC3E}">
        <p14:creationId xmlns:p14="http://schemas.microsoft.com/office/powerpoint/2010/main" val="2428447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248D71-CA19-4C23-89FB-DDB1AD8EAC81}"/>
              </a:ext>
            </a:extLst>
          </p:cNvPr>
          <p:cNvSpPr>
            <a:spLocks noGrp="1"/>
          </p:cNvSpPr>
          <p:nvPr>
            <p:ph type="title"/>
          </p:nvPr>
        </p:nvSpPr>
        <p:spPr/>
        <p:txBody>
          <a:bodyPr/>
          <a:lstStyle/>
          <a:p>
            <a:r>
              <a:rPr lang="zh-TW" altLang="en-US" dirty="0"/>
              <a:t>意思表示瑕疵 </a:t>
            </a:r>
            <a:r>
              <a:rPr lang="en-US" altLang="zh-TW" dirty="0"/>
              <a:t>– </a:t>
            </a:r>
            <a:r>
              <a:rPr lang="zh-TW" altLang="en-US" dirty="0"/>
              <a:t>詐欺 、脅迫</a:t>
            </a:r>
          </a:p>
        </p:txBody>
      </p:sp>
      <p:sp>
        <p:nvSpPr>
          <p:cNvPr id="3" name="內容版面配置區 2">
            <a:extLst>
              <a:ext uri="{FF2B5EF4-FFF2-40B4-BE49-F238E27FC236}">
                <a16:creationId xmlns:a16="http://schemas.microsoft.com/office/drawing/2014/main" id="{5FA0EAB6-FEB2-4073-80A7-DB3E83937C95}"/>
              </a:ext>
            </a:extLst>
          </p:cNvPr>
          <p:cNvSpPr>
            <a:spLocks noGrp="1"/>
          </p:cNvSpPr>
          <p:nvPr>
            <p:ph idx="1"/>
          </p:nvPr>
        </p:nvSpPr>
        <p:spPr>
          <a:xfrm>
            <a:off x="1251678" y="1798320"/>
            <a:ext cx="10178322" cy="4236719"/>
          </a:xfrm>
        </p:spPr>
        <p:txBody>
          <a:bodyPr>
            <a:normAutofit fontScale="92500"/>
          </a:bodyPr>
          <a:lstStyle/>
          <a:p>
            <a:r>
              <a:rPr lang="zh-TW" altLang="en-US" sz="2600" b="1" dirty="0"/>
              <a:t>脅迫</a:t>
            </a:r>
            <a:endParaRPr lang="en-US" altLang="zh-TW" sz="2600" b="1" dirty="0"/>
          </a:p>
          <a:p>
            <a:pPr marL="0" indent="0">
              <a:buNone/>
            </a:pPr>
            <a:r>
              <a:rPr lang="zh-TW" altLang="en-US" sz="2000" dirty="0"/>
              <a:t>    → 受他人故意之危害預先告知，使己心生恐怖，進而為原本所不欲從事之意思表示。</a:t>
            </a:r>
            <a:endParaRPr lang="en-US" altLang="zh-TW" sz="2000" dirty="0"/>
          </a:p>
          <a:p>
            <a:pPr marL="0" indent="0">
              <a:buNone/>
            </a:pPr>
            <a:r>
              <a:rPr lang="zh-TW" altLang="en-US" sz="2000" dirty="0"/>
              <a:t>要件：</a:t>
            </a:r>
            <a:endParaRPr lang="en-US" altLang="zh-TW" sz="2000" dirty="0"/>
          </a:p>
          <a:p>
            <a:pPr marL="0" indent="0">
              <a:buNone/>
            </a:pPr>
            <a:r>
              <a:rPr lang="en-US" altLang="zh-TW" sz="2000" dirty="0"/>
              <a:t>1. </a:t>
            </a:r>
            <a:r>
              <a:rPr lang="zh-TW" altLang="en-US" sz="2000" dirty="0"/>
              <a:t>脅迫人方面：</a:t>
            </a:r>
            <a:endParaRPr lang="en-US" altLang="zh-TW" sz="2000" dirty="0"/>
          </a:p>
          <a:p>
            <a:pPr marL="0" indent="0">
              <a:buNone/>
            </a:pPr>
            <a:r>
              <a:rPr lang="zh-TW" altLang="en-US" sz="2000" dirty="0"/>
              <a:t>    </a:t>
            </a:r>
            <a:r>
              <a:rPr lang="en-US" altLang="zh-TW" sz="2000" dirty="0"/>
              <a:t>(1)</a:t>
            </a:r>
            <a:r>
              <a:rPr lang="zh-TW" altLang="en-US" sz="2000" dirty="0"/>
              <a:t> 主觀要素：有脅迫故意，脅迫人對其脅迫行為有所認識，希望使表意人因此陷於恐怖而</a:t>
            </a:r>
            <a:endParaRPr lang="en-US" altLang="zh-TW" sz="2000" dirty="0"/>
          </a:p>
          <a:p>
            <a:pPr marL="0" indent="0">
              <a:buNone/>
            </a:pPr>
            <a:r>
              <a:rPr lang="zh-TW" altLang="en-US" sz="2000" dirty="0"/>
              <a:t>                            為意思表示。</a:t>
            </a:r>
            <a:endParaRPr lang="en-US" altLang="zh-TW" sz="2000" dirty="0"/>
          </a:p>
          <a:p>
            <a:pPr marL="0" indent="0">
              <a:buNone/>
            </a:pPr>
            <a:r>
              <a:rPr lang="zh-TW" altLang="en-US" sz="2000" dirty="0"/>
              <a:t>    </a:t>
            </a:r>
            <a:r>
              <a:rPr lang="en-US" altLang="zh-TW" sz="2000" dirty="0"/>
              <a:t>(2) </a:t>
            </a:r>
            <a:r>
              <a:rPr lang="zh-TW" altLang="en-US" sz="2000" dirty="0"/>
              <a:t>客觀要素：有脅迫行為。</a:t>
            </a:r>
            <a:endParaRPr lang="en-US" altLang="zh-TW" sz="2000" dirty="0"/>
          </a:p>
          <a:p>
            <a:pPr marL="0" indent="0">
              <a:buNone/>
            </a:pPr>
            <a:r>
              <a:rPr lang="en-US" altLang="zh-TW" sz="2000" dirty="0"/>
              <a:t>2. </a:t>
            </a:r>
            <a:r>
              <a:rPr lang="zh-TW" altLang="en-US" sz="2000" dirty="0"/>
              <a:t>被脅迫人方面</a:t>
            </a:r>
          </a:p>
          <a:p>
            <a:pPr marL="0" indent="0">
              <a:buNone/>
            </a:pPr>
            <a:r>
              <a:rPr lang="zh-TW" altLang="en-US" sz="2000" dirty="0"/>
              <a:t>    </a:t>
            </a:r>
            <a:r>
              <a:rPr lang="en-US" altLang="zh-TW" sz="2000" dirty="0"/>
              <a:t>(1) </a:t>
            </a:r>
            <a:r>
              <a:rPr lang="zh-TW" altLang="en-US" sz="2000" dirty="0"/>
              <a:t>主觀要素：被脅迫人陷於恐怖，被脅迫人陷於恐怖與脅迫人之脅迫行為間有因果關係。</a:t>
            </a:r>
          </a:p>
          <a:p>
            <a:pPr marL="0" indent="0">
              <a:buNone/>
            </a:pPr>
            <a:r>
              <a:rPr lang="zh-TW" altLang="en-US" sz="2000" dirty="0"/>
              <a:t>    </a:t>
            </a:r>
            <a:r>
              <a:rPr lang="en-US" altLang="zh-TW" sz="2000" dirty="0"/>
              <a:t>(2) </a:t>
            </a:r>
            <a:r>
              <a:rPr lang="zh-TW" altLang="en-US" sz="2000" dirty="0"/>
              <a:t>客觀要素：被詐欺人因恐怖而為意思表示。</a:t>
            </a:r>
          </a:p>
          <a:p>
            <a:pPr marL="0" indent="0">
              <a:buNone/>
            </a:pPr>
            <a:endParaRPr lang="en-US" altLang="zh-TW" sz="2000" dirty="0"/>
          </a:p>
          <a:p>
            <a:pPr marL="0" indent="0">
              <a:buNone/>
            </a:pPr>
            <a:endParaRPr lang="en-US" altLang="zh-TW" sz="2000" dirty="0"/>
          </a:p>
          <a:p>
            <a:pPr marL="0" indent="0">
              <a:buNone/>
            </a:pPr>
            <a:endParaRPr lang="zh-TW" altLang="en-US" sz="2000" dirty="0"/>
          </a:p>
        </p:txBody>
      </p:sp>
    </p:spTree>
    <p:extLst>
      <p:ext uri="{BB962C8B-B14F-4D97-AF65-F5344CB8AC3E}">
        <p14:creationId xmlns:p14="http://schemas.microsoft.com/office/powerpoint/2010/main" val="2085593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9E8D2F-E63D-4477-8706-308B28D5FE8A}"/>
              </a:ext>
            </a:extLst>
          </p:cNvPr>
          <p:cNvSpPr>
            <a:spLocks noGrp="1"/>
          </p:cNvSpPr>
          <p:nvPr>
            <p:ph type="title"/>
          </p:nvPr>
        </p:nvSpPr>
        <p:spPr/>
        <p:txBody>
          <a:bodyPr/>
          <a:lstStyle/>
          <a:p>
            <a:r>
              <a:rPr lang="zh-TW" altLang="en-US" dirty="0"/>
              <a:t>意思表示瑕疵 </a:t>
            </a:r>
            <a:r>
              <a:rPr lang="en-US" altLang="zh-TW" dirty="0"/>
              <a:t>– </a:t>
            </a:r>
            <a:r>
              <a:rPr lang="zh-TW" altLang="en-US" dirty="0"/>
              <a:t>詐欺 、脅迫</a:t>
            </a:r>
          </a:p>
        </p:txBody>
      </p:sp>
      <p:sp>
        <p:nvSpPr>
          <p:cNvPr id="3" name="內容版面配置區 2">
            <a:extLst>
              <a:ext uri="{FF2B5EF4-FFF2-40B4-BE49-F238E27FC236}">
                <a16:creationId xmlns:a16="http://schemas.microsoft.com/office/drawing/2014/main" id="{26B62E0F-1757-494E-9F5A-E6CDEAEACFEA}"/>
              </a:ext>
            </a:extLst>
          </p:cNvPr>
          <p:cNvSpPr>
            <a:spLocks noGrp="1"/>
          </p:cNvSpPr>
          <p:nvPr>
            <p:ph idx="1"/>
          </p:nvPr>
        </p:nvSpPr>
        <p:spPr>
          <a:xfrm>
            <a:off x="1251678" y="1874517"/>
            <a:ext cx="10178322" cy="4729483"/>
          </a:xfrm>
        </p:spPr>
        <p:txBody>
          <a:bodyPr>
            <a:normAutofit/>
          </a:bodyPr>
          <a:lstStyle/>
          <a:p>
            <a:pPr marL="0" indent="0">
              <a:buNone/>
            </a:pPr>
            <a:r>
              <a:rPr lang="en-US" altLang="zh-TW" sz="2000" dirty="0"/>
              <a:t>3.</a:t>
            </a:r>
            <a:r>
              <a:rPr lang="zh-TW" altLang="en-US" sz="2000" dirty="0"/>
              <a:t> 效力</a:t>
            </a:r>
            <a:endParaRPr lang="en-US" altLang="zh-TW" sz="2000" dirty="0"/>
          </a:p>
          <a:p>
            <a:pPr marL="0" indent="0">
              <a:buNone/>
            </a:pPr>
            <a:r>
              <a:rPr lang="zh-TW" altLang="en-US" sz="2000" dirty="0"/>
              <a:t>    </a:t>
            </a:r>
            <a:r>
              <a:rPr lang="en-US" altLang="zh-TW" sz="2000" dirty="0"/>
              <a:t>(1) </a:t>
            </a:r>
            <a:r>
              <a:rPr lang="zh-TW" altLang="en-US" sz="2000" dirty="0"/>
              <a:t>對於當事人之效力：不問係相對人脅迫或第三人脅迫，被脅迫人均可撤銷其意思表</a:t>
            </a:r>
            <a:endParaRPr lang="en-US" altLang="zh-TW" sz="2000" dirty="0"/>
          </a:p>
          <a:p>
            <a:pPr marL="0" indent="0">
              <a:buNone/>
            </a:pPr>
            <a:r>
              <a:rPr lang="zh-TW" altLang="en-US" dirty="0"/>
              <a:t>         </a:t>
            </a:r>
            <a:r>
              <a:rPr lang="zh-TW" altLang="en-US" sz="2000" dirty="0"/>
              <a:t>示。</a:t>
            </a:r>
            <a:endParaRPr lang="en-US" altLang="zh-TW" sz="2000" dirty="0"/>
          </a:p>
          <a:p>
            <a:pPr marL="0" indent="0">
              <a:buNone/>
            </a:pPr>
            <a:r>
              <a:rPr lang="zh-TW" altLang="en-US" sz="2000" dirty="0"/>
              <a:t>    </a:t>
            </a:r>
            <a:r>
              <a:rPr lang="en-US" altLang="zh-TW" sz="2000" dirty="0"/>
              <a:t>(2) </a:t>
            </a:r>
            <a:r>
              <a:rPr lang="zh-TW" altLang="en-US" sz="2000" dirty="0"/>
              <a:t>對於第三人之效力：表意人之撤銷可以對抗善意第三人。</a:t>
            </a:r>
            <a:endParaRPr lang="en-US" altLang="zh-TW" sz="2000" dirty="0"/>
          </a:p>
          <a:p>
            <a:pPr marL="0" indent="0">
              <a:buNone/>
            </a:pPr>
            <a:endParaRPr lang="en-US" altLang="zh-TW" sz="2000" dirty="0"/>
          </a:p>
          <a:p>
            <a:pPr marL="0" indent="0">
              <a:buNone/>
            </a:pPr>
            <a:endParaRPr lang="en-US" altLang="zh-TW" dirty="0"/>
          </a:p>
          <a:p>
            <a:pPr marL="0" indent="0">
              <a:buNone/>
            </a:pPr>
            <a:endParaRPr lang="zh-TW" altLang="en-US" sz="2000" dirty="0"/>
          </a:p>
        </p:txBody>
      </p:sp>
      <p:pic>
        <p:nvPicPr>
          <p:cNvPr id="5" name="圖片 4" descr="一張含有 美工圖案 的圖片&#10;&#10;產生非常高可信度的描述">
            <a:extLst>
              <a:ext uri="{FF2B5EF4-FFF2-40B4-BE49-F238E27FC236}">
                <a16:creationId xmlns:a16="http://schemas.microsoft.com/office/drawing/2014/main" id="{440E55A9-48B4-4552-9D61-8494F14E3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0720" y="3801612"/>
            <a:ext cx="4399280" cy="2802388"/>
          </a:xfrm>
          <a:prstGeom prst="rect">
            <a:avLst/>
          </a:prstGeom>
        </p:spPr>
      </p:pic>
    </p:spTree>
    <p:extLst>
      <p:ext uri="{BB962C8B-B14F-4D97-AF65-F5344CB8AC3E}">
        <p14:creationId xmlns:p14="http://schemas.microsoft.com/office/powerpoint/2010/main" val="2946056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descr="一張含有 螢幕擷取畫面 的圖片&#10;&#10;產生非常高可信度的描述">
            <a:extLst>
              <a:ext uri="{FF2B5EF4-FFF2-40B4-BE49-F238E27FC236}">
                <a16:creationId xmlns:a16="http://schemas.microsoft.com/office/drawing/2014/main" id="{E0AEA9A5-9AB8-4B53-B5EF-9D35248F95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307" y="1600623"/>
            <a:ext cx="10905066" cy="4678257"/>
          </a:xfrm>
          <a:prstGeom prst="rect">
            <a:avLst/>
          </a:prstGeom>
        </p:spPr>
      </p:pic>
      <p:sp>
        <p:nvSpPr>
          <p:cNvPr id="2" name="文字方塊 1">
            <a:extLst>
              <a:ext uri="{FF2B5EF4-FFF2-40B4-BE49-F238E27FC236}">
                <a16:creationId xmlns:a16="http://schemas.microsoft.com/office/drawing/2014/main" id="{B63BDF67-8FAC-43C0-818E-BADA0AFCE60F}"/>
              </a:ext>
            </a:extLst>
          </p:cNvPr>
          <p:cNvSpPr txBox="1"/>
          <p:nvPr/>
        </p:nvSpPr>
        <p:spPr>
          <a:xfrm>
            <a:off x="4013200" y="467360"/>
            <a:ext cx="5598160" cy="830997"/>
          </a:xfrm>
          <a:prstGeom prst="rect">
            <a:avLst/>
          </a:prstGeom>
          <a:noFill/>
        </p:spPr>
        <p:txBody>
          <a:bodyPr wrap="square" rtlCol="0">
            <a:spAutoFit/>
          </a:bodyPr>
          <a:lstStyle/>
          <a:p>
            <a:r>
              <a:rPr lang="zh-TW" altLang="en-US" sz="4800" dirty="0"/>
              <a:t>詐欺 </a:t>
            </a:r>
            <a:r>
              <a:rPr lang="en-US" altLang="zh-TW" sz="4800" dirty="0" err="1"/>
              <a:t>v.s</a:t>
            </a:r>
            <a:r>
              <a:rPr lang="zh-TW" altLang="en-US" sz="4800" dirty="0"/>
              <a:t> 脅迫</a:t>
            </a:r>
          </a:p>
        </p:txBody>
      </p:sp>
    </p:spTree>
    <p:extLst>
      <p:ext uri="{BB962C8B-B14F-4D97-AF65-F5344CB8AC3E}">
        <p14:creationId xmlns:p14="http://schemas.microsoft.com/office/powerpoint/2010/main" val="2730055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7F7C29-EB65-4541-A33E-96912B5A77F6}"/>
              </a:ext>
            </a:extLst>
          </p:cNvPr>
          <p:cNvSpPr>
            <a:spLocks noGrp="1"/>
          </p:cNvSpPr>
          <p:nvPr>
            <p:ph type="title"/>
          </p:nvPr>
        </p:nvSpPr>
        <p:spPr/>
        <p:txBody>
          <a:bodyPr/>
          <a:lstStyle/>
          <a:p>
            <a:r>
              <a:rPr lang="zh-TW" altLang="en-US" dirty="0"/>
              <a:t>時效</a:t>
            </a:r>
          </a:p>
        </p:txBody>
      </p:sp>
      <p:sp>
        <p:nvSpPr>
          <p:cNvPr id="3" name="內容版面配置區 2">
            <a:extLst>
              <a:ext uri="{FF2B5EF4-FFF2-40B4-BE49-F238E27FC236}">
                <a16:creationId xmlns:a16="http://schemas.microsoft.com/office/drawing/2014/main" id="{5CB1B1E9-42C7-42CC-82F4-AAB23BDFE7CA}"/>
              </a:ext>
            </a:extLst>
          </p:cNvPr>
          <p:cNvSpPr>
            <a:spLocks noGrp="1"/>
          </p:cNvSpPr>
          <p:nvPr>
            <p:ph idx="1"/>
          </p:nvPr>
        </p:nvSpPr>
        <p:spPr>
          <a:xfrm>
            <a:off x="1251678" y="1625600"/>
            <a:ext cx="10178322" cy="4602479"/>
          </a:xfrm>
        </p:spPr>
        <p:txBody>
          <a:bodyPr>
            <a:normAutofit lnSpcReduction="10000"/>
          </a:bodyPr>
          <a:lstStyle/>
          <a:p>
            <a:r>
              <a:rPr lang="zh-TW" altLang="en-US" sz="2000" dirty="0"/>
              <a:t>意義</a:t>
            </a:r>
            <a:endParaRPr lang="en-US" altLang="zh-TW" sz="2000" dirty="0"/>
          </a:p>
          <a:p>
            <a:pPr marL="0" indent="0">
              <a:buNone/>
            </a:pPr>
            <a:r>
              <a:rPr lang="zh-TW" altLang="en-US" sz="2000" dirty="0"/>
              <a:t>     → 係指在一定期間內繼續行使或不行使權利，而發生取得權利或請求權減損效力之制</a:t>
            </a:r>
            <a:endParaRPr lang="en-US" altLang="zh-TW" sz="2000" dirty="0"/>
          </a:p>
          <a:p>
            <a:pPr marL="0" indent="0">
              <a:buNone/>
            </a:pPr>
            <a:r>
              <a:rPr lang="zh-TW" altLang="en-US" sz="2000" dirty="0"/>
              <a:t>          度。</a:t>
            </a:r>
            <a:endParaRPr lang="en-US" altLang="zh-TW" sz="2000" dirty="0"/>
          </a:p>
          <a:p>
            <a:r>
              <a:rPr lang="zh-TW" altLang="en-US" sz="2000" dirty="0"/>
              <a:t>種類</a:t>
            </a:r>
            <a:endParaRPr lang="en-US" altLang="zh-TW" sz="2000" dirty="0"/>
          </a:p>
          <a:p>
            <a:pPr marL="0" indent="0">
              <a:buNone/>
            </a:pPr>
            <a:r>
              <a:rPr lang="zh-TW" altLang="en-US" sz="2000" dirty="0"/>
              <a:t>    </a:t>
            </a:r>
            <a:r>
              <a:rPr lang="en-US" altLang="zh-TW" sz="2000" dirty="0"/>
              <a:t>1. </a:t>
            </a:r>
            <a:r>
              <a:rPr lang="zh-TW" altLang="en-US" sz="2000" dirty="0"/>
              <a:t>時效期間</a:t>
            </a:r>
            <a:endParaRPr lang="en-US" altLang="zh-TW" sz="2000" dirty="0"/>
          </a:p>
          <a:p>
            <a:pPr marL="0" indent="0">
              <a:buNone/>
            </a:pPr>
            <a:r>
              <a:rPr lang="zh-TW" altLang="en-US" sz="2000" dirty="0"/>
              <a:t>         </a:t>
            </a:r>
            <a:r>
              <a:rPr lang="en-US" altLang="zh-TW" sz="2000" dirty="0"/>
              <a:t>(1) </a:t>
            </a:r>
            <a:r>
              <a:rPr lang="zh-TW" altLang="en-US" sz="2000" dirty="0"/>
              <a:t>消滅時效：因一定期間不行使權利，致其請求權消滅之法律事實。</a:t>
            </a:r>
            <a:endParaRPr lang="en-US" altLang="zh-TW" sz="2000" dirty="0"/>
          </a:p>
          <a:p>
            <a:pPr marL="0" indent="0">
              <a:buNone/>
            </a:pPr>
            <a:r>
              <a:rPr lang="zh-TW" altLang="en-US" sz="2000" dirty="0"/>
              <a:t>         </a:t>
            </a:r>
            <a:r>
              <a:rPr lang="en-US" altLang="zh-TW" sz="2000" dirty="0"/>
              <a:t>(2) </a:t>
            </a:r>
            <a:r>
              <a:rPr lang="zh-TW" altLang="en-US" sz="2000" dirty="0"/>
              <a:t>取得時效：指占有他人之不動產或動產，行使一定之權利，繼續達一定之期間，</a:t>
            </a:r>
            <a:endParaRPr lang="en-US" altLang="zh-TW" sz="2000" dirty="0"/>
          </a:p>
          <a:p>
            <a:pPr marL="0" indent="0">
              <a:buNone/>
            </a:pPr>
            <a:r>
              <a:rPr lang="zh-TW" altLang="en-US" dirty="0"/>
              <a:t>                                </a:t>
            </a:r>
            <a:r>
              <a:rPr lang="zh-TW" altLang="en-US" sz="2000" dirty="0"/>
              <a:t>即因而取得權利之法律事實。</a:t>
            </a:r>
            <a:endParaRPr lang="en-US" altLang="zh-TW" sz="2000" dirty="0"/>
          </a:p>
          <a:p>
            <a:pPr marL="0" indent="0">
              <a:buNone/>
            </a:pPr>
            <a:r>
              <a:rPr lang="zh-TW" altLang="en-US" sz="2000" dirty="0"/>
              <a:t>   </a:t>
            </a:r>
            <a:endParaRPr lang="en-US" altLang="zh-TW" sz="2000" dirty="0"/>
          </a:p>
          <a:p>
            <a:pPr marL="0" indent="0">
              <a:buNone/>
            </a:pPr>
            <a:r>
              <a:rPr lang="zh-TW" altLang="en-US" sz="2000" dirty="0"/>
              <a:t> </a:t>
            </a:r>
            <a:r>
              <a:rPr lang="en-US" altLang="zh-TW" sz="2000" dirty="0"/>
              <a:t>2. </a:t>
            </a:r>
            <a:r>
              <a:rPr lang="zh-TW" altLang="en-US" sz="2000" dirty="0"/>
              <a:t>除斥期間：指法律對某種權利所預定之行使期間，又更為預訂期間，其期間自始固定不</a:t>
            </a:r>
            <a:endParaRPr lang="en-US" altLang="zh-TW" sz="2000" dirty="0"/>
          </a:p>
          <a:p>
            <a:pPr marL="0" indent="0">
              <a:buNone/>
            </a:pPr>
            <a:r>
              <a:rPr lang="zh-TW" altLang="en-US" sz="2000" dirty="0"/>
              <a:t>                       變，一旦期間經過，權利即消滅。</a:t>
            </a:r>
          </a:p>
        </p:txBody>
      </p:sp>
    </p:spTree>
    <p:extLst>
      <p:ext uri="{BB962C8B-B14F-4D97-AF65-F5344CB8AC3E}">
        <p14:creationId xmlns:p14="http://schemas.microsoft.com/office/powerpoint/2010/main" val="3769999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D32E83-98C1-4F2A-ABB1-2784E9B549E1}"/>
              </a:ext>
            </a:extLst>
          </p:cNvPr>
          <p:cNvSpPr>
            <a:spLocks noGrp="1"/>
          </p:cNvSpPr>
          <p:nvPr>
            <p:ph type="title"/>
          </p:nvPr>
        </p:nvSpPr>
        <p:spPr/>
        <p:txBody>
          <a:bodyPr/>
          <a:lstStyle/>
          <a:p>
            <a:r>
              <a:rPr lang="zh-TW" altLang="en-US" dirty="0"/>
              <a:t>權利主體 </a:t>
            </a:r>
            <a:r>
              <a:rPr lang="en-US" altLang="zh-TW" dirty="0"/>
              <a:t>–</a:t>
            </a:r>
            <a:r>
              <a:rPr lang="zh-TW" altLang="en-US" dirty="0"/>
              <a:t> 自然人、法人</a:t>
            </a:r>
          </a:p>
        </p:txBody>
      </p:sp>
      <p:sp>
        <p:nvSpPr>
          <p:cNvPr id="3" name="內容版面配置區 2">
            <a:extLst>
              <a:ext uri="{FF2B5EF4-FFF2-40B4-BE49-F238E27FC236}">
                <a16:creationId xmlns:a16="http://schemas.microsoft.com/office/drawing/2014/main" id="{16D65957-F96C-4BAE-8272-89C95D59CA2D}"/>
              </a:ext>
            </a:extLst>
          </p:cNvPr>
          <p:cNvSpPr>
            <a:spLocks noGrp="1"/>
          </p:cNvSpPr>
          <p:nvPr>
            <p:ph idx="1"/>
          </p:nvPr>
        </p:nvSpPr>
        <p:spPr>
          <a:xfrm>
            <a:off x="1251678" y="1874517"/>
            <a:ext cx="10178322" cy="4079243"/>
          </a:xfrm>
        </p:spPr>
        <p:txBody>
          <a:bodyPr>
            <a:normAutofit lnSpcReduction="10000"/>
          </a:bodyPr>
          <a:lstStyle/>
          <a:p>
            <a:r>
              <a:rPr lang="zh-TW" altLang="en-US" sz="2000" dirty="0"/>
              <a:t>法人</a:t>
            </a:r>
          </a:p>
          <a:p>
            <a:pPr marL="0" indent="0">
              <a:buNone/>
            </a:pPr>
            <a:r>
              <a:rPr lang="zh-TW" altLang="en-US" sz="2000" dirty="0"/>
              <a:t>    → 自然人以外，由法律創設，得為權利及義務主體的團體。</a:t>
            </a:r>
          </a:p>
          <a:p>
            <a:pPr marL="0" indent="0">
              <a:buNone/>
            </a:pPr>
            <a:r>
              <a:rPr lang="zh-TW" altLang="en-US" sz="2000" dirty="0"/>
              <a:t>    → 法人權利能力始於設立登記，終於清算解散。</a:t>
            </a:r>
          </a:p>
          <a:p>
            <a:endParaRPr lang="en-US" altLang="zh-TW" sz="2000" dirty="0"/>
          </a:p>
          <a:p>
            <a:r>
              <a:rPr lang="zh-TW" altLang="en-US" sz="2000" dirty="0"/>
              <a:t>自然人</a:t>
            </a:r>
            <a:endParaRPr lang="en-US" altLang="zh-TW" sz="2000" dirty="0"/>
          </a:p>
          <a:p>
            <a:pPr marL="0" indent="0">
              <a:buNone/>
            </a:pPr>
            <a:r>
              <a:rPr lang="zh-TW" altLang="en-US" sz="2000" dirty="0"/>
              <a:t>民法第</a:t>
            </a:r>
            <a:r>
              <a:rPr lang="en-US" altLang="zh-TW" sz="2000" dirty="0"/>
              <a:t>6</a:t>
            </a:r>
            <a:r>
              <a:rPr lang="zh-TW" altLang="en-US" sz="2000" dirty="0"/>
              <a:t>條</a:t>
            </a:r>
            <a:endParaRPr lang="en-US" altLang="zh-TW" sz="2000" dirty="0"/>
          </a:p>
          <a:p>
            <a:pPr marL="0" indent="0">
              <a:buNone/>
            </a:pPr>
            <a:r>
              <a:rPr lang="zh-TW" altLang="en-US" sz="2000" dirty="0"/>
              <a:t>「人之權利能力，始於出生，終於死亡」</a:t>
            </a:r>
            <a:endParaRPr lang="en-US" altLang="zh-TW" sz="2000" dirty="0"/>
          </a:p>
          <a:p>
            <a:pPr marL="0" indent="0">
              <a:buNone/>
            </a:pPr>
            <a:r>
              <a:rPr lang="zh-TW" altLang="en-US" sz="2000" dirty="0"/>
              <a:t>出生：與母體完全分離，而能獨立呼吸，保有生命。</a:t>
            </a:r>
            <a:endParaRPr lang="en-US" altLang="zh-TW" sz="2000" dirty="0"/>
          </a:p>
          <a:p>
            <a:pPr marL="0" indent="0">
              <a:buNone/>
            </a:pPr>
            <a:r>
              <a:rPr lang="zh-TW" altLang="en-US" sz="2000" dirty="0"/>
              <a:t>死亡：心臟鼓動停止、呼吸停止、瞳孔放大三大要件為判斷基準</a:t>
            </a:r>
            <a:endParaRPr lang="en-US" altLang="zh-TW" sz="2000" dirty="0"/>
          </a:p>
          <a:p>
            <a:pPr marL="0" indent="0">
              <a:buNone/>
            </a:pPr>
            <a:r>
              <a:rPr lang="zh-TW" altLang="en-US" sz="2000" dirty="0"/>
              <a:t>              </a:t>
            </a:r>
            <a:r>
              <a:rPr lang="en-US" altLang="zh-TW" sz="2000" dirty="0"/>
              <a:t>(</a:t>
            </a:r>
            <a:r>
              <a:rPr lang="zh-TW" altLang="en-US" sz="2000" dirty="0"/>
              <a:t>例外：捐贈器官時，以腦死判定。</a:t>
            </a:r>
            <a:r>
              <a:rPr lang="en-US" altLang="zh-TW" sz="2000" dirty="0"/>
              <a:t>)</a:t>
            </a:r>
          </a:p>
          <a:p>
            <a:pPr marL="0" indent="0">
              <a:buNone/>
            </a:pPr>
            <a:endParaRPr lang="en-US" altLang="zh-TW" sz="2000" dirty="0"/>
          </a:p>
          <a:p>
            <a:pPr marL="0" indent="0">
              <a:buNone/>
            </a:pPr>
            <a:endParaRPr lang="zh-TW" altLang="en-US" dirty="0"/>
          </a:p>
        </p:txBody>
      </p:sp>
      <p:pic>
        <p:nvPicPr>
          <p:cNvPr id="7" name="圖片 6" descr="一張含有 天空, 室外, 建築物 的圖片&#10;&#10;產生非常高可信度的描述">
            <a:extLst>
              <a:ext uri="{FF2B5EF4-FFF2-40B4-BE49-F238E27FC236}">
                <a16:creationId xmlns:a16="http://schemas.microsoft.com/office/drawing/2014/main" id="{7759A0C9-8A89-47D0-B535-7188135BF1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1760" y="3163791"/>
            <a:ext cx="2428240" cy="3565818"/>
          </a:xfrm>
          <a:prstGeom prst="rect">
            <a:avLst/>
          </a:prstGeom>
        </p:spPr>
      </p:pic>
    </p:spTree>
    <p:extLst>
      <p:ext uri="{BB962C8B-B14F-4D97-AF65-F5344CB8AC3E}">
        <p14:creationId xmlns:p14="http://schemas.microsoft.com/office/powerpoint/2010/main" val="1626422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BC39B6-BFB0-440E-9133-D0924DA11B08}"/>
              </a:ext>
            </a:extLst>
          </p:cNvPr>
          <p:cNvSpPr>
            <a:spLocks noGrp="1"/>
          </p:cNvSpPr>
          <p:nvPr>
            <p:ph type="title"/>
          </p:nvPr>
        </p:nvSpPr>
        <p:spPr/>
        <p:txBody>
          <a:bodyPr/>
          <a:lstStyle/>
          <a:p>
            <a:r>
              <a:rPr lang="zh-TW" altLang="en-US" dirty="0"/>
              <a:t>時效</a:t>
            </a:r>
          </a:p>
        </p:txBody>
      </p:sp>
      <p:sp>
        <p:nvSpPr>
          <p:cNvPr id="3" name="內容版面配置區 2">
            <a:extLst>
              <a:ext uri="{FF2B5EF4-FFF2-40B4-BE49-F238E27FC236}">
                <a16:creationId xmlns:a16="http://schemas.microsoft.com/office/drawing/2014/main" id="{4E0F5385-B144-4F6D-9BEB-BB154B688AD0}"/>
              </a:ext>
            </a:extLst>
          </p:cNvPr>
          <p:cNvSpPr>
            <a:spLocks noGrp="1"/>
          </p:cNvSpPr>
          <p:nvPr>
            <p:ph idx="1"/>
          </p:nvPr>
        </p:nvSpPr>
        <p:spPr>
          <a:xfrm>
            <a:off x="1251678" y="1452880"/>
            <a:ext cx="10178322" cy="5110479"/>
          </a:xfrm>
        </p:spPr>
        <p:txBody>
          <a:bodyPr>
            <a:normAutofit/>
          </a:bodyPr>
          <a:lstStyle/>
          <a:p>
            <a:r>
              <a:rPr lang="zh-TW" altLang="en-US" sz="2000" dirty="0"/>
              <a:t>民法第</a:t>
            </a:r>
            <a:r>
              <a:rPr lang="en-US" altLang="zh-TW" sz="2000" dirty="0"/>
              <a:t>125</a:t>
            </a:r>
            <a:r>
              <a:rPr lang="zh-TW" altLang="en-US" sz="2000" dirty="0"/>
              <a:t>條</a:t>
            </a:r>
            <a:endParaRPr lang="en-US" altLang="zh-TW" sz="2000" dirty="0"/>
          </a:p>
          <a:p>
            <a:pPr marL="0" indent="0">
              <a:buNone/>
            </a:pPr>
            <a:r>
              <a:rPr lang="zh-TW" altLang="en-US" sz="2000" dirty="0"/>
              <a:t>    「請求權，因十五年間不行使而消滅。但法律所定期間較短者，依其規定。」</a:t>
            </a:r>
            <a:endParaRPr lang="en-US" altLang="zh-TW" sz="2000" dirty="0"/>
          </a:p>
          <a:p>
            <a:pPr marL="0" indent="0">
              <a:buNone/>
            </a:pPr>
            <a:endParaRPr lang="en-US" altLang="zh-TW" sz="2000" dirty="0"/>
          </a:p>
          <a:p>
            <a:r>
              <a:rPr lang="zh-TW" altLang="en-US" sz="2000" dirty="0"/>
              <a:t>民法第</a:t>
            </a:r>
            <a:r>
              <a:rPr lang="en-US" altLang="zh-TW" sz="2000" dirty="0"/>
              <a:t>126</a:t>
            </a:r>
            <a:r>
              <a:rPr lang="zh-TW" altLang="en-US" sz="2000" dirty="0"/>
              <a:t>條</a:t>
            </a:r>
            <a:endParaRPr lang="en-US" altLang="zh-TW" sz="2000" dirty="0"/>
          </a:p>
          <a:p>
            <a:pPr marL="0" indent="0">
              <a:buNone/>
            </a:pPr>
            <a:r>
              <a:rPr lang="zh-TW" altLang="en-US" sz="2000" dirty="0"/>
              <a:t>    「利息、紅利、租金、贍養費、退職金及其他一年或不及一年之定期給付債權，其各期</a:t>
            </a:r>
            <a:endParaRPr lang="en-US" altLang="zh-TW" sz="2000" dirty="0"/>
          </a:p>
          <a:p>
            <a:pPr marL="0" indent="0">
              <a:buNone/>
            </a:pPr>
            <a:r>
              <a:rPr lang="zh-TW" altLang="en-US" dirty="0"/>
              <a:t>       </a:t>
            </a:r>
            <a:r>
              <a:rPr lang="zh-TW" altLang="en-US" sz="2000" dirty="0"/>
              <a:t>給付請求權，因五年間不行使而消滅。」</a:t>
            </a:r>
            <a:endParaRPr lang="en-US" altLang="zh-TW" sz="2000" dirty="0"/>
          </a:p>
          <a:p>
            <a:pPr marL="0" indent="0">
              <a:buNone/>
            </a:pPr>
            <a:endParaRPr lang="en-US" altLang="zh-TW" sz="2000" dirty="0"/>
          </a:p>
          <a:p>
            <a:r>
              <a:rPr lang="zh-TW" altLang="en-US" sz="2000" dirty="0"/>
              <a:t>民法第</a:t>
            </a:r>
            <a:r>
              <a:rPr lang="en-US" altLang="zh-TW" sz="2000" dirty="0"/>
              <a:t>127</a:t>
            </a:r>
            <a:r>
              <a:rPr lang="zh-TW" altLang="en-US" sz="2000" dirty="0"/>
              <a:t>條</a:t>
            </a:r>
            <a:endParaRPr lang="en-US" altLang="zh-TW" sz="2000" dirty="0"/>
          </a:p>
          <a:p>
            <a:pPr marL="0" indent="0">
              <a:buNone/>
            </a:pPr>
            <a:r>
              <a:rPr lang="zh-TW" altLang="en-US" sz="2000" dirty="0"/>
              <a:t>     「左列各款請求權，因二年間不行使而消滅：</a:t>
            </a:r>
          </a:p>
          <a:p>
            <a:pPr marL="0" indent="0">
              <a:buNone/>
            </a:pPr>
            <a:r>
              <a:rPr lang="zh-TW" altLang="en-US" sz="2000" dirty="0"/>
              <a:t>         一、旅店、飲食店及娛樂場之住宿費、飲食費、座費、消費物之代價及其墊款。</a:t>
            </a:r>
            <a:endParaRPr lang="en-US" altLang="zh-TW" sz="2000" dirty="0"/>
          </a:p>
          <a:p>
            <a:pPr marL="630000" indent="0">
              <a:buNone/>
            </a:pPr>
            <a:r>
              <a:rPr lang="zh-TW" altLang="en-US" sz="2000" dirty="0"/>
              <a:t>二、運送費及運送人所墊之款。</a:t>
            </a:r>
          </a:p>
        </p:txBody>
      </p:sp>
    </p:spTree>
    <p:extLst>
      <p:ext uri="{BB962C8B-B14F-4D97-AF65-F5344CB8AC3E}">
        <p14:creationId xmlns:p14="http://schemas.microsoft.com/office/powerpoint/2010/main" val="1396315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47B7A7-7325-4A63-B861-8F01B681916B}"/>
              </a:ext>
            </a:extLst>
          </p:cNvPr>
          <p:cNvSpPr>
            <a:spLocks noGrp="1"/>
          </p:cNvSpPr>
          <p:nvPr>
            <p:ph type="title"/>
          </p:nvPr>
        </p:nvSpPr>
        <p:spPr/>
        <p:txBody>
          <a:bodyPr/>
          <a:lstStyle/>
          <a:p>
            <a:r>
              <a:rPr lang="zh-TW" altLang="en-US" dirty="0"/>
              <a:t>時效</a:t>
            </a:r>
          </a:p>
        </p:txBody>
      </p:sp>
      <p:sp>
        <p:nvSpPr>
          <p:cNvPr id="3" name="內容版面配置區 2">
            <a:extLst>
              <a:ext uri="{FF2B5EF4-FFF2-40B4-BE49-F238E27FC236}">
                <a16:creationId xmlns:a16="http://schemas.microsoft.com/office/drawing/2014/main" id="{3A6E342F-4D96-4D5A-B366-C91CEE5B4618}"/>
              </a:ext>
            </a:extLst>
          </p:cNvPr>
          <p:cNvSpPr>
            <a:spLocks noGrp="1"/>
          </p:cNvSpPr>
          <p:nvPr>
            <p:ph idx="1"/>
          </p:nvPr>
        </p:nvSpPr>
        <p:spPr>
          <a:xfrm>
            <a:off x="838200" y="1463040"/>
            <a:ext cx="10515600" cy="4866640"/>
          </a:xfrm>
        </p:spPr>
        <p:txBody>
          <a:bodyPr>
            <a:normAutofit fontScale="92500" lnSpcReduction="10000"/>
          </a:bodyPr>
          <a:lstStyle/>
          <a:p>
            <a:pPr marL="630000" indent="0">
              <a:buNone/>
            </a:pPr>
            <a:r>
              <a:rPr lang="zh-TW" altLang="en-US" sz="2000" dirty="0"/>
              <a:t>三、以租賃動產為營業者之租價。</a:t>
            </a:r>
          </a:p>
          <a:p>
            <a:pPr marL="630000" indent="0">
              <a:buNone/>
            </a:pPr>
            <a:r>
              <a:rPr lang="zh-TW" altLang="en-US" sz="2000" dirty="0"/>
              <a:t>四、醫生、藥師、看護生之診費、藥費、報酬及其墊款。</a:t>
            </a:r>
          </a:p>
          <a:p>
            <a:pPr marL="630000" indent="0">
              <a:buNone/>
            </a:pPr>
            <a:r>
              <a:rPr lang="zh-TW" altLang="en-US" sz="2000" dirty="0"/>
              <a:t>五、律師、會計師、公證人之報酬及其墊款。</a:t>
            </a:r>
          </a:p>
          <a:p>
            <a:pPr marL="630000" indent="0">
              <a:buNone/>
            </a:pPr>
            <a:r>
              <a:rPr lang="zh-TW" altLang="en-US" sz="2000" dirty="0"/>
              <a:t>六、律師、會計師、公證人所收當事人物件之交還。</a:t>
            </a:r>
          </a:p>
          <a:p>
            <a:pPr marL="630000" indent="0">
              <a:buNone/>
            </a:pPr>
            <a:r>
              <a:rPr lang="zh-TW" altLang="en-US" sz="2000" dirty="0"/>
              <a:t>七、技師、承攬人之報酬及其墊款。</a:t>
            </a:r>
          </a:p>
          <a:p>
            <a:pPr marL="630000" indent="0">
              <a:buNone/>
            </a:pPr>
            <a:r>
              <a:rPr lang="zh-TW" altLang="en-US" sz="2000" dirty="0"/>
              <a:t>八、商人、製造人、手工業人所供給之商品及產物之代價。」</a:t>
            </a:r>
            <a:endParaRPr lang="en-US" altLang="zh-TW" sz="2000" dirty="0"/>
          </a:p>
          <a:p>
            <a:pPr marL="630000" indent="0">
              <a:buNone/>
            </a:pPr>
            <a:endParaRPr lang="en-US" altLang="zh-TW" sz="2000" dirty="0"/>
          </a:p>
          <a:p>
            <a:r>
              <a:rPr lang="zh-TW" altLang="en-US" sz="2000" dirty="0"/>
              <a:t>民法第</a:t>
            </a:r>
            <a:r>
              <a:rPr lang="en-US" altLang="zh-TW" sz="2000" dirty="0"/>
              <a:t>129</a:t>
            </a:r>
            <a:r>
              <a:rPr lang="zh-TW" altLang="en-US" sz="2000" dirty="0"/>
              <a:t>條第</a:t>
            </a:r>
            <a:r>
              <a:rPr lang="en-US" altLang="zh-TW" sz="2000" dirty="0"/>
              <a:t>1</a:t>
            </a:r>
            <a:r>
              <a:rPr lang="zh-TW" altLang="en-US" sz="2000" dirty="0"/>
              <a:t>項</a:t>
            </a:r>
            <a:endParaRPr lang="en-US" altLang="zh-TW" sz="2000" dirty="0"/>
          </a:p>
          <a:p>
            <a:pPr marL="0" indent="0">
              <a:buNone/>
            </a:pPr>
            <a:r>
              <a:rPr lang="zh-TW" altLang="en-US" sz="2000" dirty="0"/>
              <a:t>     「消滅時效，因左列事由而中斷：</a:t>
            </a:r>
          </a:p>
          <a:p>
            <a:pPr marL="630000" indent="0">
              <a:buNone/>
            </a:pPr>
            <a:r>
              <a:rPr lang="zh-TW" altLang="en-US" sz="2000" dirty="0"/>
              <a:t>一、請求。</a:t>
            </a:r>
          </a:p>
          <a:p>
            <a:pPr marL="630000" indent="0">
              <a:buNone/>
            </a:pPr>
            <a:r>
              <a:rPr lang="zh-TW" altLang="en-US" sz="2000" dirty="0"/>
              <a:t>二、承認。</a:t>
            </a:r>
          </a:p>
          <a:p>
            <a:pPr marL="630000" indent="0">
              <a:buNone/>
            </a:pPr>
            <a:r>
              <a:rPr lang="zh-TW" altLang="en-US" sz="2000" dirty="0"/>
              <a:t>三、起訴。」</a:t>
            </a:r>
            <a:endParaRPr lang="en-US" altLang="zh-TW" sz="2000" dirty="0"/>
          </a:p>
          <a:p>
            <a:endParaRPr lang="en-US" altLang="zh-TW" sz="2000" dirty="0"/>
          </a:p>
        </p:txBody>
      </p:sp>
    </p:spTree>
    <p:extLst>
      <p:ext uri="{BB962C8B-B14F-4D97-AF65-F5344CB8AC3E}">
        <p14:creationId xmlns:p14="http://schemas.microsoft.com/office/powerpoint/2010/main" val="849488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E6B96-6E2E-4AC8-A2D0-3295E1EBC60D}"/>
              </a:ext>
            </a:extLst>
          </p:cNvPr>
          <p:cNvSpPr>
            <a:spLocks noGrp="1"/>
          </p:cNvSpPr>
          <p:nvPr>
            <p:ph type="title"/>
          </p:nvPr>
        </p:nvSpPr>
        <p:spPr>
          <a:xfrm>
            <a:off x="1150078" y="182880"/>
            <a:ext cx="10279922" cy="1727199"/>
          </a:xfrm>
        </p:spPr>
        <p:txBody>
          <a:bodyPr>
            <a:normAutofit/>
          </a:bodyPr>
          <a:lstStyle/>
          <a:p>
            <a:r>
              <a:rPr lang="zh-TW" altLang="en-US" sz="4000" b="1" dirty="0">
                <a:latin typeface="+mj-ea"/>
              </a:rPr>
              <a:t>刷卡欠費</a:t>
            </a:r>
            <a:r>
              <a:rPr lang="en-US" altLang="zh-TW" sz="4000" b="1" dirty="0">
                <a:latin typeface="+mj-ea"/>
              </a:rPr>
              <a:t>10</a:t>
            </a:r>
            <a:r>
              <a:rPr lang="zh-TW" altLang="en-US" sz="4000" b="1" dirty="0">
                <a:latin typeface="+mj-ea"/>
              </a:rPr>
              <a:t>年被催討 法官判他免還利息還減大半違約金</a:t>
            </a:r>
          </a:p>
        </p:txBody>
      </p:sp>
      <p:sp>
        <p:nvSpPr>
          <p:cNvPr id="3" name="內容版面配置區 2">
            <a:extLst>
              <a:ext uri="{FF2B5EF4-FFF2-40B4-BE49-F238E27FC236}">
                <a16:creationId xmlns:a16="http://schemas.microsoft.com/office/drawing/2014/main" id="{39FB555D-5664-43BB-8D9D-5482E55BEE4A}"/>
              </a:ext>
            </a:extLst>
          </p:cNvPr>
          <p:cNvSpPr>
            <a:spLocks noGrp="1"/>
          </p:cNvSpPr>
          <p:nvPr>
            <p:ph idx="1"/>
          </p:nvPr>
        </p:nvSpPr>
        <p:spPr>
          <a:xfrm>
            <a:off x="839199" y="1402080"/>
            <a:ext cx="10901680" cy="5151120"/>
          </a:xfrm>
        </p:spPr>
        <p:txBody>
          <a:bodyPr>
            <a:noAutofit/>
          </a:bodyPr>
          <a:lstStyle/>
          <a:p>
            <a:r>
              <a:rPr lang="en-US" altLang="zh-TW" sz="2200" dirty="0">
                <a:hlinkClick r:id="rId2"/>
              </a:rPr>
              <a:t>https://udn.com/news/story/7321/3420854</a:t>
            </a:r>
            <a:endParaRPr lang="en-US" altLang="zh-TW" sz="2200" dirty="0"/>
          </a:p>
          <a:p>
            <a:r>
              <a:rPr lang="zh-TW" altLang="en-US" sz="2200" dirty="0"/>
              <a:t>黃姓男子</a:t>
            </a:r>
            <a:r>
              <a:rPr lang="en-US" altLang="zh-TW" sz="2200" dirty="0"/>
              <a:t>10</a:t>
            </a:r>
            <a:r>
              <a:rPr lang="zh-TW" altLang="en-US" sz="2200" dirty="0"/>
              <a:t>年前拿信用卡刷卡消費沒還銀行錢，銀行委託催收公司告上法院要討回本金加利息和違約金共</a:t>
            </a:r>
            <a:r>
              <a:rPr lang="en-US" altLang="zh-TW" sz="2200" dirty="0"/>
              <a:t>19</a:t>
            </a:r>
            <a:r>
              <a:rPr lang="zh-TW" altLang="en-US" sz="2200" dirty="0"/>
              <a:t>萬多元，黃男承認當年有使用信用卡，金額沒有錯。但他是低收入戶且身心障礙，經濟上有困難，現在沒有工作，就算利息不要算，他也沒有辦法還錢。他說被催討</a:t>
            </a:r>
            <a:r>
              <a:rPr lang="en-US" altLang="zh-TW" sz="2200" dirty="0"/>
              <a:t>90</a:t>
            </a:r>
            <a:r>
              <a:rPr lang="zh-TW" altLang="en-US" sz="2200" dirty="0"/>
              <a:t>幾年到現在的利息不合理。</a:t>
            </a:r>
            <a:endParaRPr lang="en-US" altLang="zh-TW" sz="2200" dirty="0"/>
          </a:p>
          <a:p>
            <a:r>
              <a:rPr lang="zh-TW" altLang="en-US" sz="2200" dirty="0"/>
              <a:t>台中地院指出，黃提出請求付利息部分已超過時效抗辯，利息因</a:t>
            </a:r>
            <a:r>
              <a:rPr lang="en-US" altLang="zh-TW" sz="2200" dirty="0"/>
              <a:t>5</a:t>
            </a:r>
            <a:r>
              <a:rPr lang="zh-TW" altLang="en-US" sz="2200" dirty="0"/>
              <a:t>年間不行使而消滅，民法第</a:t>
            </a:r>
            <a:r>
              <a:rPr lang="en-US" altLang="zh-TW" sz="2200" dirty="0"/>
              <a:t>126</a:t>
            </a:r>
            <a:r>
              <a:rPr lang="zh-TW" altLang="en-US" sz="2200" dirty="0"/>
              <a:t>條定有明文，原告本件利息請求權應自原告起訴即</a:t>
            </a:r>
            <a:r>
              <a:rPr lang="en-US" altLang="zh-TW" sz="2200" dirty="0"/>
              <a:t>107</a:t>
            </a:r>
            <a:r>
              <a:rPr lang="zh-TW" altLang="en-US" sz="2200" dirty="0"/>
              <a:t>年</a:t>
            </a:r>
            <a:r>
              <a:rPr lang="en-US" altLang="zh-TW" sz="2200" dirty="0"/>
              <a:t>7</a:t>
            </a:r>
            <a:r>
              <a:rPr lang="zh-TW" altLang="en-US" sz="2200" dirty="0"/>
              <a:t>月</a:t>
            </a:r>
            <a:r>
              <a:rPr lang="en-US" altLang="zh-TW" sz="2200" dirty="0"/>
              <a:t>18</a:t>
            </a:r>
            <a:r>
              <a:rPr lang="zh-TW" altLang="en-US" sz="2200" dirty="0"/>
              <a:t>日往前回溯</a:t>
            </a:r>
            <a:r>
              <a:rPr lang="en-US" altLang="zh-TW" sz="2200" dirty="0"/>
              <a:t>5</a:t>
            </a:r>
            <a:r>
              <a:rPr lang="zh-TW" altLang="en-US" sz="2200" dirty="0"/>
              <a:t>年部分，即</a:t>
            </a:r>
            <a:r>
              <a:rPr lang="zh-TW" altLang="en-US" sz="2200" dirty="0">
                <a:solidFill>
                  <a:srgbClr val="FF0000"/>
                </a:solidFill>
              </a:rPr>
              <a:t>自</a:t>
            </a:r>
            <a:r>
              <a:rPr lang="en-US" altLang="zh-TW" sz="2200" dirty="0">
                <a:solidFill>
                  <a:srgbClr val="FF0000"/>
                </a:solidFill>
              </a:rPr>
              <a:t>102</a:t>
            </a:r>
            <a:r>
              <a:rPr lang="zh-TW" altLang="en-US" sz="2200" dirty="0">
                <a:solidFill>
                  <a:srgbClr val="FF0000"/>
                </a:solidFill>
              </a:rPr>
              <a:t>年</a:t>
            </a:r>
            <a:r>
              <a:rPr lang="en-US" altLang="zh-TW" sz="2200" dirty="0">
                <a:solidFill>
                  <a:srgbClr val="FF0000"/>
                </a:solidFill>
              </a:rPr>
              <a:t>7</a:t>
            </a:r>
            <a:r>
              <a:rPr lang="zh-TW" altLang="en-US" sz="2200" dirty="0">
                <a:solidFill>
                  <a:srgbClr val="FF0000"/>
                </a:solidFill>
              </a:rPr>
              <a:t>月</a:t>
            </a:r>
            <a:r>
              <a:rPr lang="en-US" altLang="zh-TW" sz="2200" dirty="0">
                <a:solidFill>
                  <a:srgbClr val="FF0000"/>
                </a:solidFill>
              </a:rPr>
              <a:t>19</a:t>
            </a:r>
            <a:r>
              <a:rPr lang="zh-TW" altLang="en-US" sz="2200" dirty="0">
                <a:solidFill>
                  <a:srgbClr val="FF0000"/>
                </a:solidFill>
              </a:rPr>
              <a:t>日向後起算尚未罹於時效，逾此部分之其餘計息期間</a:t>
            </a:r>
            <a:r>
              <a:rPr lang="en-US" altLang="zh-TW" sz="2200" dirty="0">
                <a:solidFill>
                  <a:srgbClr val="FF0000"/>
                </a:solidFill>
              </a:rPr>
              <a:t>(</a:t>
            </a:r>
            <a:r>
              <a:rPr lang="zh-TW" altLang="en-US" sz="2200" dirty="0">
                <a:solidFill>
                  <a:srgbClr val="FF0000"/>
                </a:solidFill>
              </a:rPr>
              <a:t>即</a:t>
            </a:r>
            <a:r>
              <a:rPr lang="en-US" altLang="zh-TW" sz="2200" dirty="0">
                <a:solidFill>
                  <a:srgbClr val="FF0000"/>
                </a:solidFill>
              </a:rPr>
              <a:t>102</a:t>
            </a:r>
            <a:r>
              <a:rPr lang="zh-TW" altLang="en-US" sz="2200" dirty="0">
                <a:solidFill>
                  <a:srgbClr val="FF0000"/>
                </a:solidFill>
              </a:rPr>
              <a:t>年</a:t>
            </a:r>
            <a:r>
              <a:rPr lang="en-US" altLang="zh-TW" sz="2200" dirty="0">
                <a:solidFill>
                  <a:srgbClr val="FF0000"/>
                </a:solidFill>
              </a:rPr>
              <a:t>7</a:t>
            </a:r>
            <a:r>
              <a:rPr lang="zh-TW" altLang="en-US" sz="2200" dirty="0">
                <a:solidFill>
                  <a:srgbClr val="FF0000"/>
                </a:solidFill>
              </a:rPr>
              <a:t>月</a:t>
            </a:r>
            <a:r>
              <a:rPr lang="en-US" altLang="zh-TW" sz="2200" dirty="0">
                <a:solidFill>
                  <a:srgbClr val="FF0000"/>
                </a:solidFill>
              </a:rPr>
              <a:t>19</a:t>
            </a:r>
            <a:r>
              <a:rPr lang="zh-TW" altLang="en-US" sz="2200" dirty="0">
                <a:solidFill>
                  <a:srgbClr val="FF0000"/>
                </a:solidFill>
              </a:rPr>
              <a:t>日以前之利息</a:t>
            </a:r>
            <a:r>
              <a:rPr lang="en-US" altLang="zh-TW" sz="2200" dirty="0">
                <a:solidFill>
                  <a:srgbClr val="FF0000"/>
                </a:solidFill>
              </a:rPr>
              <a:t>)</a:t>
            </a:r>
            <a:r>
              <a:rPr lang="zh-TW" altLang="en-US" sz="2200" dirty="0">
                <a:solidFill>
                  <a:srgbClr val="FF0000"/>
                </a:solidFill>
              </a:rPr>
              <a:t>，因逾</a:t>
            </a:r>
            <a:r>
              <a:rPr lang="en-US" altLang="zh-TW" sz="2200" dirty="0">
                <a:solidFill>
                  <a:srgbClr val="FF0000"/>
                </a:solidFill>
              </a:rPr>
              <a:t>5</a:t>
            </a:r>
            <a:r>
              <a:rPr lang="zh-TW" altLang="en-US" sz="2200" dirty="0">
                <a:solidFill>
                  <a:srgbClr val="FF0000"/>
                </a:solidFill>
              </a:rPr>
              <a:t>年而時效完成，不應准許</a:t>
            </a:r>
            <a:r>
              <a:rPr lang="zh-TW" altLang="en-US" sz="2200" dirty="0"/>
              <a:t>。</a:t>
            </a:r>
            <a:endParaRPr lang="en-US" altLang="zh-TW" sz="2200" dirty="0"/>
          </a:p>
          <a:p>
            <a:r>
              <a:rPr lang="zh-TW" altLang="en-US" sz="2200" dirty="0"/>
              <a:t>法院表示，約定之違約金過高者，法院得減至相當數額，民法第</a:t>
            </a:r>
            <a:r>
              <a:rPr lang="en-US" altLang="zh-TW" sz="2200" dirty="0"/>
              <a:t>252</a:t>
            </a:r>
            <a:r>
              <a:rPr lang="zh-TW" altLang="en-US" sz="2200" dirty="0"/>
              <a:t>條定有規定，是否相當，即須依一般客觀事實，社會經濟狀況及當事人所受損害情形，以為斟酌標準。因此法官依民法第</a:t>
            </a:r>
            <a:r>
              <a:rPr lang="en-US" altLang="zh-TW" sz="2200" dirty="0"/>
              <a:t>252</a:t>
            </a:r>
            <a:r>
              <a:rPr lang="zh-TW" altLang="en-US" sz="2200" dirty="0"/>
              <a:t>條規定酌減違約金至</a:t>
            </a:r>
            <a:r>
              <a:rPr lang="en-US" altLang="zh-TW" sz="2200" dirty="0"/>
              <a:t>1200</a:t>
            </a:r>
            <a:r>
              <a:rPr lang="zh-TW" altLang="en-US" sz="2200" dirty="0"/>
              <a:t>元。</a:t>
            </a:r>
            <a:endParaRPr lang="en-US" altLang="zh-TW" sz="2200" dirty="0"/>
          </a:p>
        </p:txBody>
      </p:sp>
    </p:spTree>
    <p:extLst>
      <p:ext uri="{BB962C8B-B14F-4D97-AF65-F5344CB8AC3E}">
        <p14:creationId xmlns:p14="http://schemas.microsoft.com/office/powerpoint/2010/main" val="4120233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EBCE32-3580-4399-9867-4C85113F9E0D}"/>
              </a:ext>
            </a:extLst>
          </p:cNvPr>
          <p:cNvSpPr>
            <a:spLocks noGrp="1"/>
          </p:cNvSpPr>
          <p:nvPr>
            <p:ph type="title"/>
          </p:nvPr>
        </p:nvSpPr>
        <p:spPr>
          <a:xfrm>
            <a:off x="1007838" y="433185"/>
            <a:ext cx="10178322" cy="1492132"/>
          </a:xfrm>
        </p:spPr>
        <p:txBody>
          <a:bodyPr/>
          <a:lstStyle/>
          <a:p>
            <a:pPr algn="ctr"/>
            <a:r>
              <a:rPr lang="zh-TW" altLang="en-US" dirty="0"/>
              <a:t>消滅時效 </a:t>
            </a:r>
            <a:r>
              <a:rPr lang="en-US" altLang="zh-TW" dirty="0" err="1"/>
              <a:t>v.s</a:t>
            </a:r>
            <a:r>
              <a:rPr lang="en-US" altLang="zh-TW" dirty="0"/>
              <a:t> </a:t>
            </a:r>
            <a:r>
              <a:rPr lang="zh-TW" altLang="en-US" dirty="0"/>
              <a:t>取得時效</a:t>
            </a:r>
          </a:p>
        </p:txBody>
      </p:sp>
      <p:graphicFrame>
        <p:nvGraphicFramePr>
          <p:cNvPr id="4" name="內容版面配置區 3">
            <a:extLst>
              <a:ext uri="{FF2B5EF4-FFF2-40B4-BE49-F238E27FC236}">
                <a16:creationId xmlns:a16="http://schemas.microsoft.com/office/drawing/2014/main" id="{947CA983-9C51-4B87-9EAD-22F0E3AA13E0}"/>
              </a:ext>
            </a:extLst>
          </p:cNvPr>
          <p:cNvGraphicFramePr>
            <a:graphicFrameLocks noGrp="1"/>
          </p:cNvGraphicFramePr>
          <p:nvPr>
            <p:ph idx="1"/>
            <p:extLst>
              <p:ext uri="{D42A27DB-BD31-4B8C-83A1-F6EECF244321}">
                <p14:modId xmlns:p14="http://schemas.microsoft.com/office/powerpoint/2010/main" val="441005369"/>
              </p:ext>
            </p:extLst>
          </p:nvPr>
        </p:nvGraphicFramePr>
        <p:xfrm>
          <a:off x="1112520" y="1747520"/>
          <a:ext cx="10205720" cy="4612640"/>
        </p:xfrm>
        <a:graphic>
          <a:graphicData uri="http://schemas.openxmlformats.org/drawingml/2006/table">
            <a:tbl>
              <a:tblPr firstRow="1" bandRow="1">
                <a:tableStyleId>{E8B1032C-EA38-4F05-BA0D-38AFFFC7BED3}</a:tableStyleId>
              </a:tblPr>
              <a:tblGrid>
                <a:gridCol w="1188202">
                  <a:extLst>
                    <a:ext uri="{9D8B030D-6E8A-4147-A177-3AD203B41FA5}">
                      <a16:colId xmlns:a16="http://schemas.microsoft.com/office/drawing/2014/main" val="2337747720"/>
                    </a:ext>
                  </a:extLst>
                </a:gridCol>
                <a:gridCol w="4324261">
                  <a:extLst>
                    <a:ext uri="{9D8B030D-6E8A-4147-A177-3AD203B41FA5}">
                      <a16:colId xmlns:a16="http://schemas.microsoft.com/office/drawing/2014/main" val="1856906526"/>
                    </a:ext>
                  </a:extLst>
                </a:gridCol>
                <a:gridCol w="4693257">
                  <a:extLst>
                    <a:ext uri="{9D8B030D-6E8A-4147-A177-3AD203B41FA5}">
                      <a16:colId xmlns:a16="http://schemas.microsoft.com/office/drawing/2014/main" val="2332802818"/>
                    </a:ext>
                  </a:extLst>
                </a:gridCol>
              </a:tblGrid>
              <a:tr h="410013">
                <a:tc>
                  <a:txBody>
                    <a:bodyPr/>
                    <a:lstStyle/>
                    <a:p>
                      <a:endParaRPr lang="zh-TW" altLang="en-US" dirty="0"/>
                    </a:p>
                  </a:txBody>
                  <a:tcPr/>
                </a:tc>
                <a:tc>
                  <a:txBody>
                    <a:bodyPr/>
                    <a:lstStyle/>
                    <a:p>
                      <a:r>
                        <a:rPr lang="zh-TW" altLang="en-US" dirty="0"/>
                        <a:t>消滅時效</a:t>
                      </a:r>
                    </a:p>
                  </a:txBody>
                  <a:tcPr/>
                </a:tc>
                <a:tc>
                  <a:txBody>
                    <a:bodyPr/>
                    <a:lstStyle/>
                    <a:p>
                      <a:r>
                        <a:rPr lang="zh-TW" altLang="en-US" dirty="0"/>
                        <a:t>取得時效</a:t>
                      </a:r>
                    </a:p>
                  </a:txBody>
                  <a:tcPr/>
                </a:tc>
                <a:extLst>
                  <a:ext uri="{0D108BD9-81ED-4DB2-BD59-A6C34878D82A}">
                    <a16:rowId xmlns:a16="http://schemas.microsoft.com/office/drawing/2014/main" val="782144554"/>
                  </a:ext>
                </a:extLst>
              </a:tr>
              <a:tr h="1025030">
                <a:tc>
                  <a:txBody>
                    <a:bodyPr/>
                    <a:lstStyle/>
                    <a:p>
                      <a:r>
                        <a:rPr lang="zh-TW" altLang="en-US" dirty="0"/>
                        <a:t>意義</a:t>
                      </a:r>
                    </a:p>
                  </a:txBody>
                  <a:tcPr/>
                </a:tc>
                <a:tc>
                  <a:txBody>
                    <a:bodyPr/>
                    <a:lstStyle/>
                    <a:p>
                      <a:r>
                        <a:rPr lang="zh-TW" altLang="en-US" dirty="0"/>
                        <a:t>因一定期間不行使權利，致其請求權消滅之法律事實。</a:t>
                      </a:r>
                      <a:endParaRPr lang="en-US" altLang="zh-TW" dirty="0"/>
                    </a:p>
                    <a:p>
                      <a:endParaRPr lang="zh-TW" altLang="en-US" dirty="0"/>
                    </a:p>
                  </a:txBody>
                  <a:tcPr/>
                </a:tc>
                <a:tc>
                  <a:txBody>
                    <a:bodyPr/>
                    <a:lstStyle/>
                    <a:p>
                      <a:r>
                        <a:rPr lang="zh-TW" altLang="en-US" dirty="0"/>
                        <a:t>占有他人不動產或動產，行使一定之權利，繼續達一定之期間，即因而取得權利之法律事實。</a:t>
                      </a:r>
                      <a:endParaRPr lang="en-US" altLang="zh-TW" dirty="0"/>
                    </a:p>
                  </a:txBody>
                  <a:tcPr/>
                </a:tc>
                <a:extLst>
                  <a:ext uri="{0D108BD9-81ED-4DB2-BD59-A6C34878D82A}">
                    <a16:rowId xmlns:a16="http://schemas.microsoft.com/office/drawing/2014/main" val="3605847804"/>
                  </a:ext>
                </a:extLst>
              </a:tr>
              <a:tr h="717522">
                <a:tc>
                  <a:txBody>
                    <a:bodyPr/>
                    <a:lstStyle/>
                    <a:p>
                      <a:r>
                        <a:rPr lang="zh-TW" altLang="en-US" dirty="0"/>
                        <a:t>效力</a:t>
                      </a:r>
                    </a:p>
                  </a:txBody>
                  <a:tcPr/>
                </a:tc>
                <a:tc>
                  <a:txBody>
                    <a:bodyPr/>
                    <a:lstStyle/>
                    <a:p>
                      <a:r>
                        <a:rPr lang="zh-TW" altLang="en-US" dirty="0"/>
                        <a:t>請求權之行使受到阻礙，相對人對請求權之行使有抗辯權。</a:t>
                      </a:r>
                      <a:endParaRPr lang="en-US" altLang="zh-TW" dirty="0"/>
                    </a:p>
                  </a:txBody>
                  <a:tcPr/>
                </a:tc>
                <a:tc>
                  <a:txBody>
                    <a:bodyPr/>
                    <a:lstStyle/>
                    <a:p>
                      <a:r>
                        <a:rPr lang="zh-TW" altLang="en-US" dirty="0"/>
                        <a:t>產生所有權之變動</a:t>
                      </a:r>
                      <a:r>
                        <a:rPr lang="en-US" altLang="zh-TW" dirty="0"/>
                        <a:t>(</a:t>
                      </a:r>
                      <a:r>
                        <a:rPr lang="zh-TW" altLang="en-US" dirty="0"/>
                        <a:t>民</a:t>
                      </a:r>
                      <a:r>
                        <a:rPr lang="en-US" altLang="zh-TW" dirty="0"/>
                        <a:t>§768~770)</a:t>
                      </a:r>
                      <a:r>
                        <a:rPr lang="zh-TW" altLang="en-US" dirty="0"/>
                        <a:t>或其他財產權之變動</a:t>
                      </a:r>
                      <a:r>
                        <a:rPr lang="en-US" altLang="zh-TW" dirty="0"/>
                        <a:t>(</a:t>
                      </a:r>
                      <a:r>
                        <a:rPr lang="zh-TW" altLang="en-US" dirty="0"/>
                        <a:t>民</a:t>
                      </a:r>
                      <a:r>
                        <a:rPr lang="en-US" altLang="zh-TW" dirty="0"/>
                        <a:t>§772)</a:t>
                      </a:r>
                      <a:endParaRPr lang="zh-TW" altLang="en-US" dirty="0"/>
                    </a:p>
                  </a:txBody>
                  <a:tcPr/>
                </a:tc>
                <a:extLst>
                  <a:ext uri="{0D108BD9-81ED-4DB2-BD59-A6C34878D82A}">
                    <a16:rowId xmlns:a16="http://schemas.microsoft.com/office/drawing/2014/main" val="2158684310"/>
                  </a:ext>
                </a:extLst>
              </a:tr>
              <a:tr h="1332540">
                <a:tc>
                  <a:txBody>
                    <a:bodyPr/>
                    <a:lstStyle/>
                    <a:p>
                      <a:r>
                        <a:rPr lang="zh-TW" altLang="en-US" dirty="0"/>
                        <a:t>期間</a:t>
                      </a:r>
                    </a:p>
                  </a:txBody>
                  <a:tcPr/>
                </a:tc>
                <a:tc>
                  <a:txBody>
                    <a:bodyPr/>
                    <a:lstStyle/>
                    <a:p>
                      <a:pPr marL="342900" indent="-342900">
                        <a:buAutoNum type="arabicPeriod"/>
                      </a:pPr>
                      <a:r>
                        <a:rPr lang="zh-TW" altLang="en-US" dirty="0"/>
                        <a:t>一般時效：</a:t>
                      </a:r>
                      <a:r>
                        <a:rPr lang="en-US" altLang="zh-TW" dirty="0"/>
                        <a:t>15</a:t>
                      </a:r>
                      <a:r>
                        <a:rPr lang="zh-TW" altLang="en-US" dirty="0"/>
                        <a:t>年 </a:t>
                      </a:r>
                      <a:r>
                        <a:rPr lang="en-US" altLang="zh-TW" dirty="0"/>
                        <a:t>(</a:t>
                      </a:r>
                      <a:r>
                        <a:rPr lang="zh-TW" altLang="en-US" dirty="0"/>
                        <a:t>民</a:t>
                      </a:r>
                      <a:r>
                        <a:rPr lang="en-US" altLang="zh-TW" dirty="0"/>
                        <a:t>§125)</a:t>
                      </a:r>
                    </a:p>
                    <a:p>
                      <a:pPr marL="342900" indent="-342900">
                        <a:buAutoNum type="arabicPeriod"/>
                      </a:pPr>
                      <a:r>
                        <a:rPr lang="zh-TW" altLang="en-US" dirty="0"/>
                        <a:t>特別時效：依特別規定</a:t>
                      </a:r>
                      <a:r>
                        <a:rPr lang="en-US" altLang="zh-TW" dirty="0"/>
                        <a:t>(</a:t>
                      </a:r>
                      <a:r>
                        <a:rPr lang="zh-TW" altLang="en-US" dirty="0"/>
                        <a:t>如民</a:t>
                      </a:r>
                      <a:r>
                        <a:rPr lang="en-US" altLang="zh-TW" dirty="0"/>
                        <a:t>§126)</a:t>
                      </a:r>
                      <a:endParaRPr lang="zh-TW" altLang="en-US" dirty="0"/>
                    </a:p>
                  </a:txBody>
                  <a:tcPr/>
                </a:tc>
                <a:tc>
                  <a:txBody>
                    <a:bodyPr/>
                    <a:lstStyle/>
                    <a:p>
                      <a:r>
                        <a:rPr lang="en-US" altLang="zh-TW" dirty="0"/>
                        <a:t>1.</a:t>
                      </a:r>
                      <a:r>
                        <a:rPr lang="zh-TW" altLang="en-US" dirty="0"/>
                        <a:t> 動產：善意五年；惡意十年</a:t>
                      </a:r>
                      <a:r>
                        <a:rPr lang="en-US" altLang="zh-TW" dirty="0"/>
                        <a:t>(</a:t>
                      </a:r>
                      <a:r>
                        <a:rPr lang="zh-TW" altLang="en-US" dirty="0"/>
                        <a:t>民</a:t>
                      </a:r>
                      <a:r>
                        <a:rPr lang="en-US" altLang="zh-TW" dirty="0"/>
                        <a:t>§768</a:t>
                      </a:r>
                      <a:r>
                        <a:rPr lang="zh-TW" altLang="en-US" dirty="0"/>
                        <a:t>、 </a:t>
                      </a:r>
                      <a:endParaRPr lang="en-US" altLang="zh-TW" dirty="0"/>
                    </a:p>
                    <a:p>
                      <a:r>
                        <a:rPr lang="zh-TW" altLang="en-US" dirty="0"/>
                        <a:t>                  </a:t>
                      </a:r>
                      <a:r>
                        <a:rPr lang="en-US" altLang="zh-TW" dirty="0"/>
                        <a:t>§768-1)</a:t>
                      </a:r>
                    </a:p>
                    <a:p>
                      <a:r>
                        <a:rPr lang="en-US" altLang="zh-TW" dirty="0"/>
                        <a:t>2. </a:t>
                      </a:r>
                      <a:r>
                        <a:rPr lang="zh-TW" altLang="en-US" dirty="0"/>
                        <a:t>不動產：善意十年；惡意二十年</a:t>
                      </a:r>
                      <a:r>
                        <a:rPr lang="en-US" altLang="zh-TW" dirty="0"/>
                        <a:t>(</a:t>
                      </a:r>
                      <a:r>
                        <a:rPr lang="zh-TW" altLang="en-US" dirty="0"/>
                        <a:t>民</a:t>
                      </a:r>
                      <a:r>
                        <a:rPr lang="en-US" altLang="zh-TW" dirty="0"/>
                        <a:t>§769</a:t>
                      </a:r>
                      <a:r>
                        <a:rPr lang="zh-TW" altLang="en-US" dirty="0"/>
                        <a:t>、</a:t>
                      </a:r>
                      <a:endParaRPr lang="en-US" altLang="zh-TW" dirty="0"/>
                    </a:p>
                    <a:p>
                      <a:r>
                        <a:rPr lang="zh-TW" altLang="en-US" dirty="0"/>
                        <a:t>                      </a:t>
                      </a:r>
                      <a:r>
                        <a:rPr lang="en-US" altLang="zh-TW" dirty="0"/>
                        <a:t>§770)</a:t>
                      </a:r>
                      <a:endParaRPr lang="zh-TW" altLang="en-US" dirty="0"/>
                    </a:p>
                  </a:txBody>
                  <a:tcPr/>
                </a:tc>
                <a:extLst>
                  <a:ext uri="{0D108BD9-81ED-4DB2-BD59-A6C34878D82A}">
                    <a16:rowId xmlns:a16="http://schemas.microsoft.com/office/drawing/2014/main" val="2246497919"/>
                  </a:ext>
                </a:extLst>
              </a:tr>
              <a:tr h="410013">
                <a:tc>
                  <a:txBody>
                    <a:bodyPr/>
                    <a:lstStyle/>
                    <a:p>
                      <a:r>
                        <a:rPr lang="zh-TW" altLang="en-US" dirty="0"/>
                        <a:t>起算點</a:t>
                      </a:r>
                    </a:p>
                  </a:txBody>
                  <a:tcPr/>
                </a:tc>
                <a:tc>
                  <a:txBody>
                    <a:bodyPr/>
                    <a:lstStyle/>
                    <a:p>
                      <a:r>
                        <a:rPr lang="zh-TW" altLang="en-US" dirty="0"/>
                        <a:t>自請求權可行使時起算</a:t>
                      </a:r>
                      <a:r>
                        <a:rPr lang="en-US" altLang="zh-TW" dirty="0"/>
                        <a:t>(</a:t>
                      </a:r>
                      <a:r>
                        <a:rPr lang="zh-TW" altLang="en-US" dirty="0"/>
                        <a:t>民</a:t>
                      </a:r>
                      <a:r>
                        <a:rPr lang="en-US" altLang="zh-TW" dirty="0"/>
                        <a:t>§128)</a:t>
                      </a:r>
                      <a:endParaRPr lang="zh-TW" altLang="en-US" dirty="0"/>
                    </a:p>
                  </a:txBody>
                  <a:tcPr/>
                </a:tc>
                <a:tc>
                  <a:txBody>
                    <a:bodyPr/>
                    <a:lstStyle/>
                    <a:p>
                      <a:r>
                        <a:rPr lang="zh-TW" altLang="en-US" dirty="0"/>
                        <a:t>自占有人和平公然占有他人標的物時起算</a:t>
                      </a:r>
                    </a:p>
                  </a:txBody>
                  <a:tcPr/>
                </a:tc>
                <a:extLst>
                  <a:ext uri="{0D108BD9-81ED-4DB2-BD59-A6C34878D82A}">
                    <a16:rowId xmlns:a16="http://schemas.microsoft.com/office/drawing/2014/main" val="2068158522"/>
                  </a:ext>
                </a:extLst>
              </a:tr>
              <a:tr h="717522">
                <a:tc>
                  <a:txBody>
                    <a:bodyPr/>
                    <a:lstStyle/>
                    <a:p>
                      <a:r>
                        <a:rPr lang="zh-TW" altLang="en-US" dirty="0"/>
                        <a:t>中斷事由</a:t>
                      </a:r>
                    </a:p>
                  </a:txBody>
                  <a:tcPr/>
                </a:tc>
                <a:tc>
                  <a:txBody>
                    <a:bodyPr/>
                    <a:lstStyle/>
                    <a:p>
                      <a:r>
                        <a:rPr lang="zh-TW" altLang="en-US" dirty="0"/>
                        <a:t>請求、承認、起訴</a:t>
                      </a:r>
                      <a:r>
                        <a:rPr lang="en-US" altLang="zh-TW" dirty="0"/>
                        <a:t>(</a:t>
                      </a:r>
                      <a:r>
                        <a:rPr lang="zh-TW" altLang="en-US" dirty="0"/>
                        <a:t>民</a:t>
                      </a:r>
                      <a:r>
                        <a:rPr lang="en-US" altLang="zh-TW" dirty="0"/>
                        <a:t>§129)</a:t>
                      </a:r>
                      <a:endParaRPr lang="zh-TW" altLang="en-US" dirty="0"/>
                    </a:p>
                  </a:txBody>
                  <a:tcPr/>
                </a:tc>
                <a:tc>
                  <a:txBody>
                    <a:bodyPr/>
                    <a:lstStyle/>
                    <a:p>
                      <a:r>
                        <a:rPr lang="zh-TW" altLang="en-US" dirty="0"/>
                        <a:t>占有人變為不已所有之意思而占有、變為非和平或非公然占有、自行終止占有等。</a:t>
                      </a:r>
                    </a:p>
                  </a:txBody>
                  <a:tcPr/>
                </a:tc>
                <a:extLst>
                  <a:ext uri="{0D108BD9-81ED-4DB2-BD59-A6C34878D82A}">
                    <a16:rowId xmlns:a16="http://schemas.microsoft.com/office/drawing/2014/main" val="322241653"/>
                  </a:ext>
                </a:extLst>
              </a:tr>
            </a:tbl>
          </a:graphicData>
        </a:graphic>
      </p:graphicFrame>
    </p:spTree>
    <p:extLst>
      <p:ext uri="{BB962C8B-B14F-4D97-AF65-F5344CB8AC3E}">
        <p14:creationId xmlns:p14="http://schemas.microsoft.com/office/powerpoint/2010/main" val="2123213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437784-AAEA-4C32-96F6-1F11711C217C}"/>
              </a:ext>
            </a:extLst>
          </p:cNvPr>
          <p:cNvSpPr>
            <a:spLocks noGrp="1"/>
          </p:cNvSpPr>
          <p:nvPr>
            <p:ph type="title"/>
          </p:nvPr>
        </p:nvSpPr>
        <p:spPr/>
        <p:txBody>
          <a:bodyPr/>
          <a:lstStyle/>
          <a:p>
            <a:pPr algn="ctr"/>
            <a:r>
              <a:rPr lang="zh-TW" altLang="en-US" dirty="0"/>
              <a:t>消滅時效 </a:t>
            </a:r>
            <a:r>
              <a:rPr lang="en-US" altLang="zh-TW" dirty="0" err="1"/>
              <a:t>v.s</a:t>
            </a:r>
            <a:r>
              <a:rPr lang="zh-TW" altLang="en-US" dirty="0"/>
              <a:t> 除斥期間</a:t>
            </a:r>
          </a:p>
        </p:txBody>
      </p:sp>
      <p:graphicFrame>
        <p:nvGraphicFramePr>
          <p:cNvPr id="4" name="內容版面配置區 3">
            <a:extLst>
              <a:ext uri="{FF2B5EF4-FFF2-40B4-BE49-F238E27FC236}">
                <a16:creationId xmlns:a16="http://schemas.microsoft.com/office/drawing/2014/main" id="{0C9B27E9-6E82-4C2B-95B8-CC431078D080}"/>
              </a:ext>
            </a:extLst>
          </p:cNvPr>
          <p:cNvGraphicFramePr>
            <a:graphicFrameLocks noGrp="1"/>
          </p:cNvGraphicFramePr>
          <p:nvPr>
            <p:ph idx="1"/>
            <p:extLst>
              <p:ext uri="{D42A27DB-BD31-4B8C-83A1-F6EECF244321}">
                <p14:modId xmlns:p14="http://schemas.microsoft.com/office/powerpoint/2010/main" val="4124169546"/>
              </p:ext>
            </p:extLst>
          </p:nvPr>
        </p:nvGraphicFramePr>
        <p:xfrm>
          <a:off x="1251678" y="1693545"/>
          <a:ext cx="10520680" cy="4543214"/>
        </p:xfrm>
        <a:graphic>
          <a:graphicData uri="http://schemas.openxmlformats.org/drawingml/2006/table">
            <a:tbl>
              <a:tblPr firstRow="1" bandRow="1">
                <a:tableStyleId>{C4B1156A-380E-4F78-BDF5-A606A8083BF9}</a:tableStyleId>
              </a:tblPr>
              <a:tblGrid>
                <a:gridCol w="721360">
                  <a:extLst>
                    <a:ext uri="{9D8B030D-6E8A-4147-A177-3AD203B41FA5}">
                      <a16:colId xmlns:a16="http://schemas.microsoft.com/office/drawing/2014/main" val="1818919472"/>
                    </a:ext>
                  </a:extLst>
                </a:gridCol>
                <a:gridCol w="782320">
                  <a:extLst>
                    <a:ext uri="{9D8B030D-6E8A-4147-A177-3AD203B41FA5}">
                      <a16:colId xmlns:a16="http://schemas.microsoft.com/office/drawing/2014/main" val="3071996906"/>
                    </a:ext>
                  </a:extLst>
                </a:gridCol>
                <a:gridCol w="4328160">
                  <a:extLst>
                    <a:ext uri="{9D8B030D-6E8A-4147-A177-3AD203B41FA5}">
                      <a16:colId xmlns:a16="http://schemas.microsoft.com/office/drawing/2014/main" val="1978215741"/>
                    </a:ext>
                  </a:extLst>
                </a:gridCol>
                <a:gridCol w="4688840">
                  <a:extLst>
                    <a:ext uri="{9D8B030D-6E8A-4147-A177-3AD203B41FA5}">
                      <a16:colId xmlns:a16="http://schemas.microsoft.com/office/drawing/2014/main" val="2692981825"/>
                    </a:ext>
                  </a:extLst>
                </a:gridCol>
              </a:tblGrid>
              <a:tr h="370840">
                <a:tc gridSpan="2">
                  <a:txBody>
                    <a:bodyPr/>
                    <a:lstStyle/>
                    <a:p>
                      <a:endParaRPr lang="zh-TW" altLang="en-US" dirty="0"/>
                    </a:p>
                  </a:txBody>
                  <a:tcPr/>
                </a:tc>
                <a:tc hMerge="1">
                  <a:txBody>
                    <a:bodyPr/>
                    <a:lstStyle/>
                    <a:p>
                      <a:endParaRPr lang="zh-TW" altLang="en-US"/>
                    </a:p>
                  </a:txBody>
                  <a:tcPr/>
                </a:tc>
                <a:tc>
                  <a:txBody>
                    <a:bodyPr/>
                    <a:lstStyle/>
                    <a:p>
                      <a:r>
                        <a:rPr lang="zh-TW" altLang="en-US" dirty="0"/>
                        <a:t>消滅時效</a:t>
                      </a:r>
                    </a:p>
                  </a:txBody>
                  <a:tcPr/>
                </a:tc>
                <a:tc>
                  <a:txBody>
                    <a:bodyPr/>
                    <a:lstStyle/>
                    <a:p>
                      <a:r>
                        <a:rPr lang="zh-TW" altLang="en-US" dirty="0"/>
                        <a:t>除斥期間</a:t>
                      </a:r>
                    </a:p>
                  </a:txBody>
                  <a:tcPr/>
                </a:tc>
                <a:extLst>
                  <a:ext uri="{0D108BD9-81ED-4DB2-BD59-A6C34878D82A}">
                    <a16:rowId xmlns:a16="http://schemas.microsoft.com/office/drawing/2014/main" val="203817954"/>
                  </a:ext>
                </a:extLst>
              </a:tr>
              <a:tr h="370840">
                <a:tc gridSpan="2">
                  <a:txBody>
                    <a:bodyPr/>
                    <a:lstStyle/>
                    <a:p>
                      <a:r>
                        <a:rPr lang="zh-TW" altLang="en-US" dirty="0"/>
                        <a:t>意義</a:t>
                      </a:r>
                      <a:endParaRPr lang="en-US" altLang="zh-TW" dirty="0"/>
                    </a:p>
                  </a:txBody>
                  <a:tcPr/>
                </a:tc>
                <a:tc hMerge="1">
                  <a:txBody>
                    <a:bodyPr/>
                    <a:lstStyle/>
                    <a:p>
                      <a:endParaRPr lang="zh-TW" altLang="en-US"/>
                    </a:p>
                  </a:txBody>
                  <a:tcPr/>
                </a:tc>
                <a:tc>
                  <a:txBody>
                    <a:bodyPr/>
                    <a:lstStyle/>
                    <a:p>
                      <a:r>
                        <a:rPr lang="zh-TW" altLang="en-US" dirty="0"/>
                        <a:t>因一定期間不行使權利，致其請求權消滅之法律事實。</a:t>
                      </a:r>
                    </a:p>
                  </a:txBody>
                  <a:tcPr/>
                </a:tc>
                <a:tc>
                  <a:txBody>
                    <a:bodyPr/>
                    <a:lstStyle/>
                    <a:p>
                      <a:r>
                        <a:rPr lang="zh-TW" altLang="en-US" dirty="0"/>
                        <a:t>法律對某種權利所預定之行使期間。</a:t>
                      </a:r>
                    </a:p>
                  </a:txBody>
                  <a:tcPr/>
                </a:tc>
                <a:extLst>
                  <a:ext uri="{0D108BD9-81ED-4DB2-BD59-A6C34878D82A}">
                    <a16:rowId xmlns:a16="http://schemas.microsoft.com/office/drawing/2014/main" val="1468750774"/>
                  </a:ext>
                </a:extLst>
              </a:tr>
              <a:tr h="370840">
                <a:tc gridSpan="2">
                  <a:txBody>
                    <a:bodyPr/>
                    <a:lstStyle/>
                    <a:p>
                      <a:r>
                        <a:rPr lang="zh-TW" altLang="en-US" dirty="0"/>
                        <a:t>適用客體</a:t>
                      </a:r>
                    </a:p>
                  </a:txBody>
                  <a:tcPr/>
                </a:tc>
                <a:tc hMerge="1">
                  <a:txBody>
                    <a:bodyPr/>
                    <a:lstStyle/>
                    <a:p>
                      <a:endParaRPr lang="zh-TW" altLang="en-US"/>
                    </a:p>
                  </a:txBody>
                  <a:tcPr/>
                </a:tc>
                <a:tc>
                  <a:txBody>
                    <a:bodyPr/>
                    <a:lstStyle/>
                    <a:p>
                      <a:r>
                        <a:rPr lang="zh-TW" altLang="en-US" dirty="0"/>
                        <a:t>請求權</a:t>
                      </a:r>
                    </a:p>
                  </a:txBody>
                  <a:tcPr/>
                </a:tc>
                <a:tc>
                  <a:txBody>
                    <a:bodyPr/>
                    <a:lstStyle/>
                    <a:p>
                      <a:r>
                        <a:rPr lang="zh-TW" altLang="en-US" dirty="0"/>
                        <a:t>形成權</a:t>
                      </a:r>
                    </a:p>
                  </a:txBody>
                  <a:tcPr/>
                </a:tc>
                <a:extLst>
                  <a:ext uri="{0D108BD9-81ED-4DB2-BD59-A6C34878D82A}">
                    <a16:rowId xmlns:a16="http://schemas.microsoft.com/office/drawing/2014/main" val="1165535475"/>
                  </a:ext>
                </a:extLst>
              </a:tr>
              <a:tr h="436880">
                <a:tc rowSpan="3">
                  <a:txBody>
                    <a:bodyPr/>
                    <a:lstStyle/>
                    <a:p>
                      <a:r>
                        <a:rPr lang="zh-TW" altLang="en-US" dirty="0"/>
                        <a:t>期</a:t>
                      </a:r>
                      <a:endParaRPr lang="en-US" altLang="zh-TW" dirty="0"/>
                    </a:p>
                    <a:p>
                      <a:r>
                        <a:rPr lang="zh-TW" altLang="en-US" dirty="0"/>
                        <a:t>間</a:t>
                      </a:r>
                      <a:endParaRPr lang="en-US" altLang="zh-TW" dirty="0"/>
                    </a:p>
                    <a:p>
                      <a:r>
                        <a:rPr lang="zh-TW" altLang="en-US" dirty="0"/>
                        <a:t>計</a:t>
                      </a:r>
                      <a:endParaRPr lang="en-US" altLang="zh-TW" dirty="0"/>
                    </a:p>
                    <a:p>
                      <a:r>
                        <a:rPr lang="zh-TW" altLang="en-US" dirty="0"/>
                        <a:t>算</a:t>
                      </a:r>
                    </a:p>
                  </a:txBody>
                  <a:tcPr/>
                </a:tc>
                <a:tc>
                  <a:txBody>
                    <a:bodyPr/>
                    <a:lstStyle/>
                    <a:p>
                      <a:r>
                        <a:rPr lang="zh-TW" altLang="en-US" dirty="0"/>
                        <a:t>起算</a:t>
                      </a:r>
                    </a:p>
                  </a:txBody>
                  <a:tcPr/>
                </a:tc>
                <a:tc>
                  <a:txBody>
                    <a:bodyPr/>
                    <a:lstStyle/>
                    <a:p>
                      <a:r>
                        <a:rPr lang="zh-TW" altLang="en-US" dirty="0"/>
                        <a:t>自請求權可行使時起算</a:t>
                      </a:r>
                      <a:r>
                        <a:rPr lang="en-US" altLang="zh-TW" dirty="0"/>
                        <a:t>(</a:t>
                      </a:r>
                      <a:r>
                        <a:rPr lang="zh-TW" altLang="en-US" dirty="0"/>
                        <a:t>民</a:t>
                      </a:r>
                      <a:r>
                        <a:rPr lang="en-US" altLang="zh-TW" dirty="0"/>
                        <a:t>§128)</a:t>
                      </a:r>
                    </a:p>
                  </a:txBody>
                  <a:tcPr/>
                </a:tc>
                <a:tc>
                  <a:txBody>
                    <a:bodyPr/>
                    <a:lstStyle/>
                    <a:p>
                      <a:r>
                        <a:rPr lang="zh-TW" altLang="en-US" dirty="0"/>
                        <a:t>自權利發生時起算</a:t>
                      </a:r>
                    </a:p>
                  </a:txBody>
                  <a:tcPr/>
                </a:tc>
                <a:extLst>
                  <a:ext uri="{0D108BD9-81ED-4DB2-BD59-A6C34878D82A}">
                    <a16:rowId xmlns:a16="http://schemas.microsoft.com/office/drawing/2014/main" val="4229582022"/>
                  </a:ext>
                </a:extLst>
              </a:tr>
              <a:tr h="367454">
                <a:tc vMerge="1">
                  <a:txBody>
                    <a:bodyPr/>
                    <a:lstStyle/>
                    <a:p>
                      <a:endParaRPr lang="zh-TW" altLang="en-US" dirty="0"/>
                    </a:p>
                  </a:txBody>
                  <a:tcPr/>
                </a:tc>
                <a:tc>
                  <a:txBody>
                    <a:bodyPr/>
                    <a:lstStyle/>
                    <a:p>
                      <a:r>
                        <a:rPr lang="zh-TW" altLang="en-US" dirty="0"/>
                        <a:t>期間</a:t>
                      </a:r>
                    </a:p>
                  </a:txBody>
                  <a:tcPr/>
                </a:tc>
                <a:tc>
                  <a:txBody>
                    <a:bodyPr/>
                    <a:lstStyle/>
                    <a:p>
                      <a:r>
                        <a:rPr lang="zh-TW" altLang="en-US" dirty="0"/>
                        <a:t>一個月至十五年</a:t>
                      </a:r>
                    </a:p>
                  </a:txBody>
                  <a:tcPr/>
                </a:tc>
                <a:tc>
                  <a:txBody>
                    <a:bodyPr/>
                    <a:lstStyle/>
                    <a:p>
                      <a:r>
                        <a:rPr lang="zh-TW" altLang="en-US" dirty="0"/>
                        <a:t>六個月至十年</a:t>
                      </a:r>
                    </a:p>
                  </a:txBody>
                  <a:tcPr/>
                </a:tc>
                <a:extLst>
                  <a:ext uri="{0D108BD9-81ED-4DB2-BD59-A6C34878D82A}">
                    <a16:rowId xmlns:a16="http://schemas.microsoft.com/office/drawing/2014/main" val="2971548284"/>
                  </a:ext>
                </a:extLst>
              </a:tr>
              <a:tr h="436880">
                <a:tc vMerge="1">
                  <a:txBody>
                    <a:bodyPr/>
                    <a:lstStyle/>
                    <a:p>
                      <a:endParaRPr lang="zh-TW" altLang="en-US" dirty="0"/>
                    </a:p>
                  </a:txBody>
                  <a:tcPr/>
                </a:tc>
                <a:tc>
                  <a:txBody>
                    <a:bodyPr/>
                    <a:lstStyle/>
                    <a:p>
                      <a:r>
                        <a:rPr lang="zh-TW" altLang="en-US" dirty="0"/>
                        <a:t>延展</a:t>
                      </a:r>
                    </a:p>
                  </a:txBody>
                  <a:tcPr/>
                </a:tc>
                <a:tc>
                  <a:txBody>
                    <a:bodyPr/>
                    <a:lstStyle/>
                    <a:p>
                      <a:r>
                        <a:rPr lang="zh-TW" altLang="en-US" dirty="0"/>
                        <a:t>有中斷或不完成之規定</a:t>
                      </a:r>
                    </a:p>
                  </a:txBody>
                  <a:tcPr/>
                </a:tc>
                <a:tc>
                  <a:txBody>
                    <a:bodyPr/>
                    <a:lstStyle/>
                    <a:p>
                      <a:r>
                        <a:rPr lang="zh-TW" altLang="en-US" dirty="0"/>
                        <a:t>不得展期，無中斷或不完成之問題</a:t>
                      </a:r>
                    </a:p>
                  </a:txBody>
                  <a:tcPr/>
                </a:tc>
                <a:extLst>
                  <a:ext uri="{0D108BD9-81ED-4DB2-BD59-A6C34878D82A}">
                    <a16:rowId xmlns:a16="http://schemas.microsoft.com/office/drawing/2014/main" val="3989250833"/>
                  </a:ext>
                </a:extLst>
              </a:tr>
              <a:tr h="370840">
                <a:tc gridSpan="2">
                  <a:txBody>
                    <a:bodyPr/>
                    <a:lstStyle/>
                    <a:p>
                      <a:r>
                        <a:rPr lang="zh-TW" altLang="en-US" dirty="0"/>
                        <a:t>效力</a:t>
                      </a:r>
                    </a:p>
                  </a:txBody>
                  <a:tcPr/>
                </a:tc>
                <a:tc hMerge="1">
                  <a:txBody>
                    <a:bodyPr/>
                    <a:lstStyle/>
                    <a:p>
                      <a:endParaRPr lang="zh-TW" altLang="en-US"/>
                    </a:p>
                  </a:txBody>
                  <a:tcPr/>
                </a:tc>
                <a:tc>
                  <a:txBody>
                    <a:bodyPr/>
                    <a:lstStyle/>
                    <a:p>
                      <a:r>
                        <a:rPr lang="zh-TW" altLang="en-US" dirty="0"/>
                        <a:t>請求權罹於消滅時效者，請求權仍得行使，只是義務人有抗辯權可資對抗。</a:t>
                      </a:r>
                    </a:p>
                  </a:txBody>
                  <a:tcPr/>
                </a:tc>
                <a:tc>
                  <a:txBody>
                    <a:bodyPr/>
                    <a:lstStyle/>
                    <a:p>
                      <a:r>
                        <a:rPr lang="zh-TW" altLang="en-US" dirty="0"/>
                        <a:t>權利罹於除斥期間者，當然消滅</a:t>
                      </a:r>
                    </a:p>
                  </a:txBody>
                  <a:tcPr/>
                </a:tc>
                <a:extLst>
                  <a:ext uri="{0D108BD9-81ED-4DB2-BD59-A6C34878D82A}">
                    <a16:rowId xmlns:a16="http://schemas.microsoft.com/office/drawing/2014/main" val="429103629"/>
                  </a:ext>
                </a:extLst>
              </a:tr>
              <a:tr h="370840">
                <a:tc gridSpan="2">
                  <a:txBody>
                    <a:bodyPr/>
                    <a:lstStyle/>
                    <a:p>
                      <a:r>
                        <a:rPr lang="zh-TW" altLang="en-US" dirty="0"/>
                        <a:t>訴訟主張</a:t>
                      </a:r>
                    </a:p>
                  </a:txBody>
                  <a:tcPr/>
                </a:tc>
                <a:tc hMerge="1">
                  <a:txBody>
                    <a:bodyPr/>
                    <a:lstStyle/>
                    <a:p>
                      <a:endParaRPr lang="zh-TW" altLang="en-US"/>
                    </a:p>
                  </a:txBody>
                  <a:tcPr/>
                </a:tc>
                <a:tc>
                  <a:txBody>
                    <a:bodyPr/>
                    <a:lstStyle/>
                    <a:p>
                      <a:r>
                        <a:rPr lang="zh-TW" altLang="en-US" dirty="0"/>
                        <a:t>當事人未援用消滅時效，法院不得依職權作為裁判資料。</a:t>
                      </a:r>
                    </a:p>
                  </a:txBody>
                  <a:tcPr/>
                </a:tc>
                <a:tc>
                  <a:txBody>
                    <a:bodyPr/>
                    <a:lstStyle/>
                    <a:p>
                      <a:r>
                        <a:rPr lang="zh-TW" altLang="en-US" dirty="0"/>
                        <a:t>當事人縱不援用除斥期間，法院亦應依職權調查之。</a:t>
                      </a:r>
                    </a:p>
                  </a:txBody>
                  <a:tcPr/>
                </a:tc>
                <a:extLst>
                  <a:ext uri="{0D108BD9-81ED-4DB2-BD59-A6C34878D82A}">
                    <a16:rowId xmlns:a16="http://schemas.microsoft.com/office/drawing/2014/main" val="2785852510"/>
                  </a:ext>
                </a:extLst>
              </a:tr>
              <a:tr h="370840">
                <a:tc gridSpan="2">
                  <a:txBody>
                    <a:bodyPr/>
                    <a:lstStyle/>
                    <a:p>
                      <a:r>
                        <a:rPr lang="zh-TW" altLang="en-US" dirty="0"/>
                        <a:t>拋棄</a:t>
                      </a:r>
                    </a:p>
                  </a:txBody>
                  <a:tcPr/>
                </a:tc>
                <a:tc hMerge="1">
                  <a:txBody>
                    <a:bodyPr/>
                    <a:lstStyle/>
                    <a:p>
                      <a:endParaRPr lang="zh-TW" altLang="en-US"/>
                    </a:p>
                  </a:txBody>
                  <a:tcPr/>
                </a:tc>
                <a:tc>
                  <a:txBody>
                    <a:bodyPr/>
                    <a:lstStyle/>
                    <a:p>
                      <a:r>
                        <a:rPr lang="zh-TW" altLang="en-US" dirty="0"/>
                        <a:t>消滅時效完成後債務人</a:t>
                      </a:r>
                      <a:r>
                        <a:rPr lang="en-US" altLang="zh-TW" dirty="0"/>
                        <a:t>(</a:t>
                      </a:r>
                      <a:r>
                        <a:rPr lang="zh-TW" altLang="en-US" dirty="0"/>
                        <a:t>即抗辯權人</a:t>
                      </a:r>
                      <a:r>
                        <a:rPr lang="en-US" altLang="zh-TW" dirty="0"/>
                        <a:t>)</a:t>
                      </a:r>
                      <a:r>
                        <a:rPr lang="zh-TW" altLang="en-US" dirty="0"/>
                        <a:t>得拋棄時效利益。</a:t>
                      </a:r>
                    </a:p>
                  </a:txBody>
                  <a:tcPr/>
                </a:tc>
                <a:tc>
                  <a:txBody>
                    <a:bodyPr/>
                    <a:lstStyle/>
                    <a:p>
                      <a:r>
                        <a:rPr lang="zh-TW" altLang="en-US" dirty="0"/>
                        <a:t>除斥期間經過後權利當然消滅，無從拋棄利益。</a:t>
                      </a:r>
                    </a:p>
                  </a:txBody>
                  <a:tcPr/>
                </a:tc>
                <a:extLst>
                  <a:ext uri="{0D108BD9-81ED-4DB2-BD59-A6C34878D82A}">
                    <a16:rowId xmlns:a16="http://schemas.microsoft.com/office/drawing/2014/main" val="2115648895"/>
                  </a:ext>
                </a:extLst>
              </a:tr>
            </a:tbl>
          </a:graphicData>
        </a:graphic>
      </p:graphicFrame>
    </p:spTree>
    <p:extLst>
      <p:ext uri="{BB962C8B-B14F-4D97-AF65-F5344CB8AC3E}">
        <p14:creationId xmlns:p14="http://schemas.microsoft.com/office/powerpoint/2010/main" val="1968430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F444DB-B476-40AE-B51C-DA5B676A5CB1}"/>
              </a:ext>
            </a:extLst>
          </p:cNvPr>
          <p:cNvSpPr>
            <a:spLocks noGrp="1"/>
          </p:cNvSpPr>
          <p:nvPr>
            <p:ph type="title"/>
          </p:nvPr>
        </p:nvSpPr>
        <p:spPr>
          <a:xfrm>
            <a:off x="1251678" y="382385"/>
            <a:ext cx="10178322" cy="1050175"/>
          </a:xfrm>
        </p:spPr>
        <p:txBody>
          <a:bodyPr/>
          <a:lstStyle/>
          <a:p>
            <a:pPr algn="ctr"/>
            <a:r>
              <a:rPr lang="zh-TW" altLang="en-US" dirty="0"/>
              <a:t>契約</a:t>
            </a:r>
          </a:p>
        </p:txBody>
      </p:sp>
      <p:sp>
        <p:nvSpPr>
          <p:cNvPr id="3" name="內容版面配置區 2">
            <a:extLst>
              <a:ext uri="{FF2B5EF4-FFF2-40B4-BE49-F238E27FC236}">
                <a16:creationId xmlns:a16="http://schemas.microsoft.com/office/drawing/2014/main" id="{955C0528-8B9B-4773-8AC3-14C1EBBC0512}"/>
              </a:ext>
            </a:extLst>
          </p:cNvPr>
          <p:cNvSpPr>
            <a:spLocks noGrp="1"/>
          </p:cNvSpPr>
          <p:nvPr>
            <p:ph idx="1"/>
          </p:nvPr>
        </p:nvSpPr>
        <p:spPr>
          <a:xfrm>
            <a:off x="1129758" y="1381760"/>
            <a:ext cx="10178322" cy="5120639"/>
          </a:xfrm>
        </p:spPr>
        <p:txBody>
          <a:bodyPr/>
          <a:lstStyle/>
          <a:p>
            <a:r>
              <a:rPr lang="zh-TW" altLang="en-US" dirty="0"/>
              <a:t>民法第</a:t>
            </a:r>
            <a:r>
              <a:rPr lang="en-US" altLang="zh-TW" dirty="0"/>
              <a:t>153</a:t>
            </a:r>
            <a:r>
              <a:rPr lang="zh-TW" altLang="en-US" dirty="0"/>
              <a:t>條 </a:t>
            </a:r>
            <a:endParaRPr lang="en-US" altLang="zh-TW" dirty="0"/>
          </a:p>
          <a:p>
            <a:pPr marL="0" indent="0">
              <a:buNone/>
            </a:pPr>
            <a:r>
              <a:rPr lang="zh-TW" altLang="en-US" dirty="0"/>
              <a:t>「</a:t>
            </a:r>
            <a:r>
              <a:rPr lang="en-US" altLang="zh-TW" dirty="0"/>
              <a:t>1. </a:t>
            </a:r>
            <a:r>
              <a:rPr lang="zh-TW" altLang="en-US" dirty="0"/>
              <a:t>當事人互相表示意思一致者，無論其為明示或默示，契約即為成立。</a:t>
            </a:r>
            <a:endParaRPr lang="en-US" altLang="zh-TW" dirty="0"/>
          </a:p>
          <a:p>
            <a:pPr marL="0" indent="0">
              <a:buNone/>
            </a:pPr>
            <a:r>
              <a:rPr lang="zh-TW" altLang="en-US" dirty="0"/>
              <a:t>    </a:t>
            </a:r>
            <a:r>
              <a:rPr lang="en-US" altLang="zh-TW" dirty="0"/>
              <a:t>2. </a:t>
            </a:r>
            <a:r>
              <a:rPr lang="zh-TW" altLang="en-US" dirty="0"/>
              <a:t>當事人對於必要之點，意思一致，而對於非必要之點，未經表示意思者，推定其契約</a:t>
            </a:r>
            <a:endParaRPr lang="en-US" altLang="zh-TW" dirty="0"/>
          </a:p>
          <a:p>
            <a:pPr marL="0" indent="0">
              <a:buNone/>
            </a:pPr>
            <a:r>
              <a:rPr lang="en-US" altLang="zh-TW" dirty="0"/>
              <a:t>       </a:t>
            </a:r>
            <a:r>
              <a:rPr lang="zh-TW" altLang="en-US" dirty="0"/>
              <a:t>為成立，關於該非必要之點，當事人意思不一致時，法院應依其事件之性質定之。」</a:t>
            </a:r>
            <a:endParaRPr lang="en-US" altLang="zh-TW" dirty="0"/>
          </a:p>
          <a:p>
            <a:pPr marL="0" indent="0">
              <a:buNone/>
            </a:pPr>
            <a:endParaRPr lang="en-US" altLang="zh-TW" dirty="0"/>
          </a:p>
          <a:p>
            <a:r>
              <a:rPr lang="zh-TW" altLang="en-US" dirty="0"/>
              <a:t>民法第</a:t>
            </a:r>
            <a:r>
              <a:rPr lang="en-US" altLang="zh-TW" dirty="0"/>
              <a:t>154</a:t>
            </a:r>
            <a:r>
              <a:rPr lang="zh-TW" altLang="en-US" dirty="0"/>
              <a:t>條</a:t>
            </a:r>
          </a:p>
          <a:p>
            <a:pPr marL="0" indent="0">
              <a:buNone/>
            </a:pPr>
            <a:r>
              <a:rPr lang="zh-TW" altLang="en-US" dirty="0"/>
              <a:t>「</a:t>
            </a:r>
            <a:r>
              <a:rPr lang="en-US" altLang="zh-TW" dirty="0"/>
              <a:t>1. </a:t>
            </a:r>
            <a:r>
              <a:rPr lang="zh-TW" altLang="en-US" dirty="0"/>
              <a:t>契約之要約人，因要約而受拘束。但要約當時預先聲明不受拘束，或依其情形或事件</a:t>
            </a:r>
            <a:endParaRPr lang="en-US" altLang="zh-TW" dirty="0"/>
          </a:p>
          <a:p>
            <a:pPr marL="0" indent="0">
              <a:buNone/>
            </a:pPr>
            <a:r>
              <a:rPr lang="zh-TW" altLang="en-US" dirty="0"/>
              <a:t>       之性質，可認當事人無受其拘束之意思者，不在此限。</a:t>
            </a:r>
          </a:p>
          <a:p>
            <a:pPr marL="0" indent="0">
              <a:buNone/>
            </a:pPr>
            <a:r>
              <a:rPr lang="zh-TW" altLang="en-US" dirty="0"/>
              <a:t>   </a:t>
            </a:r>
            <a:r>
              <a:rPr lang="en-US" altLang="zh-TW" dirty="0"/>
              <a:t>2. </a:t>
            </a:r>
            <a:r>
              <a:rPr lang="zh-TW" altLang="en-US" dirty="0"/>
              <a:t>貨物標定賣價陳列者，視為要約。但價目表之寄送，不視為要約。」</a:t>
            </a:r>
          </a:p>
          <a:p>
            <a:pPr marL="0" indent="0">
              <a:buNone/>
            </a:pPr>
            <a:endParaRPr lang="en-US" altLang="zh-TW" dirty="0"/>
          </a:p>
          <a:p>
            <a:endParaRPr lang="en-US" altLang="zh-TW" dirty="0"/>
          </a:p>
          <a:p>
            <a:pPr marL="0" indent="0">
              <a:buNone/>
            </a:pPr>
            <a:endParaRPr lang="en-US" altLang="zh-TW" dirty="0"/>
          </a:p>
          <a:p>
            <a:pPr marL="0" indent="0">
              <a:buNone/>
            </a:pPr>
            <a:endParaRPr lang="en-US" altLang="zh-TW" dirty="0"/>
          </a:p>
        </p:txBody>
      </p:sp>
    </p:spTree>
    <p:extLst>
      <p:ext uri="{BB962C8B-B14F-4D97-AF65-F5344CB8AC3E}">
        <p14:creationId xmlns:p14="http://schemas.microsoft.com/office/powerpoint/2010/main" val="2932492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3DDC27-D274-49EA-BC07-9F37DCD0310A}"/>
              </a:ext>
            </a:extLst>
          </p:cNvPr>
          <p:cNvSpPr>
            <a:spLocks noGrp="1"/>
          </p:cNvSpPr>
          <p:nvPr>
            <p:ph type="title"/>
          </p:nvPr>
        </p:nvSpPr>
        <p:spPr/>
        <p:txBody>
          <a:bodyPr/>
          <a:lstStyle/>
          <a:p>
            <a:r>
              <a:rPr lang="zh-TW" altLang="en-US" dirty="0"/>
              <a:t>必要之點 </a:t>
            </a:r>
            <a:r>
              <a:rPr lang="en-US" altLang="zh-TW" dirty="0">
                <a:ea typeface="+mn-ea"/>
              </a:rPr>
              <a:t>V.S</a:t>
            </a:r>
            <a:r>
              <a:rPr lang="zh-TW" altLang="en-US" dirty="0">
                <a:latin typeface="+mj-ea"/>
              </a:rPr>
              <a:t> </a:t>
            </a:r>
            <a:r>
              <a:rPr lang="zh-TW" altLang="en-US" dirty="0"/>
              <a:t>非必要之點</a:t>
            </a:r>
          </a:p>
        </p:txBody>
      </p:sp>
      <p:sp>
        <p:nvSpPr>
          <p:cNvPr id="3" name="內容版面配置區 2">
            <a:extLst>
              <a:ext uri="{FF2B5EF4-FFF2-40B4-BE49-F238E27FC236}">
                <a16:creationId xmlns:a16="http://schemas.microsoft.com/office/drawing/2014/main" id="{A14B998C-E948-4991-83B8-BE633A334FA7}"/>
              </a:ext>
            </a:extLst>
          </p:cNvPr>
          <p:cNvSpPr>
            <a:spLocks noGrp="1"/>
          </p:cNvSpPr>
          <p:nvPr>
            <p:ph idx="1"/>
          </p:nvPr>
        </p:nvSpPr>
        <p:spPr>
          <a:xfrm>
            <a:off x="1251678" y="2286001"/>
            <a:ext cx="10178322" cy="4226559"/>
          </a:xfrm>
        </p:spPr>
        <p:txBody>
          <a:bodyPr/>
          <a:lstStyle/>
          <a:p>
            <a:r>
              <a:rPr lang="zh-TW" altLang="en-US" dirty="0"/>
              <a:t>必要之點</a:t>
            </a:r>
          </a:p>
          <a:p>
            <a:pPr marL="0" indent="0">
              <a:buNone/>
            </a:pPr>
            <a:r>
              <a:rPr lang="zh-TW" altLang="en-US" dirty="0"/>
              <a:t> → 亦稱要素，為構成契約不可或缺之部分，具有定性契約類型與決定主給付義務之功能。</a:t>
            </a:r>
            <a:r>
              <a:rPr lang="en-US" altLang="zh-TW" dirty="0"/>
              <a:t>EX</a:t>
            </a:r>
            <a:r>
              <a:rPr lang="zh-TW" altLang="en-US" dirty="0"/>
              <a:t>：價金、標的物</a:t>
            </a:r>
            <a:endParaRPr lang="en-US" altLang="zh-TW" dirty="0"/>
          </a:p>
          <a:p>
            <a:pPr marL="0" indent="0">
              <a:buNone/>
            </a:pPr>
            <a:endParaRPr lang="zh-TW" altLang="en-US" dirty="0"/>
          </a:p>
          <a:p>
            <a:r>
              <a:rPr lang="zh-TW" altLang="en-US" dirty="0"/>
              <a:t>非必要之點</a:t>
            </a:r>
          </a:p>
          <a:p>
            <a:pPr marL="0" indent="0">
              <a:buNone/>
            </a:pPr>
            <a:r>
              <a:rPr lang="zh-TW" altLang="en-US" dirty="0"/>
              <a:t>→</a:t>
            </a:r>
            <a:r>
              <a:rPr lang="en-US" altLang="zh-TW" dirty="0"/>
              <a:t>1.</a:t>
            </a:r>
            <a:r>
              <a:rPr lang="zh-TW" altLang="en-US" dirty="0"/>
              <a:t> 常素：契約通常具有之約定內容，然將其去除不影響契約性質之約定。</a:t>
            </a:r>
            <a:endParaRPr lang="en-US" altLang="zh-TW" dirty="0"/>
          </a:p>
          <a:p>
            <a:pPr marL="0" indent="0">
              <a:buNone/>
            </a:pPr>
            <a:r>
              <a:rPr lang="zh-TW" altLang="en-US" dirty="0"/>
              <a:t>                </a:t>
            </a:r>
            <a:r>
              <a:rPr lang="en-US" altLang="zh-TW" dirty="0"/>
              <a:t>EX</a:t>
            </a:r>
            <a:r>
              <a:rPr lang="zh-TW" altLang="en-US" dirty="0"/>
              <a:t>：買賣契約終之時間、地點、方式、危險負擔或瑕疵擔保責任等。</a:t>
            </a:r>
            <a:endParaRPr lang="en-US" altLang="zh-TW" dirty="0"/>
          </a:p>
          <a:p>
            <a:pPr marL="0" indent="0">
              <a:buNone/>
            </a:pPr>
            <a:r>
              <a:rPr lang="zh-TW" altLang="en-US" dirty="0"/>
              <a:t>   </a:t>
            </a:r>
            <a:r>
              <a:rPr lang="en-US" altLang="zh-TW" dirty="0"/>
              <a:t>2. </a:t>
            </a:r>
            <a:r>
              <a:rPr lang="zh-TW" altLang="en-US" dirty="0"/>
              <a:t>偶素：基於當事人特別約定始出現於契約中之事項。</a:t>
            </a:r>
            <a:endParaRPr lang="en-US" altLang="zh-TW" dirty="0"/>
          </a:p>
          <a:p>
            <a:pPr marL="0" indent="0">
              <a:buNone/>
            </a:pPr>
            <a:r>
              <a:rPr lang="zh-TW" altLang="en-US" dirty="0"/>
              <a:t>                </a:t>
            </a:r>
            <a:r>
              <a:rPr lang="en-US" altLang="zh-TW" dirty="0"/>
              <a:t>EX</a:t>
            </a:r>
            <a:r>
              <a:rPr lang="zh-TW" altLang="en-US" dirty="0"/>
              <a:t>：特別保固期間、貨品包裝材料等。</a:t>
            </a:r>
            <a:endParaRPr lang="en-US" altLang="zh-TW" dirty="0"/>
          </a:p>
          <a:p>
            <a:pPr marL="0" indent="0">
              <a:buNone/>
            </a:pPr>
            <a:r>
              <a:rPr lang="zh-TW" altLang="en-US" dirty="0"/>
              <a:t>     </a:t>
            </a:r>
          </a:p>
        </p:txBody>
      </p:sp>
    </p:spTree>
    <p:extLst>
      <p:ext uri="{BB962C8B-B14F-4D97-AF65-F5344CB8AC3E}">
        <p14:creationId xmlns:p14="http://schemas.microsoft.com/office/powerpoint/2010/main" val="22294137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EAA67C-87A7-4CB7-9F10-91C1D7356F04}"/>
              </a:ext>
            </a:extLst>
          </p:cNvPr>
          <p:cNvSpPr>
            <a:spLocks noGrp="1"/>
          </p:cNvSpPr>
          <p:nvPr>
            <p:ph type="title"/>
          </p:nvPr>
        </p:nvSpPr>
        <p:spPr/>
        <p:txBody>
          <a:bodyPr/>
          <a:lstStyle/>
          <a:p>
            <a:r>
              <a:rPr lang="zh-TW" altLang="en-US" dirty="0"/>
              <a:t>必要之點 </a:t>
            </a:r>
            <a:r>
              <a:rPr lang="en-US" altLang="zh-TW" dirty="0"/>
              <a:t>V.S</a:t>
            </a:r>
            <a:r>
              <a:rPr lang="zh-TW" altLang="en-US" dirty="0">
                <a:latin typeface="+mj-ea"/>
              </a:rPr>
              <a:t> </a:t>
            </a:r>
            <a:r>
              <a:rPr lang="zh-TW" altLang="en-US" dirty="0"/>
              <a:t>非必要之點</a:t>
            </a:r>
          </a:p>
        </p:txBody>
      </p:sp>
      <p:sp>
        <p:nvSpPr>
          <p:cNvPr id="3" name="內容版面配置區 2">
            <a:extLst>
              <a:ext uri="{FF2B5EF4-FFF2-40B4-BE49-F238E27FC236}">
                <a16:creationId xmlns:a16="http://schemas.microsoft.com/office/drawing/2014/main" id="{2A79C3A8-E794-4E3E-BEC9-157FDD220A7F}"/>
              </a:ext>
            </a:extLst>
          </p:cNvPr>
          <p:cNvSpPr>
            <a:spLocks noGrp="1"/>
          </p:cNvSpPr>
          <p:nvPr>
            <p:ph idx="1"/>
          </p:nvPr>
        </p:nvSpPr>
        <p:spPr>
          <a:xfrm>
            <a:off x="1251678" y="1666241"/>
            <a:ext cx="10178322" cy="4958079"/>
          </a:xfrm>
        </p:spPr>
        <p:txBody>
          <a:bodyPr>
            <a:normAutofit/>
          </a:bodyPr>
          <a:lstStyle/>
          <a:p>
            <a:pPr marL="0" indent="0">
              <a:buNone/>
            </a:pPr>
            <a:r>
              <a:rPr lang="en-US" altLang="zh-TW" dirty="0"/>
              <a:t>1. </a:t>
            </a:r>
            <a:r>
              <a:rPr lang="zh-TW" altLang="en-US" dirty="0"/>
              <a:t>對於必要之點意思表示一致；非必要之點意思表示一致 → 契約成立</a:t>
            </a:r>
            <a:r>
              <a:rPr lang="en-US" altLang="zh-TW" dirty="0"/>
              <a:t>(</a:t>
            </a:r>
            <a:r>
              <a:rPr lang="zh-TW" altLang="en-US" dirty="0"/>
              <a:t>民法</a:t>
            </a:r>
            <a:r>
              <a:rPr lang="en-US" altLang="zh-TW" dirty="0"/>
              <a:t>§153I)</a:t>
            </a:r>
          </a:p>
          <a:p>
            <a:pPr marL="0" indent="0">
              <a:buNone/>
            </a:pPr>
            <a:endParaRPr lang="en-US" altLang="zh-TW" dirty="0"/>
          </a:p>
          <a:p>
            <a:pPr marL="0" indent="0">
              <a:buNone/>
            </a:pPr>
            <a:r>
              <a:rPr lang="en-US" altLang="zh-TW" dirty="0"/>
              <a:t>2. </a:t>
            </a:r>
            <a:r>
              <a:rPr lang="zh-TW" altLang="en-US" dirty="0"/>
              <a:t>對於必要之點意思表示不一致；非必要之點意思表示一致 → 契約不成立</a:t>
            </a:r>
            <a:r>
              <a:rPr lang="en-US" altLang="zh-TW" dirty="0"/>
              <a:t>(</a:t>
            </a:r>
            <a:r>
              <a:rPr lang="zh-TW" altLang="en-US" dirty="0"/>
              <a:t>民法</a:t>
            </a:r>
            <a:r>
              <a:rPr lang="en-US" altLang="zh-TW" dirty="0"/>
              <a:t>§153I)</a:t>
            </a:r>
          </a:p>
          <a:p>
            <a:pPr marL="0" indent="0">
              <a:buNone/>
            </a:pPr>
            <a:endParaRPr lang="en-US" altLang="zh-TW" dirty="0"/>
          </a:p>
          <a:p>
            <a:pPr marL="0" indent="0">
              <a:buNone/>
            </a:pPr>
            <a:r>
              <a:rPr lang="en-US" altLang="zh-TW" dirty="0"/>
              <a:t>3. </a:t>
            </a:r>
            <a:r>
              <a:rPr lang="zh-TW" altLang="en-US" dirty="0"/>
              <a:t>對於必要之點意思表示一致；非必要之點意思未經表示 → 推定契約成立</a:t>
            </a:r>
            <a:r>
              <a:rPr lang="en-US" altLang="zh-TW" dirty="0"/>
              <a:t>(</a:t>
            </a:r>
            <a:r>
              <a:rPr lang="zh-TW" altLang="en-US" dirty="0"/>
              <a:t>民法</a:t>
            </a:r>
            <a:r>
              <a:rPr lang="en-US" altLang="zh-TW" dirty="0"/>
              <a:t>§153II)</a:t>
            </a:r>
          </a:p>
          <a:p>
            <a:pPr marL="0" indent="0">
              <a:buNone/>
            </a:pPr>
            <a:r>
              <a:rPr lang="zh-TW" altLang="en-US"/>
              <a:t>   </a:t>
            </a:r>
            <a:r>
              <a:rPr lang="en-US" altLang="zh-TW" dirty="0"/>
              <a:t>(</a:t>
            </a:r>
            <a:r>
              <a:rPr lang="zh-TW" altLang="en-US" dirty="0"/>
              <a:t>如無法確定該非必要之點是否一致，法院應依其事件之性質定之</a:t>
            </a:r>
            <a:r>
              <a:rPr lang="en-US" altLang="zh-TW" dirty="0"/>
              <a:t>)</a:t>
            </a:r>
          </a:p>
          <a:p>
            <a:pPr marL="0" indent="0">
              <a:buNone/>
            </a:pPr>
            <a:r>
              <a:rPr lang="zh-TW" altLang="en-US" dirty="0"/>
              <a:t> </a:t>
            </a:r>
            <a:endParaRPr lang="en-US" altLang="zh-TW" dirty="0"/>
          </a:p>
          <a:p>
            <a:pPr marL="0" indent="0">
              <a:buNone/>
            </a:pPr>
            <a:r>
              <a:rPr lang="en-US" altLang="zh-TW" dirty="0"/>
              <a:t>4. </a:t>
            </a:r>
            <a:r>
              <a:rPr lang="zh-TW" altLang="en-US" dirty="0"/>
              <a:t>對於必要之點意思表示一致；非必要之點意思表示不一致 → 不成立</a:t>
            </a:r>
            <a:endParaRPr lang="en-US" altLang="zh-TW" dirty="0"/>
          </a:p>
          <a:p>
            <a:pPr marL="0" indent="0">
              <a:buNone/>
            </a:pPr>
            <a:endParaRPr lang="en-US" altLang="zh-TW" dirty="0"/>
          </a:p>
          <a:p>
            <a:pPr marL="0" indent="0">
              <a:buNone/>
            </a:pPr>
            <a:r>
              <a:rPr lang="en-US" altLang="zh-TW" dirty="0"/>
              <a:t>5. </a:t>
            </a:r>
            <a:r>
              <a:rPr lang="zh-TW" altLang="en-US" dirty="0"/>
              <a:t>兩者均不一致 → 契約不成立</a:t>
            </a:r>
            <a:r>
              <a:rPr lang="en-US" altLang="zh-TW" dirty="0"/>
              <a:t>(</a:t>
            </a:r>
            <a:r>
              <a:rPr lang="zh-TW" altLang="en-US" dirty="0"/>
              <a:t>民法</a:t>
            </a:r>
            <a:r>
              <a:rPr lang="en-US" altLang="zh-TW" dirty="0"/>
              <a:t>§153I)</a:t>
            </a:r>
          </a:p>
          <a:p>
            <a:pPr marL="0" indent="0">
              <a:buNone/>
            </a:pPr>
            <a:endParaRPr lang="zh-TW" altLang="en-US" dirty="0"/>
          </a:p>
        </p:txBody>
      </p:sp>
    </p:spTree>
    <p:extLst>
      <p:ext uri="{BB962C8B-B14F-4D97-AF65-F5344CB8AC3E}">
        <p14:creationId xmlns:p14="http://schemas.microsoft.com/office/powerpoint/2010/main" val="2942627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77E1E2E1-72E8-4AA3-945F-FBBB99F12976}"/>
              </a:ext>
            </a:extLst>
          </p:cNvPr>
          <p:cNvPicPr>
            <a:picLocks noGrp="1" noChangeAspect="1"/>
          </p:cNvPicPr>
          <p:nvPr>
            <p:ph idx="1"/>
          </p:nvPr>
        </p:nvPicPr>
        <p:blipFill>
          <a:blip r:embed="rId2"/>
          <a:stretch>
            <a:fillRect/>
          </a:stretch>
        </p:blipFill>
        <p:spPr>
          <a:xfrm>
            <a:off x="1117702" y="365760"/>
            <a:ext cx="10061145" cy="4493257"/>
          </a:xfrm>
          <a:prstGeom prst="rect">
            <a:avLst/>
          </a:prstGeom>
        </p:spPr>
      </p:pic>
    </p:spTree>
    <p:extLst>
      <p:ext uri="{BB962C8B-B14F-4D97-AF65-F5344CB8AC3E}">
        <p14:creationId xmlns:p14="http://schemas.microsoft.com/office/powerpoint/2010/main" val="12897477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0A9F58-2489-49DD-AB66-1B40BC200460}"/>
              </a:ext>
            </a:extLst>
          </p:cNvPr>
          <p:cNvSpPr>
            <a:spLocks noGrp="1"/>
          </p:cNvSpPr>
          <p:nvPr>
            <p:ph type="title"/>
          </p:nvPr>
        </p:nvSpPr>
        <p:spPr>
          <a:xfrm>
            <a:off x="1251678" y="382385"/>
            <a:ext cx="10178322" cy="918095"/>
          </a:xfrm>
        </p:spPr>
        <p:txBody>
          <a:bodyPr/>
          <a:lstStyle/>
          <a:p>
            <a:r>
              <a:rPr lang="zh-TW" altLang="en-US" dirty="0"/>
              <a:t>契約</a:t>
            </a:r>
          </a:p>
        </p:txBody>
      </p:sp>
      <p:sp>
        <p:nvSpPr>
          <p:cNvPr id="3" name="內容版面配置區 2">
            <a:extLst>
              <a:ext uri="{FF2B5EF4-FFF2-40B4-BE49-F238E27FC236}">
                <a16:creationId xmlns:a16="http://schemas.microsoft.com/office/drawing/2014/main" id="{D965BD01-5240-4128-8991-F5E6333DC5D6}"/>
              </a:ext>
            </a:extLst>
          </p:cNvPr>
          <p:cNvSpPr>
            <a:spLocks noGrp="1"/>
          </p:cNvSpPr>
          <p:nvPr>
            <p:ph idx="1"/>
          </p:nvPr>
        </p:nvSpPr>
        <p:spPr>
          <a:xfrm>
            <a:off x="1251678" y="1574801"/>
            <a:ext cx="10178322" cy="5049519"/>
          </a:xfrm>
        </p:spPr>
        <p:txBody>
          <a:bodyPr>
            <a:normAutofit lnSpcReduction="10000"/>
          </a:bodyPr>
          <a:lstStyle/>
          <a:p>
            <a:r>
              <a:rPr lang="zh-TW" altLang="en-US" dirty="0"/>
              <a:t>要約：向他方為締約邀請之意思表示，內容</a:t>
            </a:r>
            <a:r>
              <a:rPr lang="en-US" altLang="zh-TW" dirty="0"/>
              <a:t>(</a:t>
            </a:r>
            <a:r>
              <a:rPr lang="zh-TW" altLang="en-US" dirty="0"/>
              <a:t>必要之點</a:t>
            </a:r>
            <a:r>
              <a:rPr lang="en-US" altLang="zh-TW" dirty="0"/>
              <a:t>)</a:t>
            </a:r>
            <a:r>
              <a:rPr lang="zh-TW" altLang="en-US" dirty="0"/>
              <a:t>須確定或可得確定，因相對人承</a:t>
            </a:r>
            <a:endParaRPr lang="en-US" altLang="zh-TW" dirty="0"/>
          </a:p>
          <a:p>
            <a:pPr marL="0" indent="0">
              <a:buNone/>
            </a:pPr>
            <a:r>
              <a:rPr lang="zh-TW" altLang="en-US" dirty="0"/>
              <a:t>              諾始契約成立。要約得向特定人或不特定人為之，如自動販賣機，即是向不特定</a:t>
            </a:r>
            <a:endParaRPr lang="en-US" altLang="zh-TW" dirty="0"/>
          </a:p>
          <a:p>
            <a:pPr marL="0" indent="0">
              <a:buNone/>
            </a:pPr>
            <a:r>
              <a:rPr lang="zh-TW" altLang="en-US" dirty="0"/>
              <a:t>              人要約。</a:t>
            </a:r>
            <a:endParaRPr lang="en-US" altLang="zh-TW" dirty="0"/>
          </a:p>
          <a:p>
            <a:pPr marL="0" indent="0">
              <a:buNone/>
            </a:pPr>
            <a:endParaRPr lang="en-US" altLang="zh-TW" dirty="0"/>
          </a:p>
          <a:p>
            <a:r>
              <a:rPr lang="zh-TW" altLang="en-US" dirty="0"/>
              <a:t>要約之拘束力：要約生效後，於其存續期間內，要約人不得將邀約擴張、限制、撤銷、</a:t>
            </a:r>
          </a:p>
          <a:p>
            <a:pPr marL="0" indent="0">
              <a:buNone/>
            </a:pPr>
            <a:r>
              <a:rPr lang="zh-TW" altLang="en-US" dirty="0"/>
              <a:t>                             變更。</a:t>
            </a:r>
            <a:endParaRPr lang="en-US" altLang="zh-TW" dirty="0"/>
          </a:p>
          <a:p>
            <a:pPr marL="0" indent="0">
              <a:buNone/>
            </a:pPr>
            <a:endParaRPr lang="en-US" altLang="zh-TW" dirty="0"/>
          </a:p>
          <a:p>
            <a:r>
              <a:rPr lang="zh-TW" altLang="en-US" dirty="0"/>
              <a:t>擬制要約：無效承諾而因法律規定轉換成新要約。</a:t>
            </a:r>
            <a:endParaRPr lang="en-US" altLang="zh-TW" dirty="0"/>
          </a:p>
          <a:p>
            <a:pPr marL="0" indent="0">
              <a:buNone/>
            </a:pPr>
            <a:r>
              <a:rPr lang="zh-TW" altLang="en-US" dirty="0"/>
              <a:t>                      例如：民法第</a:t>
            </a:r>
            <a:r>
              <a:rPr lang="en-US" altLang="zh-TW" dirty="0"/>
              <a:t>160</a:t>
            </a:r>
            <a:r>
              <a:rPr lang="zh-TW" altLang="en-US" dirty="0"/>
              <a:t>條</a:t>
            </a:r>
            <a:endParaRPr lang="en-US" altLang="zh-TW" dirty="0"/>
          </a:p>
          <a:p>
            <a:pPr marL="0" indent="0">
              <a:buNone/>
            </a:pPr>
            <a:r>
              <a:rPr lang="zh-TW" altLang="en-US" dirty="0"/>
              <a:t>                               「</a:t>
            </a:r>
            <a:r>
              <a:rPr lang="en-US" altLang="zh-TW" dirty="0"/>
              <a:t>1. </a:t>
            </a:r>
            <a:r>
              <a:rPr lang="zh-TW" altLang="en-US" dirty="0"/>
              <a:t>遲到之承諾，除前條情形外，視為新要約。</a:t>
            </a:r>
          </a:p>
          <a:p>
            <a:pPr marL="0" indent="0">
              <a:buNone/>
            </a:pPr>
            <a:r>
              <a:rPr lang="en-US" altLang="zh-TW" dirty="0"/>
              <a:t>                                  2. </a:t>
            </a:r>
            <a:r>
              <a:rPr lang="zh-TW" altLang="en-US" dirty="0"/>
              <a:t>將要約擴張、限制或為其他變更而承諾者，視為拒絕原要約而為新   </a:t>
            </a:r>
            <a:endParaRPr lang="en-US" altLang="zh-TW" dirty="0"/>
          </a:p>
          <a:p>
            <a:pPr marL="0" indent="0">
              <a:buNone/>
            </a:pPr>
            <a:r>
              <a:rPr lang="zh-TW" altLang="en-US" dirty="0"/>
              <a:t>                                     要約。」</a:t>
            </a:r>
            <a:endParaRPr lang="en-US" altLang="zh-TW" dirty="0"/>
          </a:p>
          <a:p>
            <a:pPr marL="0" indent="0">
              <a:buNone/>
            </a:pPr>
            <a:endParaRPr lang="en-US" altLang="zh-TW" dirty="0"/>
          </a:p>
          <a:p>
            <a:pPr marL="0" indent="0">
              <a:buNone/>
            </a:pPr>
            <a:endParaRPr lang="zh-TW" altLang="en-US" dirty="0"/>
          </a:p>
          <a:p>
            <a:endParaRPr lang="zh-TW" altLang="en-US" dirty="0"/>
          </a:p>
        </p:txBody>
      </p:sp>
    </p:spTree>
    <p:extLst>
      <p:ext uri="{BB962C8B-B14F-4D97-AF65-F5344CB8AC3E}">
        <p14:creationId xmlns:p14="http://schemas.microsoft.com/office/powerpoint/2010/main" val="1489723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8" title="scalloped circle">
            <a:extLst>
              <a:ext uri="{FF2B5EF4-FFF2-40B4-BE49-F238E27FC236}">
                <a16:creationId xmlns:a16="http://schemas.microsoft.com/office/drawing/2014/main" id="{47F8A8B8-9430-4684-AA47-456455FF8CA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9528486 w 12192000"/>
              <a:gd name="connsiteY5" fmla="*/ 2197353 h 6858000"/>
              <a:gd name="connsiteX6" fmla="*/ 9491031 w 12192000"/>
              <a:gd name="connsiteY6" fmla="*/ 2200864 h 6858000"/>
              <a:gd name="connsiteX7" fmla="*/ 9454747 w 12192000"/>
              <a:gd name="connsiteY7" fmla="*/ 2210228 h 6858000"/>
              <a:gd name="connsiteX8" fmla="*/ 9419633 w 12192000"/>
              <a:gd name="connsiteY8" fmla="*/ 2224273 h 6858000"/>
              <a:gd name="connsiteX9" fmla="*/ 9383349 w 12192000"/>
              <a:gd name="connsiteY9" fmla="*/ 2241830 h 6858000"/>
              <a:gd name="connsiteX10" fmla="*/ 9349405 w 12192000"/>
              <a:gd name="connsiteY10" fmla="*/ 2261728 h 6858000"/>
              <a:gd name="connsiteX11" fmla="*/ 9314292 w 12192000"/>
              <a:gd name="connsiteY11" fmla="*/ 2282796 h 6858000"/>
              <a:gd name="connsiteX12" fmla="*/ 9279178 w 12192000"/>
              <a:gd name="connsiteY12" fmla="*/ 2301524 h 6858000"/>
              <a:gd name="connsiteX13" fmla="*/ 9244064 w 12192000"/>
              <a:gd name="connsiteY13" fmla="*/ 2320251 h 6858000"/>
              <a:gd name="connsiteX14" fmla="*/ 9208950 w 12192000"/>
              <a:gd name="connsiteY14" fmla="*/ 2334296 h 6858000"/>
              <a:gd name="connsiteX15" fmla="*/ 9172666 w 12192000"/>
              <a:gd name="connsiteY15" fmla="*/ 2343660 h 6858000"/>
              <a:gd name="connsiteX16" fmla="*/ 9136382 w 12192000"/>
              <a:gd name="connsiteY16" fmla="*/ 2348342 h 6858000"/>
              <a:gd name="connsiteX17" fmla="*/ 9097757 w 12192000"/>
              <a:gd name="connsiteY17" fmla="*/ 2348342 h 6858000"/>
              <a:gd name="connsiteX18" fmla="*/ 9057961 w 12192000"/>
              <a:gd name="connsiteY18" fmla="*/ 2346001 h 6858000"/>
              <a:gd name="connsiteX19" fmla="*/ 9018166 w 12192000"/>
              <a:gd name="connsiteY19" fmla="*/ 2341319 h 6858000"/>
              <a:gd name="connsiteX20" fmla="*/ 8978370 w 12192000"/>
              <a:gd name="connsiteY20" fmla="*/ 2335467 h 6858000"/>
              <a:gd name="connsiteX21" fmla="*/ 8938575 w 12192000"/>
              <a:gd name="connsiteY21" fmla="*/ 2330785 h 6858000"/>
              <a:gd name="connsiteX22" fmla="*/ 8898779 w 12192000"/>
              <a:gd name="connsiteY22" fmla="*/ 2327274 h 6858000"/>
              <a:gd name="connsiteX23" fmla="*/ 8861324 w 12192000"/>
              <a:gd name="connsiteY23" fmla="*/ 2328444 h 6858000"/>
              <a:gd name="connsiteX24" fmla="*/ 8825040 w 12192000"/>
              <a:gd name="connsiteY24" fmla="*/ 2333126 h 6858000"/>
              <a:gd name="connsiteX25" fmla="*/ 8789926 w 12192000"/>
              <a:gd name="connsiteY25" fmla="*/ 2343660 h 6858000"/>
              <a:gd name="connsiteX26" fmla="*/ 8760665 w 12192000"/>
              <a:gd name="connsiteY26" fmla="*/ 2358876 h 6858000"/>
              <a:gd name="connsiteX27" fmla="*/ 8732574 w 12192000"/>
              <a:gd name="connsiteY27" fmla="*/ 2378774 h 6858000"/>
              <a:gd name="connsiteX28" fmla="*/ 8707994 w 12192000"/>
              <a:gd name="connsiteY28" fmla="*/ 2402183 h 6858000"/>
              <a:gd name="connsiteX29" fmla="*/ 8683415 w 12192000"/>
              <a:gd name="connsiteY29" fmla="*/ 2429103 h 6858000"/>
              <a:gd name="connsiteX30" fmla="*/ 8661176 w 12192000"/>
              <a:gd name="connsiteY30" fmla="*/ 2457194 h 6858000"/>
              <a:gd name="connsiteX31" fmla="*/ 8638937 w 12192000"/>
              <a:gd name="connsiteY31" fmla="*/ 2486456 h 6858000"/>
              <a:gd name="connsiteX32" fmla="*/ 8616699 w 12192000"/>
              <a:gd name="connsiteY32" fmla="*/ 2515717 h 6858000"/>
              <a:gd name="connsiteX33" fmla="*/ 8594460 w 12192000"/>
              <a:gd name="connsiteY33" fmla="*/ 2543808 h 6858000"/>
              <a:gd name="connsiteX34" fmla="*/ 8571051 w 12192000"/>
              <a:gd name="connsiteY34" fmla="*/ 2570729 h 6858000"/>
              <a:gd name="connsiteX35" fmla="*/ 8544130 w 12192000"/>
              <a:gd name="connsiteY35" fmla="*/ 2594138 h 6858000"/>
              <a:gd name="connsiteX36" fmla="*/ 8518380 w 12192000"/>
              <a:gd name="connsiteY36" fmla="*/ 2615206 h 6858000"/>
              <a:gd name="connsiteX37" fmla="*/ 8489119 w 12192000"/>
              <a:gd name="connsiteY37" fmla="*/ 2631593 h 6858000"/>
              <a:gd name="connsiteX38" fmla="*/ 8457516 w 12192000"/>
              <a:gd name="connsiteY38" fmla="*/ 2645638 h 6858000"/>
              <a:gd name="connsiteX39" fmla="*/ 8423573 w 12192000"/>
              <a:gd name="connsiteY39" fmla="*/ 2657343 h 6858000"/>
              <a:gd name="connsiteX40" fmla="*/ 8388459 w 12192000"/>
              <a:gd name="connsiteY40" fmla="*/ 2667877 h 6858000"/>
              <a:gd name="connsiteX41" fmla="*/ 8353346 w 12192000"/>
              <a:gd name="connsiteY41" fmla="*/ 2677241 h 6858000"/>
              <a:gd name="connsiteX42" fmla="*/ 8317062 w 12192000"/>
              <a:gd name="connsiteY42" fmla="*/ 2686604 h 6858000"/>
              <a:gd name="connsiteX43" fmla="*/ 8283118 w 12192000"/>
              <a:gd name="connsiteY43" fmla="*/ 2697138 h 6858000"/>
              <a:gd name="connsiteX44" fmla="*/ 8249175 w 12192000"/>
              <a:gd name="connsiteY44" fmla="*/ 2708843 h 6858000"/>
              <a:gd name="connsiteX45" fmla="*/ 8217573 w 12192000"/>
              <a:gd name="connsiteY45" fmla="*/ 2722888 h 6858000"/>
              <a:gd name="connsiteX46" fmla="*/ 8189482 w 12192000"/>
              <a:gd name="connsiteY46" fmla="*/ 2740445 h 6858000"/>
              <a:gd name="connsiteX47" fmla="*/ 8163732 w 12192000"/>
              <a:gd name="connsiteY47" fmla="*/ 2761514 h 6858000"/>
              <a:gd name="connsiteX48" fmla="*/ 8142663 w 12192000"/>
              <a:gd name="connsiteY48" fmla="*/ 2787264 h 6858000"/>
              <a:gd name="connsiteX49" fmla="*/ 8125106 w 12192000"/>
              <a:gd name="connsiteY49" fmla="*/ 2815355 h 6858000"/>
              <a:gd name="connsiteX50" fmla="*/ 8111061 w 12192000"/>
              <a:gd name="connsiteY50" fmla="*/ 2846957 h 6858000"/>
              <a:gd name="connsiteX51" fmla="*/ 8099356 w 12192000"/>
              <a:gd name="connsiteY51" fmla="*/ 2880900 h 6858000"/>
              <a:gd name="connsiteX52" fmla="*/ 8088822 w 12192000"/>
              <a:gd name="connsiteY52" fmla="*/ 2914844 h 6858000"/>
              <a:gd name="connsiteX53" fmla="*/ 8079459 w 12192000"/>
              <a:gd name="connsiteY53" fmla="*/ 2951128 h 6858000"/>
              <a:gd name="connsiteX54" fmla="*/ 8070095 w 12192000"/>
              <a:gd name="connsiteY54" fmla="*/ 2986242 h 6858000"/>
              <a:gd name="connsiteX55" fmla="*/ 8059561 w 12192000"/>
              <a:gd name="connsiteY55" fmla="*/ 3021355 h 6858000"/>
              <a:gd name="connsiteX56" fmla="*/ 8047856 w 12192000"/>
              <a:gd name="connsiteY56" fmla="*/ 3055299 h 6858000"/>
              <a:gd name="connsiteX57" fmla="*/ 8033811 w 12192000"/>
              <a:gd name="connsiteY57" fmla="*/ 3086901 h 6858000"/>
              <a:gd name="connsiteX58" fmla="*/ 8017424 w 12192000"/>
              <a:gd name="connsiteY58" fmla="*/ 3116162 h 6858000"/>
              <a:gd name="connsiteX59" fmla="*/ 7996356 w 12192000"/>
              <a:gd name="connsiteY59" fmla="*/ 3141913 h 6858000"/>
              <a:gd name="connsiteX60" fmla="*/ 7972947 w 12192000"/>
              <a:gd name="connsiteY60" fmla="*/ 3168833 h 6858000"/>
              <a:gd name="connsiteX61" fmla="*/ 7946026 w 12192000"/>
              <a:gd name="connsiteY61" fmla="*/ 3192242 h 6858000"/>
              <a:gd name="connsiteX62" fmla="*/ 7916765 w 12192000"/>
              <a:gd name="connsiteY62" fmla="*/ 3214481 h 6858000"/>
              <a:gd name="connsiteX63" fmla="*/ 7887503 w 12192000"/>
              <a:gd name="connsiteY63" fmla="*/ 3236720 h 6858000"/>
              <a:gd name="connsiteX64" fmla="*/ 7858242 w 12192000"/>
              <a:gd name="connsiteY64" fmla="*/ 3258958 h 6858000"/>
              <a:gd name="connsiteX65" fmla="*/ 7830151 w 12192000"/>
              <a:gd name="connsiteY65" fmla="*/ 3281197 h 6858000"/>
              <a:gd name="connsiteX66" fmla="*/ 7803230 w 12192000"/>
              <a:gd name="connsiteY66" fmla="*/ 3305777 h 6858000"/>
              <a:gd name="connsiteX67" fmla="*/ 7779821 w 12192000"/>
              <a:gd name="connsiteY67" fmla="*/ 3330356 h 6858000"/>
              <a:gd name="connsiteX68" fmla="*/ 7759923 w 12192000"/>
              <a:gd name="connsiteY68" fmla="*/ 3358447 h 6858000"/>
              <a:gd name="connsiteX69" fmla="*/ 7744708 w 12192000"/>
              <a:gd name="connsiteY69" fmla="*/ 3387709 h 6858000"/>
              <a:gd name="connsiteX70" fmla="*/ 7734173 w 12192000"/>
              <a:gd name="connsiteY70" fmla="*/ 3422822 h 6858000"/>
              <a:gd name="connsiteX71" fmla="*/ 7729492 w 12192000"/>
              <a:gd name="connsiteY71" fmla="*/ 3459107 h 6858000"/>
              <a:gd name="connsiteX72" fmla="*/ 7728321 w 12192000"/>
              <a:gd name="connsiteY72" fmla="*/ 3496561 h 6858000"/>
              <a:gd name="connsiteX73" fmla="*/ 7731832 w 12192000"/>
              <a:gd name="connsiteY73" fmla="*/ 3536357 h 6858000"/>
              <a:gd name="connsiteX74" fmla="*/ 7736514 w 12192000"/>
              <a:gd name="connsiteY74" fmla="*/ 3576152 h 6858000"/>
              <a:gd name="connsiteX75" fmla="*/ 7742367 w 12192000"/>
              <a:gd name="connsiteY75" fmla="*/ 3615948 h 6858000"/>
              <a:gd name="connsiteX76" fmla="*/ 7747048 w 12192000"/>
              <a:gd name="connsiteY76" fmla="*/ 3655744 h 6858000"/>
              <a:gd name="connsiteX77" fmla="*/ 7749389 w 12192000"/>
              <a:gd name="connsiteY77" fmla="*/ 3695539 h 6858000"/>
              <a:gd name="connsiteX78" fmla="*/ 7749389 w 12192000"/>
              <a:gd name="connsiteY78" fmla="*/ 3734164 h 6858000"/>
              <a:gd name="connsiteX79" fmla="*/ 7744708 w 12192000"/>
              <a:gd name="connsiteY79" fmla="*/ 3770449 h 6858000"/>
              <a:gd name="connsiteX80" fmla="*/ 7735344 w 12192000"/>
              <a:gd name="connsiteY80" fmla="*/ 3806733 h 6858000"/>
              <a:gd name="connsiteX81" fmla="*/ 7721298 w 12192000"/>
              <a:gd name="connsiteY81" fmla="*/ 3840676 h 6858000"/>
              <a:gd name="connsiteX82" fmla="*/ 7703741 w 12192000"/>
              <a:gd name="connsiteY82" fmla="*/ 3875790 h 6858000"/>
              <a:gd name="connsiteX83" fmla="*/ 7683844 w 12192000"/>
              <a:gd name="connsiteY83" fmla="*/ 3910903 h 6858000"/>
              <a:gd name="connsiteX84" fmla="*/ 7662775 w 12192000"/>
              <a:gd name="connsiteY84" fmla="*/ 3946017 h 6858000"/>
              <a:gd name="connsiteX85" fmla="*/ 7642878 w 12192000"/>
              <a:gd name="connsiteY85" fmla="*/ 3979961 h 6858000"/>
              <a:gd name="connsiteX86" fmla="*/ 7625321 w 12192000"/>
              <a:gd name="connsiteY86" fmla="*/ 4016245 h 6858000"/>
              <a:gd name="connsiteX87" fmla="*/ 7611275 w 12192000"/>
              <a:gd name="connsiteY87" fmla="*/ 4051358 h 6858000"/>
              <a:gd name="connsiteX88" fmla="*/ 7601912 w 12192000"/>
              <a:gd name="connsiteY88" fmla="*/ 4087643 h 6858000"/>
              <a:gd name="connsiteX89" fmla="*/ 7598400 w 12192000"/>
              <a:gd name="connsiteY89" fmla="*/ 4125097 h 6858000"/>
              <a:gd name="connsiteX90" fmla="*/ 7601912 w 12192000"/>
              <a:gd name="connsiteY90" fmla="*/ 4162552 h 6858000"/>
              <a:gd name="connsiteX91" fmla="*/ 7611275 w 12192000"/>
              <a:gd name="connsiteY91" fmla="*/ 4198836 h 6858000"/>
              <a:gd name="connsiteX92" fmla="*/ 7625321 w 12192000"/>
              <a:gd name="connsiteY92" fmla="*/ 4233950 h 6858000"/>
              <a:gd name="connsiteX93" fmla="*/ 7642878 w 12192000"/>
              <a:gd name="connsiteY93" fmla="*/ 4270234 h 6858000"/>
              <a:gd name="connsiteX94" fmla="*/ 7662775 w 12192000"/>
              <a:gd name="connsiteY94" fmla="*/ 4304177 h 6858000"/>
              <a:gd name="connsiteX95" fmla="*/ 7683844 w 12192000"/>
              <a:gd name="connsiteY95" fmla="*/ 4339291 h 6858000"/>
              <a:gd name="connsiteX96" fmla="*/ 7703741 w 12192000"/>
              <a:gd name="connsiteY96" fmla="*/ 4374405 h 6858000"/>
              <a:gd name="connsiteX97" fmla="*/ 7721298 w 12192000"/>
              <a:gd name="connsiteY97" fmla="*/ 4409519 h 6858000"/>
              <a:gd name="connsiteX98" fmla="*/ 7735344 w 12192000"/>
              <a:gd name="connsiteY98" fmla="*/ 4443462 h 6858000"/>
              <a:gd name="connsiteX99" fmla="*/ 7744708 w 12192000"/>
              <a:gd name="connsiteY99" fmla="*/ 4479746 h 6858000"/>
              <a:gd name="connsiteX100" fmla="*/ 7749389 w 12192000"/>
              <a:gd name="connsiteY100" fmla="*/ 4516030 h 6858000"/>
              <a:gd name="connsiteX101" fmla="*/ 7749389 w 12192000"/>
              <a:gd name="connsiteY101" fmla="*/ 4554655 h 6858000"/>
              <a:gd name="connsiteX102" fmla="*/ 7747048 w 12192000"/>
              <a:gd name="connsiteY102" fmla="*/ 4594451 h 6858000"/>
              <a:gd name="connsiteX103" fmla="*/ 7742367 w 12192000"/>
              <a:gd name="connsiteY103" fmla="*/ 4634247 h 6858000"/>
              <a:gd name="connsiteX104" fmla="*/ 7736514 w 12192000"/>
              <a:gd name="connsiteY104" fmla="*/ 4674042 h 6858000"/>
              <a:gd name="connsiteX105" fmla="*/ 7731832 w 12192000"/>
              <a:gd name="connsiteY105" fmla="*/ 4713838 h 6858000"/>
              <a:gd name="connsiteX106" fmla="*/ 7728321 w 12192000"/>
              <a:gd name="connsiteY106" fmla="*/ 4753633 h 6858000"/>
              <a:gd name="connsiteX107" fmla="*/ 7729492 w 12192000"/>
              <a:gd name="connsiteY107" fmla="*/ 4791088 h 6858000"/>
              <a:gd name="connsiteX108" fmla="*/ 7734173 w 12192000"/>
              <a:gd name="connsiteY108" fmla="*/ 4827372 h 6858000"/>
              <a:gd name="connsiteX109" fmla="*/ 7744708 w 12192000"/>
              <a:gd name="connsiteY109" fmla="*/ 4862486 h 6858000"/>
              <a:gd name="connsiteX110" fmla="*/ 7759923 w 12192000"/>
              <a:gd name="connsiteY110" fmla="*/ 4891747 h 6858000"/>
              <a:gd name="connsiteX111" fmla="*/ 7779821 w 12192000"/>
              <a:gd name="connsiteY111" fmla="*/ 4919838 h 6858000"/>
              <a:gd name="connsiteX112" fmla="*/ 7803230 w 12192000"/>
              <a:gd name="connsiteY112" fmla="*/ 4944418 h 6858000"/>
              <a:gd name="connsiteX113" fmla="*/ 7830151 w 12192000"/>
              <a:gd name="connsiteY113" fmla="*/ 4968998 h 6858000"/>
              <a:gd name="connsiteX114" fmla="*/ 7858242 w 12192000"/>
              <a:gd name="connsiteY114" fmla="*/ 4991236 h 6858000"/>
              <a:gd name="connsiteX115" fmla="*/ 7887503 w 12192000"/>
              <a:gd name="connsiteY115" fmla="*/ 5013475 h 6858000"/>
              <a:gd name="connsiteX116" fmla="*/ 7916765 w 12192000"/>
              <a:gd name="connsiteY116" fmla="*/ 5035714 h 6858000"/>
              <a:gd name="connsiteX117" fmla="*/ 7946026 w 12192000"/>
              <a:gd name="connsiteY117" fmla="*/ 5057952 h 6858000"/>
              <a:gd name="connsiteX118" fmla="*/ 7972947 w 12192000"/>
              <a:gd name="connsiteY118" fmla="*/ 5081362 h 6858000"/>
              <a:gd name="connsiteX119" fmla="*/ 7996356 w 12192000"/>
              <a:gd name="connsiteY119" fmla="*/ 5108282 h 6858000"/>
              <a:gd name="connsiteX120" fmla="*/ 8017424 w 12192000"/>
              <a:gd name="connsiteY120" fmla="*/ 5134032 h 6858000"/>
              <a:gd name="connsiteX121" fmla="*/ 8033811 w 12192000"/>
              <a:gd name="connsiteY121" fmla="*/ 5163294 h 6858000"/>
              <a:gd name="connsiteX122" fmla="*/ 8047856 w 12192000"/>
              <a:gd name="connsiteY122" fmla="*/ 5194896 h 6858000"/>
              <a:gd name="connsiteX123" fmla="*/ 8059561 w 12192000"/>
              <a:gd name="connsiteY123" fmla="*/ 5228839 h 6858000"/>
              <a:gd name="connsiteX124" fmla="*/ 8070095 w 12192000"/>
              <a:gd name="connsiteY124" fmla="*/ 5263953 h 6858000"/>
              <a:gd name="connsiteX125" fmla="*/ 8079459 w 12192000"/>
              <a:gd name="connsiteY125" fmla="*/ 5299067 h 6858000"/>
              <a:gd name="connsiteX126" fmla="*/ 8088822 w 12192000"/>
              <a:gd name="connsiteY126" fmla="*/ 5335351 h 6858000"/>
              <a:gd name="connsiteX127" fmla="*/ 8099356 w 12192000"/>
              <a:gd name="connsiteY127" fmla="*/ 5369294 h 6858000"/>
              <a:gd name="connsiteX128" fmla="*/ 8111061 w 12192000"/>
              <a:gd name="connsiteY128" fmla="*/ 5403238 h 6858000"/>
              <a:gd name="connsiteX129" fmla="*/ 8125106 w 12192000"/>
              <a:gd name="connsiteY129" fmla="*/ 5434840 h 6858000"/>
              <a:gd name="connsiteX130" fmla="*/ 8142663 w 12192000"/>
              <a:gd name="connsiteY130" fmla="*/ 5462931 h 6858000"/>
              <a:gd name="connsiteX131" fmla="*/ 8163732 w 12192000"/>
              <a:gd name="connsiteY131" fmla="*/ 5488681 h 6858000"/>
              <a:gd name="connsiteX132" fmla="*/ 8189482 w 12192000"/>
              <a:gd name="connsiteY132" fmla="*/ 5509749 h 6858000"/>
              <a:gd name="connsiteX133" fmla="*/ 8217573 w 12192000"/>
              <a:gd name="connsiteY133" fmla="*/ 5527306 h 6858000"/>
              <a:gd name="connsiteX134" fmla="*/ 8249175 w 12192000"/>
              <a:gd name="connsiteY134" fmla="*/ 5541352 h 6858000"/>
              <a:gd name="connsiteX135" fmla="*/ 8283118 w 12192000"/>
              <a:gd name="connsiteY135" fmla="*/ 5553056 h 6858000"/>
              <a:gd name="connsiteX136" fmla="*/ 8317062 w 12192000"/>
              <a:gd name="connsiteY136" fmla="*/ 5563590 h 6858000"/>
              <a:gd name="connsiteX137" fmla="*/ 8353346 w 12192000"/>
              <a:gd name="connsiteY137" fmla="*/ 5572954 h 6858000"/>
              <a:gd name="connsiteX138" fmla="*/ 8388459 w 12192000"/>
              <a:gd name="connsiteY138" fmla="*/ 5582318 h 6858000"/>
              <a:gd name="connsiteX139" fmla="*/ 8423573 w 12192000"/>
              <a:gd name="connsiteY139" fmla="*/ 5592852 h 6858000"/>
              <a:gd name="connsiteX140" fmla="*/ 8457516 w 12192000"/>
              <a:gd name="connsiteY140" fmla="*/ 5604556 h 6858000"/>
              <a:gd name="connsiteX141" fmla="*/ 8489119 w 12192000"/>
              <a:gd name="connsiteY141" fmla="*/ 5618602 h 6858000"/>
              <a:gd name="connsiteX142" fmla="*/ 8518380 w 12192000"/>
              <a:gd name="connsiteY142" fmla="*/ 5634988 h 6858000"/>
              <a:gd name="connsiteX143" fmla="*/ 8544130 w 12192000"/>
              <a:gd name="connsiteY143" fmla="*/ 5656057 h 6858000"/>
              <a:gd name="connsiteX144" fmla="*/ 8571051 w 12192000"/>
              <a:gd name="connsiteY144" fmla="*/ 5679466 h 6858000"/>
              <a:gd name="connsiteX145" fmla="*/ 8594460 w 12192000"/>
              <a:gd name="connsiteY145" fmla="*/ 5706386 h 6858000"/>
              <a:gd name="connsiteX146" fmla="*/ 8616699 w 12192000"/>
              <a:gd name="connsiteY146" fmla="*/ 5734477 h 6858000"/>
              <a:gd name="connsiteX147" fmla="*/ 8638937 w 12192000"/>
              <a:gd name="connsiteY147" fmla="*/ 5763739 h 6858000"/>
              <a:gd name="connsiteX148" fmla="*/ 8661176 w 12192000"/>
              <a:gd name="connsiteY148" fmla="*/ 5793000 h 6858000"/>
              <a:gd name="connsiteX149" fmla="*/ 8683415 w 12192000"/>
              <a:gd name="connsiteY149" fmla="*/ 5821091 h 6858000"/>
              <a:gd name="connsiteX150" fmla="*/ 8707994 w 12192000"/>
              <a:gd name="connsiteY150" fmla="*/ 5848012 h 6858000"/>
              <a:gd name="connsiteX151" fmla="*/ 8732574 w 12192000"/>
              <a:gd name="connsiteY151" fmla="*/ 5871421 h 6858000"/>
              <a:gd name="connsiteX152" fmla="*/ 8760665 w 12192000"/>
              <a:gd name="connsiteY152" fmla="*/ 5891319 h 6858000"/>
              <a:gd name="connsiteX153" fmla="*/ 8789926 w 12192000"/>
              <a:gd name="connsiteY153" fmla="*/ 5906535 h 6858000"/>
              <a:gd name="connsiteX154" fmla="*/ 8825040 w 12192000"/>
              <a:gd name="connsiteY154" fmla="*/ 5917069 h 6858000"/>
              <a:gd name="connsiteX155" fmla="*/ 8861324 w 12192000"/>
              <a:gd name="connsiteY155" fmla="*/ 5921751 h 6858000"/>
              <a:gd name="connsiteX156" fmla="*/ 8898779 w 12192000"/>
              <a:gd name="connsiteY156" fmla="*/ 5922921 h 6858000"/>
              <a:gd name="connsiteX157" fmla="*/ 8938575 w 12192000"/>
              <a:gd name="connsiteY157" fmla="*/ 5919410 h 6858000"/>
              <a:gd name="connsiteX158" fmla="*/ 8978370 w 12192000"/>
              <a:gd name="connsiteY158" fmla="*/ 5914728 h 6858000"/>
              <a:gd name="connsiteX159" fmla="*/ 9018166 w 12192000"/>
              <a:gd name="connsiteY159" fmla="*/ 5908876 h 6858000"/>
              <a:gd name="connsiteX160" fmla="*/ 9057961 w 12192000"/>
              <a:gd name="connsiteY160" fmla="*/ 5904194 h 6858000"/>
              <a:gd name="connsiteX161" fmla="*/ 9097757 w 12192000"/>
              <a:gd name="connsiteY161" fmla="*/ 5901853 h 6858000"/>
              <a:gd name="connsiteX162" fmla="*/ 9136382 w 12192000"/>
              <a:gd name="connsiteY162" fmla="*/ 5901853 h 6858000"/>
              <a:gd name="connsiteX163" fmla="*/ 9172666 w 12192000"/>
              <a:gd name="connsiteY163" fmla="*/ 5906535 h 6858000"/>
              <a:gd name="connsiteX164" fmla="*/ 9208950 w 12192000"/>
              <a:gd name="connsiteY164" fmla="*/ 5915898 h 6858000"/>
              <a:gd name="connsiteX165" fmla="*/ 9244064 w 12192000"/>
              <a:gd name="connsiteY165" fmla="*/ 5929944 h 6858000"/>
              <a:gd name="connsiteX166" fmla="*/ 9279178 w 12192000"/>
              <a:gd name="connsiteY166" fmla="*/ 5948671 h 6858000"/>
              <a:gd name="connsiteX167" fmla="*/ 9314292 w 12192000"/>
              <a:gd name="connsiteY167" fmla="*/ 5967398 h 6858000"/>
              <a:gd name="connsiteX168" fmla="*/ 9349405 w 12192000"/>
              <a:gd name="connsiteY168" fmla="*/ 5988467 h 6858000"/>
              <a:gd name="connsiteX169" fmla="*/ 9383349 w 12192000"/>
              <a:gd name="connsiteY169" fmla="*/ 6008364 h 6858000"/>
              <a:gd name="connsiteX170" fmla="*/ 9419633 w 12192000"/>
              <a:gd name="connsiteY170" fmla="*/ 6025921 h 6858000"/>
              <a:gd name="connsiteX171" fmla="*/ 9454747 w 12192000"/>
              <a:gd name="connsiteY171" fmla="*/ 6039967 h 6858000"/>
              <a:gd name="connsiteX172" fmla="*/ 9491031 w 12192000"/>
              <a:gd name="connsiteY172" fmla="*/ 6049331 h 6858000"/>
              <a:gd name="connsiteX173" fmla="*/ 9528486 w 12192000"/>
              <a:gd name="connsiteY173" fmla="*/ 6052842 h 6858000"/>
              <a:gd name="connsiteX174" fmla="*/ 9565940 w 12192000"/>
              <a:gd name="connsiteY174" fmla="*/ 6049331 h 6858000"/>
              <a:gd name="connsiteX175" fmla="*/ 9602224 w 12192000"/>
              <a:gd name="connsiteY175" fmla="*/ 6039967 h 6858000"/>
              <a:gd name="connsiteX176" fmla="*/ 9637338 w 12192000"/>
              <a:gd name="connsiteY176" fmla="*/ 6025921 h 6858000"/>
              <a:gd name="connsiteX177" fmla="*/ 9673622 w 12192000"/>
              <a:gd name="connsiteY177" fmla="*/ 6008364 h 6858000"/>
              <a:gd name="connsiteX178" fmla="*/ 9707566 w 12192000"/>
              <a:gd name="connsiteY178" fmla="*/ 5988467 h 6858000"/>
              <a:gd name="connsiteX179" fmla="*/ 9742679 w 12192000"/>
              <a:gd name="connsiteY179" fmla="*/ 5967398 h 6858000"/>
              <a:gd name="connsiteX180" fmla="*/ 9777793 w 12192000"/>
              <a:gd name="connsiteY180" fmla="*/ 5948671 h 6858000"/>
              <a:gd name="connsiteX181" fmla="*/ 9812907 w 12192000"/>
              <a:gd name="connsiteY181" fmla="*/ 5929944 h 6858000"/>
              <a:gd name="connsiteX182" fmla="*/ 9846850 w 12192000"/>
              <a:gd name="connsiteY182" fmla="*/ 5915898 h 6858000"/>
              <a:gd name="connsiteX183" fmla="*/ 9884305 w 12192000"/>
              <a:gd name="connsiteY183" fmla="*/ 5906535 h 6858000"/>
              <a:gd name="connsiteX184" fmla="*/ 9920589 w 12192000"/>
              <a:gd name="connsiteY184" fmla="*/ 5901853 h 6858000"/>
              <a:gd name="connsiteX185" fmla="*/ 9959214 w 12192000"/>
              <a:gd name="connsiteY185" fmla="*/ 5901853 h 6858000"/>
              <a:gd name="connsiteX186" fmla="*/ 9999010 w 12192000"/>
              <a:gd name="connsiteY186" fmla="*/ 5904194 h 6858000"/>
              <a:gd name="connsiteX187" fmla="*/ 10038805 w 12192000"/>
              <a:gd name="connsiteY187" fmla="*/ 5908876 h 6858000"/>
              <a:gd name="connsiteX188" fmla="*/ 10078601 w 12192000"/>
              <a:gd name="connsiteY188" fmla="*/ 5914728 h 6858000"/>
              <a:gd name="connsiteX189" fmla="*/ 10118396 w 12192000"/>
              <a:gd name="connsiteY189" fmla="*/ 5919410 h 6858000"/>
              <a:gd name="connsiteX190" fmla="*/ 10158192 w 12192000"/>
              <a:gd name="connsiteY190" fmla="*/ 5922921 h 6858000"/>
              <a:gd name="connsiteX191" fmla="*/ 10195647 w 12192000"/>
              <a:gd name="connsiteY191" fmla="*/ 5921751 h 6858000"/>
              <a:gd name="connsiteX192" fmla="*/ 10231931 w 12192000"/>
              <a:gd name="connsiteY192" fmla="*/ 5917069 h 6858000"/>
              <a:gd name="connsiteX193" fmla="*/ 10267044 w 12192000"/>
              <a:gd name="connsiteY193" fmla="*/ 5906535 h 6858000"/>
              <a:gd name="connsiteX194" fmla="*/ 10296306 w 12192000"/>
              <a:gd name="connsiteY194" fmla="*/ 5891319 h 6858000"/>
              <a:gd name="connsiteX195" fmla="*/ 10324397 w 12192000"/>
              <a:gd name="connsiteY195" fmla="*/ 5871421 h 6858000"/>
              <a:gd name="connsiteX196" fmla="*/ 10348977 w 12192000"/>
              <a:gd name="connsiteY196" fmla="*/ 5848012 h 6858000"/>
              <a:gd name="connsiteX197" fmla="*/ 10373556 w 12192000"/>
              <a:gd name="connsiteY197" fmla="*/ 5821091 h 6858000"/>
              <a:gd name="connsiteX198" fmla="*/ 10395795 w 12192000"/>
              <a:gd name="connsiteY198" fmla="*/ 5793000 h 6858000"/>
              <a:gd name="connsiteX199" fmla="*/ 10418034 w 12192000"/>
              <a:gd name="connsiteY199" fmla="*/ 5763739 h 6858000"/>
              <a:gd name="connsiteX200" fmla="*/ 10440272 w 12192000"/>
              <a:gd name="connsiteY200" fmla="*/ 5734477 h 6858000"/>
              <a:gd name="connsiteX201" fmla="*/ 10462511 w 12192000"/>
              <a:gd name="connsiteY201" fmla="*/ 5706386 h 6858000"/>
              <a:gd name="connsiteX202" fmla="*/ 10485920 w 12192000"/>
              <a:gd name="connsiteY202" fmla="*/ 5679466 h 6858000"/>
              <a:gd name="connsiteX203" fmla="*/ 10512841 w 12192000"/>
              <a:gd name="connsiteY203" fmla="*/ 5656057 h 6858000"/>
              <a:gd name="connsiteX204" fmla="*/ 10538591 w 12192000"/>
              <a:gd name="connsiteY204" fmla="*/ 5634988 h 6858000"/>
              <a:gd name="connsiteX205" fmla="*/ 10567852 w 12192000"/>
              <a:gd name="connsiteY205" fmla="*/ 5618602 h 6858000"/>
              <a:gd name="connsiteX206" fmla="*/ 10599455 w 12192000"/>
              <a:gd name="connsiteY206" fmla="*/ 5604556 h 6858000"/>
              <a:gd name="connsiteX207" fmla="*/ 10633398 w 12192000"/>
              <a:gd name="connsiteY207" fmla="*/ 5592852 h 6858000"/>
              <a:gd name="connsiteX208" fmla="*/ 10668512 w 12192000"/>
              <a:gd name="connsiteY208" fmla="*/ 5582318 h 6858000"/>
              <a:gd name="connsiteX209" fmla="*/ 10703626 w 12192000"/>
              <a:gd name="connsiteY209" fmla="*/ 5572954 h 6858000"/>
              <a:gd name="connsiteX210" fmla="*/ 10739910 w 12192000"/>
              <a:gd name="connsiteY210" fmla="*/ 5563590 h 6858000"/>
              <a:gd name="connsiteX211" fmla="*/ 10773853 w 12192000"/>
              <a:gd name="connsiteY211" fmla="*/ 5553056 h 6858000"/>
              <a:gd name="connsiteX212" fmla="*/ 10807796 w 12192000"/>
              <a:gd name="connsiteY212" fmla="*/ 5541352 h 6858000"/>
              <a:gd name="connsiteX213" fmla="*/ 10839399 w 12192000"/>
              <a:gd name="connsiteY213" fmla="*/ 5527306 h 6858000"/>
              <a:gd name="connsiteX214" fmla="*/ 10867490 w 12192000"/>
              <a:gd name="connsiteY214" fmla="*/ 5509749 h 6858000"/>
              <a:gd name="connsiteX215" fmla="*/ 10893240 w 12192000"/>
              <a:gd name="connsiteY215" fmla="*/ 5488681 h 6858000"/>
              <a:gd name="connsiteX216" fmla="*/ 10914308 w 12192000"/>
              <a:gd name="connsiteY216" fmla="*/ 5462931 h 6858000"/>
              <a:gd name="connsiteX217" fmla="*/ 10931865 w 12192000"/>
              <a:gd name="connsiteY217" fmla="*/ 5434840 h 6858000"/>
              <a:gd name="connsiteX218" fmla="*/ 10945910 w 12192000"/>
              <a:gd name="connsiteY218" fmla="*/ 5403238 h 6858000"/>
              <a:gd name="connsiteX219" fmla="*/ 10957615 w 12192000"/>
              <a:gd name="connsiteY219" fmla="*/ 5369294 h 6858000"/>
              <a:gd name="connsiteX220" fmla="*/ 10968149 w 12192000"/>
              <a:gd name="connsiteY220" fmla="*/ 5335351 h 6858000"/>
              <a:gd name="connsiteX221" fmla="*/ 10977513 w 12192000"/>
              <a:gd name="connsiteY221" fmla="*/ 5299067 h 6858000"/>
              <a:gd name="connsiteX222" fmla="*/ 10986876 w 12192000"/>
              <a:gd name="connsiteY222" fmla="*/ 5263953 h 6858000"/>
              <a:gd name="connsiteX223" fmla="*/ 10997410 w 12192000"/>
              <a:gd name="connsiteY223" fmla="*/ 5228839 h 6858000"/>
              <a:gd name="connsiteX224" fmla="*/ 11009115 w 12192000"/>
              <a:gd name="connsiteY224" fmla="*/ 5194896 h 6858000"/>
              <a:gd name="connsiteX225" fmla="*/ 11023160 w 12192000"/>
              <a:gd name="connsiteY225" fmla="*/ 5163294 h 6858000"/>
              <a:gd name="connsiteX226" fmla="*/ 11039547 w 12192000"/>
              <a:gd name="connsiteY226" fmla="*/ 5134032 h 6858000"/>
              <a:gd name="connsiteX227" fmla="*/ 11060615 w 12192000"/>
              <a:gd name="connsiteY227" fmla="*/ 5108282 h 6858000"/>
              <a:gd name="connsiteX228" fmla="*/ 11084024 w 12192000"/>
              <a:gd name="connsiteY228" fmla="*/ 5081362 h 6858000"/>
              <a:gd name="connsiteX229" fmla="*/ 11110945 w 12192000"/>
              <a:gd name="connsiteY229" fmla="*/ 5057952 h 6858000"/>
              <a:gd name="connsiteX230" fmla="*/ 11139036 w 12192000"/>
              <a:gd name="connsiteY230" fmla="*/ 5035714 h 6858000"/>
              <a:gd name="connsiteX231" fmla="*/ 11169468 w 12192000"/>
              <a:gd name="connsiteY231" fmla="*/ 5013475 h 6858000"/>
              <a:gd name="connsiteX232" fmla="*/ 11198729 w 12192000"/>
              <a:gd name="connsiteY232" fmla="*/ 4991236 h 6858000"/>
              <a:gd name="connsiteX233" fmla="*/ 11226820 w 12192000"/>
              <a:gd name="connsiteY233" fmla="*/ 4968998 h 6858000"/>
              <a:gd name="connsiteX234" fmla="*/ 11253741 w 12192000"/>
              <a:gd name="connsiteY234" fmla="*/ 4944418 h 6858000"/>
              <a:gd name="connsiteX235" fmla="*/ 11277150 w 12192000"/>
              <a:gd name="connsiteY235" fmla="*/ 4919838 h 6858000"/>
              <a:gd name="connsiteX236" fmla="*/ 11297048 w 12192000"/>
              <a:gd name="connsiteY236" fmla="*/ 4891747 h 6858000"/>
              <a:gd name="connsiteX237" fmla="*/ 11312264 w 12192000"/>
              <a:gd name="connsiteY237" fmla="*/ 4862486 h 6858000"/>
              <a:gd name="connsiteX238" fmla="*/ 11322798 w 12192000"/>
              <a:gd name="connsiteY238" fmla="*/ 4827372 h 6858000"/>
              <a:gd name="connsiteX239" fmla="*/ 11327480 w 12192000"/>
              <a:gd name="connsiteY239" fmla="*/ 4791088 h 6858000"/>
              <a:gd name="connsiteX240" fmla="*/ 11328650 w 12192000"/>
              <a:gd name="connsiteY240" fmla="*/ 4753633 h 6858000"/>
              <a:gd name="connsiteX241" fmla="*/ 11325139 w 12192000"/>
              <a:gd name="connsiteY241" fmla="*/ 4713838 h 6858000"/>
              <a:gd name="connsiteX242" fmla="*/ 11320457 w 12192000"/>
              <a:gd name="connsiteY242" fmla="*/ 4674042 h 6858000"/>
              <a:gd name="connsiteX243" fmla="*/ 11314605 w 12192000"/>
              <a:gd name="connsiteY243" fmla="*/ 4634247 h 6858000"/>
              <a:gd name="connsiteX244" fmla="*/ 11309923 w 12192000"/>
              <a:gd name="connsiteY244" fmla="*/ 4594451 h 6858000"/>
              <a:gd name="connsiteX245" fmla="*/ 11307582 w 12192000"/>
              <a:gd name="connsiteY245" fmla="*/ 4554655 h 6858000"/>
              <a:gd name="connsiteX246" fmla="*/ 11307582 w 12192000"/>
              <a:gd name="connsiteY246" fmla="*/ 4516030 h 6858000"/>
              <a:gd name="connsiteX247" fmla="*/ 11312264 w 12192000"/>
              <a:gd name="connsiteY247" fmla="*/ 4479746 h 6858000"/>
              <a:gd name="connsiteX248" fmla="*/ 11321628 w 12192000"/>
              <a:gd name="connsiteY248" fmla="*/ 4443462 h 6858000"/>
              <a:gd name="connsiteX249" fmla="*/ 11335673 w 12192000"/>
              <a:gd name="connsiteY249" fmla="*/ 4409519 h 6858000"/>
              <a:gd name="connsiteX250" fmla="*/ 11354400 w 12192000"/>
              <a:gd name="connsiteY250" fmla="*/ 4374405 h 6858000"/>
              <a:gd name="connsiteX251" fmla="*/ 11373128 w 12192000"/>
              <a:gd name="connsiteY251" fmla="*/ 4339291 h 6858000"/>
              <a:gd name="connsiteX252" fmla="*/ 11394196 w 12192000"/>
              <a:gd name="connsiteY252" fmla="*/ 4304177 h 6858000"/>
              <a:gd name="connsiteX253" fmla="*/ 11414094 w 12192000"/>
              <a:gd name="connsiteY253" fmla="*/ 4270234 h 6858000"/>
              <a:gd name="connsiteX254" fmla="*/ 11431650 w 12192000"/>
              <a:gd name="connsiteY254" fmla="*/ 4233950 h 6858000"/>
              <a:gd name="connsiteX255" fmla="*/ 11445696 w 12192000"/>
              <a:gd name="connsiteY255" fmla="*/ 4198836 h 6858000"/>
              <a:gd name="connsiteX256" fmla="*/ 11455060 w 12192000"/>
              <a:gd name="connsiteY256" fmla="*/ 4162552 h 6858000"/>
              <a:gd name="connsiteX257" fmla="*/ 11458571 w 12192000"/>
              <a:gd name="connsiteY257" fmla="*/ 4125097 h 6858000"/>
              <a:gd name="connsiteX258" fmla="*/ 11455060 w 12192000"/>
              <a:gd name="connsiteY258" fmla="*/ 4087643 h 6858000"/>
              <a:gd name="connsiteX259" fmla="*/ 11445696 w 12192000"/>
              <a:gd name="connsiteY259" fmla="*/ 4051358 h 6858000"/>
              <a:gd name="connsiteX260" fmla="*/ 11431650 w 12192000"/>
              <a:gd name="connsiteY260" fmla="*/ 4016245 h 6858000"/>
              <a:gd name="connsiteX261" fmla="*/ 11414094 w 12192000"/>
              <a:gd name="connsiteY261" fmla="*/ 3979961 h 6858000"/>
              <a:gd name="connsiteX262" fmla="*/ 11394196 w 12192000"/>
              <a:gd name="connsiteY262" fmla="*/ 3946017 h 6858000"/>
              <a:gd name="connsiteX263" fmla="*/ 11373128 w 12192000"/>
              <a:gd name="connsiteY263" fmla="*/ 3910903 h 6858000"/>
              <a:gd name="connsiteX264" fmla="*/ 11354400 w 12192000"/>
              <a:gd name="connsiteY264" fmla="*/ 3875790 h 6858000"/>
              <a:gd name="connsiteX265" fmla="*/ 11335673 w 12192000"/>
              <a:gd name="connsiteY265" fmla="*/ 3840676 h 6858000"/>
              <a:gd name="connsiteX266" fmla="*/ 11321628 w 12192000"/>
              <a:gd name="connsiteY266" fmla="*/ 3806733 h 6858000"/>
              <a:gd name="connsiteX267" fmla="*/ 11312264 w 12192000"/>
              <a:gd name="connsiteY267" fmla="*/ 3770449 h 6858000"/>
              <a:gd name="connsiteX268" fmla="*/ 11307582 w 12192000"/>
              <a:gd name="connsiteY268" fmla="*/ 3734164 h 6858000"/>
              <a:gd name="connsiteX269" fmla="*/ 11307582 w 12192000"/>
              <a:gd name="connsiteY269" fmla="*/ 3695539 h 6858000"/>
              <a:gd name="connsiteX270" fmla="*/ 11309923 w 12192000"/>
              <a:gd name="connsiteY270" fmla="*/ 3655744 h 6858000"/>
              <a:gd name="connsiteX271" fmla="*/ 11314605 w 12192000"/>
              <a:gd name="connsiteY271" fmla="*/ 3615948 h 6858000"/>
              <a:gd name="connsiteX272" fmla="*/ 11320457 w 12192000"/>
              <a:gd name="connsiteY272" fmla="*/ 3576152 h 6858000"/>
              <a:gd name="connsiteX273" fmla="*/ 11325139 w 12192000"/>
              <a:gd name="connsiteY273" fmla="*/ 3536357 h 6858000"/>
              <a:gd name="connsiteX274" fmla="*/ 11328650 w 12192000"/>
              <a:gd name="connsiteY274" fmla="*/ 3496561 h 6858000"/>
              <a:gd name="connsiteX275" fmla="*/ 11327480 w 12192000"/>
              <a:gd name="connsiteY275" fmla="*/ 3459107 h 6858000"/>
              <a:gd name="connsiteX276" fmla="*/ 11322798 w 12192000"/>
              <a:gd name="connsiteY276" fmla="*/ 3422822 h 6858000"/>
              <a:gd name="connsiteX277" fmla="*/ 11312264 w 12192000"/>
              <a:gd name="connsiteY277" fmla="*/ 3387709 h 6858000"/>
              <a:gd name="connsiteX278" fmla="*/ 11297048 w 12192000"/>
              <a:gd name="connsiteY278" fmla="*/ 3358447 h 6858000"/>
              <a:gd name="connsiteX279" fmla="*/ 11277150 w 12192000"/>
              <a:gd name="connsiteY279" fmla="*/ 3330356 h 6858000"/>
              <a:gd name="connsiteX280" fmla="*/ 11253741 w 12192000"/>
              <a:gd name="connsiteY280" fmla="*/ 3305777 h 6858000"/>
              <a:gd name="connsiteX281" fmla="*/ 11226820 w 12192000"/>
              <a:gd name="connsiteY281" fmla="*/ 3281197 h 6858000"/>
              <a:gd name="connsiteX282" fmla="*/ 11198729 w 12192000"/>
              <a:gd name="connsiteY282" fmla="*/ 3258958 h 6858000"/>
              <a:gd name="connsiteX283" fmla="*/ 11169468 w 12192000"/>
              <a:gd name="connsiteY283" fmla="*/ 3236720 h 6858000"/>
              <a:gd name="connsiteX284" fmla="*/ 11139036 w 12192000"/>
              <a:gd name="connsiteY284" fmla="*/ 3214481 h 6858000"/>
              <a:gd name="connsiteX285" fmla="*/ 11110945 w 12192000"/>
              <a:gd name="connsiteY285" fmla="*/ 3192242 h 6858000"/>
              <a:gd name="connsiteX286" fmla="*/ 11084024 w 12192000"/>
              <a:gd name="connsiteY286" fmla="*/ 3168833 h 6858000"/>
              <a:gd name="connsiteX287" fmla="*/ 11060615 w 12192000"/>
              <a:gd name="connsiteY287" fmla="*/ 3141913 h 6858000"/>
              <a:gd name="connsiteX288" fmla="*/ 11039547 w 12192000"/>
              <a:gd name="connsiteY288" fmla="*/ 3116162 h 6858000"/>
              <a:gd name="connsiteX289" fmla="*/ 11023160 w 12192000"/>
              <a:gd name="connsiteY289" fmla="*/ 3086901 h 6858000"/>
              <a:gd name="connsiteX290" fmla="*/ 11009115 w 12192000"/>
              <a:gd name="connsiteY290" fmla="*/ 3055299 h 6858000"/>
              <a:gd name="connsiteX291" fmla="*/ 10997410 w 12192000"/>
              <a:gd name="connsiteY291" fmla="*/ 3021355 h 6858000"/>
              <a:gd name="connsiteX292" fmla="*/ 10986876 w 12192000"/>
              <a:gd name="connsiteY292" fmla="*/ 2986242 h 6858000"/>
              <a:gd name="connsiteX293" fmla="*/ 10977513 w 12192000"/>
              <a:gd name="connsiteY293" fmla="*/ 2951128 h 6858000"/>
              <a:gd name="connsiteX294" fmla="*/ 10968149 w 12192000"/>
              <a:gd name="connsiteY294" fmla="*/ 2914844 h 6858000"/>
              <a:gd name="connsiteX295" fmla="*/ 10957615 w 12192000"/>
              <a:gd name="connsiteY295" fmla="*/ 2880900 h 6858000"/>
              <a:gd name="connsiteX296" fmla="*/ 10945910 w 12192000"/>
              <a:gd name="connsiteY296" fmla="*/ 2846957 h 6858000"/>
              <a:gd name="connsiteX297" fmla="*/ 10931865 w 12192000"/>
              <a:gd name="connsiteY297" fmla="*/ 2815355 h 6858000"/>
              <a:gd name="connsiteX298" fmla="*/ 10914308 w 12192000"/>
              <a:gd name="connsiteY298" fmla="*/ 2787264 h 6858000"/>
              <a:gd name="connsiteX299" fmla="*/ 10893240 w 12192000"/>
              <a:gd name="connsiteY299" fmla="*/ 2761514 h 6858000"/>
              <a:gd name="connsiteX300" fmla="*/ 10867490 w 12192000"/>
              <a:gd name="connsiteY300" fmla="*/ 2740445 h 6858000"/>
              <a:gd name="connsiteX301" fmla="*/ 10839399 w 12192000"/>
              <a:gd name="connsiteY301" fmla="*/ 2722888 h 6858000"/>
              <a:gd name="connsiteX302" fmla="*/ 10807796 w 12192000"/>
              <a:gd name="connsiteY302" fmla="*/ 2708843 h 6858000"/>
              <a:gd name="connsiteX303" fmla="*/ 10773853 w 12192000"/>
              <a:gd name="connsiteY303" fmla="*/ 2697138 h 6858000"/>
              <a:gd name="connsiteX304" fmla="*/ 10739910 w 12192000"/>
              <a:gd name="connsiteY304" fmla="*/ 2686604 h 6858000"/>
              <a:gd name="connsiteX305" fmla="*/ 10703626 w 12192000"/>
              <a:gd name="connsiteY305" fmla="*/ 2677241 h 6858000"/>
              <a:gd name="connsiteX306" fmla="*/ 10668512 w 12192000"/>
              <a:gd name="connsiteY306" fmla="*/ 2667877 h 6858000"/>
              <a:gd name="connsiteX307" fmla="*/ 10633398 w 12192000"/>
              <a:gd name="connsiteY307" fmla="*/ 2657343 h 6858000"/>
              <a:gd name="connsiteX308" fmla="*/ 10599455 w 12192000"/>
              <a:gd name="connsiteY308" fmla="*/ 2645638 h 6858000"/>
              <a:gd name="connsiteX309" fmla="*/ 10567852 w 12192000"/>
              <a:gd name="connsiteY309" fmla="*/ 2631593 h 6858000"/>
              <a:gd name="connsiteX310" fmla="*/ 10538591 w 12192000"/>
              <a:gd name="connsiteY310" fmla="*/ 2615206 h 6858000"/>
              <a:gd name="connsiteX311" fmla="*/ 10512841 w 12192000"/>
              <a:gd name="connsiteY311" fmla="*/ 2594138 h 6858000"/>
              <a:gd name="connsiteX312" fmla="*/ 10485920 w 12192000"/>
              <a:gd name="connsiteY312" fmla="*/ 2570729 h 6858000"/>
              <a:gd name="connsiteX313" fmla="*/ 10462511 w 12192000"/>
              <a:gd name="connsiteY313" fmla="*/ 2543808 h 6858000"/>
              <a:gd name="connsiteX314" fmla="*/ 10440272 w 12192000"/>
              <a:gd name="connsiteY314" fmla="*/ 2515717 h 6858000"/>
              <a:gd name="connsiteX315" fmla="*/ 10418034 w 12192000"/>
              <a:gd name="connsiteY315" fmla="*/ 2486456 h 6858000"/>
              <a:gd name="connsiteX316" fmla="*/ 10395795 w 12192000"/>
              <a:gd name="connsiteY316" fmla="*/ 2457194 h 6858000"/>
              <a:gd name="connsiteX317" fmla="*/ 10373556 w 12192000"/>
              <a:gd name="connsiteY317" fmla="*/ 2429103 h 6858000"/>
              <a:gd name="connsiteX318" fmla="*/ 10348977 w 12192000"/>
              <a:gd name="connsiteY318" fmla="*/ 2402183 h 6858000"/>
              <a:gd name="connsiteX319" fmla="*/ 10324397 w 12192000"/>
              <a:gd name="connsiteY319" fmla="*/ 2378774 h 6858000"/>
              <a:gd name="connsiteX320" fmla="*/ 10296306 w 12192000"/>
              <a:gd name="connsiteY320" fmla="*/ 2358876 h 6858000"/>
              <a:gd name="connsiteX321" fmla="*/ 10267044 w 12192000"/>
              <a:gd name="connsiteY321" fmla="*/ 2343660 h 6858000"/>
              <a:gd name="connsiteX322" fmla="*/ 10231931 w 12192000"/>
              <a:gd name="connsiteY322" fmla="*/ 2333126 h 6858000"/>
              <a:gd name="connsiteX323" fmla="*/ 10195647 w 12192000"/>
              <a:gd name="connsiteY323" fmla="*/ 2328444 h 6858000"/>
              <a:gd name="connsiteX324" fmla="*/ 10158192 w 12192000"/>
              <a:gd name="connsiteY324" fmla="*/ 2327274 h 6858000"/>
              <a:gd name="connsiteX325" fmla="*/ 10118396 w 12192000"/>
              <a:gd name="connsiteY325" fmla="*/ 2330785 h 6858000"/>
              <a:gd name="connsiteX326" fmla="*/ 10078601 w 12192000"/>
              <a:gd name="connsiteY326" fmla="*/ 2335467 h 6858000"/>
              <a:gd name="connsiteX327" fmla="*/ 10038805 w 12192000"/>
              <a:gd name="connsiteY327" fmla="*/ 2341319 h 6858000"/>
              <a:gd name="connsiteX328" fmla="*/ 9999010 w 12192000"/>
              <a:gd name="connsiteY328" fmla="*/ 2346001 h 6858000"/>
              <a:gd name="connsiteX329" fmla="*/ 9959214 w 12192000"/>
              <a:gd name="connsiteY329" fmla="*/ 2348342 h 6858000"/>
              <a:gd name="connsiteX330" fmla="*/ 9920589 w 12192000"/>
              <a:gd name="connsiteY330" fmla="*/ 2348342 h 6858000"/>
              <a:gd name="connsiteX331" fmla="*/ 9884305 w 12192000"/>
              <a:gd name="connsiteY331" fmla="*/ 2343660 h 6858000"/>
              <a:gd name="connsiteX332" fmla="*/ 9846850 w 12192000"/>
              <a:gd name="connsiteY332" fmla="*/ 2334296 h 6858000"/>
              <a:gd name="connsiteX333" fmla="*/ 9812907 w 12192000"/>
              <a:gd name="connsiteY333" fmla="*/ 2320251 h 6858000"/>
              <a:gd name="connsiteX334" fmla="*/ 9777793 w 12192000"/>
              <a:gd name="connsiteY334" fmla="*/ 2301524 h 6858000"/>
              <a:gd name="connsiteX335" fmla="*/ 9742679 w 12192000"/>
              <a:gd name="connsiteY335" fmla="*/ 2282796 h 6858000"/>
              <a:gd name="connsiteX336" fmla="*/ 9707566 w 12192000"/>
              <a:gd name="connsiteY336" fmla="*/ 2261728 h 6858000"/>
              <a:gd name="connsiteX337" fmla="*/ 9673622 w 12192000"/>
              <a:gd name="connsiteY337" fmla="*/ 2241830 h 6858000"/>
              <a:gd name="connsiteX338" fmla="*/ 9637338 w 12192000"/>
              <a:gd name="connsiteY338" fmla="*/ 2224273 h 6858000"/>
              <a:gd name="connsiteX339" fmla="*/ 9602224 w 12192000"/>
              <a:gd name="connsiteY339" fmla="*/ 2210228 h 6858000"/>
              <a:gd name="connsiteX340" fmla="*/ 9565940 w 12192000"/>
              <a:gd name="connsiteY340" fmla="*/ 2200864 h 6858000"/>
              <a:gd name="connsiteX341" fmla="*/ 9528486 w 12192000"/>
              <a:gd name="connsiteY341" fmla="*/ 21973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12192000" h="6858000">
                <a:moveTo>
                  <a:pt x="0" y="0"/>
                </a:moveTo>
                <a:lnTo>
                  <a:pt x="12192000" y="0"/>
                </a:lnTo>
                <a:lnTo>
                  <a:pt x="12192000" y="6858000"/>
                </a:lnTo>
                <a:lnTo>
                  <a:pt x="0" y="6858000"/>
                </a:lnTo>
                <a:lnTo>
                  <a:pt x="0" y="0"/>
                </a:lnTo>
                <a:close/>
                <a:moveTo>
                  <a:pt x="9528486" y="2197353"/>
                </a:moveTo>
                <a:lnTo>
                  <a:pt x="9491031" y="2200864"/>
                </a:lnTo>
                <a:lnTo>
                  <a:pt x="9454747" y="2210228"/>
                </a:lnTo>
                <a:lnTo>
                  <a:pt x="9419633" y="2224273"/>
                </a:lnTo>
                <a:lnTo>
                  <a:pt x="9383349" y="2241830"/>
                </a:lnTo>
                <a:lnTo>
                  <a:pt x="9349405" y="2261728"/>
                </a:lnTo>
                <a:lnTo>
                  <a:pt x="9314292" y="2282796"/>
                </a:lnTo>
                <a:lnTo>
                  <a:pt x="9279178" y="2301524"/>
                </a:lnTo>
                <a:lnTo>
                  <a:pt x="9244064" y="2320251"/>
                </a:lnTo>
                <a:lnTo>
                  <a:pt x="9208950" y="2334296"/>
                </a:lnTo>
                <a:lnTo>
                  <a:pt x="9172666" y="2343660"/>
                </a:lnTo>
                <a:lnTo>
                  <a:pt x="9136382" y="2348342"/>
                </a:lnTo>
                <a:lnTo>
                  <a:pt x="9097757" y="2348342"/>
                </a:lnTo>
                <a:lnTo>
                  <a:pt x="9057961" y="2346001"/>
                </a:lnTo>
                <a:lnTo>
                  <a:pt x="9018166" y="2341319"/>
                </a:lnTo>
                <a:lnTo>
                  <a:pt x="8978370" y="2335467"/>
                </a:lnTo>
                <a:lnTo>
                  <a:pt x="8938575" y="2330785"/>
                </a:lnTo>
                <a:lnTo>
                  <a:pt x="8898779" y="2327274"/>
                </a:lnTo>
                <a:lnTo>
                  <a:pt x="8861324" y="2328444"/>
                </a:lnTo>
                <a:lnTo>
                  <a:pt x="8825040" y="2333126"/>
                </a:lnTo>
                <a:lnTo>
                  <a:pt x="8789926" y="2343660"/>
                </a:lnTo>
                <a:lnTo>
                  <a:pt x="8760665" y="2358876"/>
                </a:lnTo>
                <a:lnTo>
                  <a:pt x="8732574" y="2378774"/>
                </a:lnTo>
                <a:lnTo>
                  <a:pt x="8707994" y="2402183"/>
                </a:lnTo>
                <a:lnTo>
                  <a:pt x="8683415" y="2429103"/>
                </a:lnTo>
                <a:lnTo>
                  <a:pt x="8661176" y="2457194"/>
                </a:lnTo>
                <a:lnTo>
                  <a:pt x="8638937" y="2486456"/>
                </a:lnTo>
                <a:lnTo>
                  <a:pt x="8616699" y="2515717"/>
                </a:lnTo>
                <a:lnTo>
                  <a:pt x="8594460" y="2543808"/>
                </a:lnTo>
                <a:lnTo>
                  <a:pt x="8571051" y="2570729"/>
                </a:lnTo>
                <a:lnTo>
                  <a:pt x="8544130" y="2594138"/>
                </a:lnTo>
                <a:lnTo>
                  <a:pt x="8518380" y="2615206"/>
                </a:lnTo>
                <a:lnTo>
                  <a:pt x="8489119" y="2631593"/>
                </a:lnTo>
                <a:lnTo>
                  <a:pt x="8457516" y="2645638"/>
                </a:lnTo>
                <a:lnTo>
                  <a:pt x="8423573" y="2657343"/>
                </a:lnTo>
                <a:lnTo>
                  <a:pt x="8388459" y="2667877"/>
                </a:lnTo>
                <a:lnTo>
                  <a:pt x="8353346" y="2677241"/>
                </a:lnTo>
                <a:lnTo>
                  <a:pt x="8317062" y="2686604"/>
                </a:lnTo>
                <a:lnTo>
                  <a:pt x="8283118" y="2697138"/>
                </a:lnTo>
                <a:lnTo>
                  <a:pt x="8249175" y="2708843"/>
                </a:lnTo>
                <a:lnTo>
                  <a:pt x="8217573" y="2722888"/>
                </a:lnTo>
                <a:lnTo>
                  <a:pt x="8189482" y="2740445"/>
                </a:lnTo>
                <a:lnTo>
                  <a:pt x="8163732" y="2761514"/>
                </a:lnTo>
                <a:lnTo>
                  <a:pt x="8142663" y="2787264"/>
                </a:lnTo>
                <a:lnTo>
                  <a:pt x="8125106" y="2815355"/>
                </a:lnTo>
                <a:lnTo>
                  <a:pt x="8111061" y="2846957"/>
                </a:lnTo>
                <a:lnTo>
                  <a:pt x="8099356" y="2880900"/>
                </a:lnTo>
                <a:lnTo>
                  <a:pt x="8088822" y="2914844"/>
                </a:lnTo>
                <a:lnTo>
                  <a:pt x="8079459" y="2951128"/>
                </a:lnTo>
                <a:lnTo>
                  <a:pt x="8070095" y="2986242"/>
                </a:lnTo>
                <a:lnTo>
                  <a:pt x="8059561" y="3021355"/>
                </a:lnTo>
                <a:lnTo>
                  <a:pt x="8047856" y="3055299"/>
                </a:lnTo>
                <a:lnTo>
                  <a:pt x="8033811" y="3086901"/>
                </a:lnTo>
                <a:lnTo>
                  <a:pt x="8017424" y="3116162"/>
                </a:lnTo>
                <a:lnTo>
                  <a:pt x="7996356" y="3141913"/>
                </a:lnTo>
                <a:lnTo>
                  <a:pt x="7972947" y="3168833"/>
                </a:lnTo>
                <a:lnTo>
                  <a:pt x="7946026" y="3192242"/>
                </a:lnTo>
                <a:lnTo>
                  <a:pt x="7916765" y="3214481"/>
                </a:lnTo>
                <a:lnTo>
                  <a:pt x="7887503" y="3236720"/>
                </a:lnTo>
                <a:lnTo>
                  <a:pt x="7858242" y="3258958"/>
                </a:lnTo>
                <a:lnTo>
                  <a:pt x="7830151" y="3281197"/>
                </a:lnTo>
                <a:lnTo>
                  <a:pt x="7803230" y="3305777"/>
                </a:lnTo>
                <a:lnTo>
                  <a:pt x="7779821" y="3330356"/>
                </a:lnTo>
                <a:lnTo>
                  <a:pt x="7759923" y="3358447"/>
                </a:lnTo>
                <a:lnTo>
                  <a:pt x="7744708" y="3387709"/>
                </a:lnTo>
                <a:lnTo>
                  <a:pt x="7734173" y="3422822"/>
                </a:lnTo>
                <a:lnTo>
                  <a:pt x="7729492" y="3459107"/>
                </a:lnTo>
                <a:lnTo>
                  <a:pt x="7728321" y="3496561"/>
                </a:lnTo>
                <a:lnTo>
                  <a:pt x="7731832" y="3536357"/>
                </a:lnTo>
                <a:lnTo>
                  <a:pt x="7736514" y="3576152"/>
                </a:lnTo>
                <a:lnTo>
                  <a:pt x="7742367" y="3615948"/>
                </a:lnTo>
                <a:lnTo>
                  <a:pt x="7747048" y="3655744"/>
                </a:lnTo>
                <a:lnTo>
                  <a:pt x="7749389" y="3695539"/>
                </a:lnTo>
                <a:lnTo>
                  <a:pt x="7749389" y="3734164"/>
                </a:lnTo>
                <a:lnTo>
                  <a:pt x="7744708" y="3770449"/>
                </a:lnTo>
                <a:lnTo>
                  <a:pt x="7735344" y="3806733"/>
                </a:lnTo>
                <a:lnTo>
                  <a:pt x="7721298" y="3840676"/>
                </a:lnTo>
                <a:lnTo>
                  <a:pt x="7703741" y="3875790"/>
                </a:lnTo>
                <a:lnTo>
                  <a:pt x="7683844" y="3910903"/>
                </a:lnTo>
                <a:lnTo>
                  <a:pt x="7662775" y="3946017"/>
                </a:lnTo>
                <a:lnTo>
                  <a:pt x="7642878" y="3979961"/>
                </a:lnTo>
                <a:lnTo>
                  <a:pt x="7625321" y="4016245"/>
                </a:lnTo>
                <a:lnTo>
                  <a:pt x="7611275" y="4051358"/>
                </a:lnTo>
                <a:lnTo>
                  <a:pt x="7601912" y="4087643"/>
                </a:lnTo>
                <a:lnTo>
                  <a:pt x="7598400" y="4125097"/>
                </a:lnTo>
                <a:lnTo>
                  <a:pt x="7601912" y="4162552"/>
                </a:lnTo>
                <a:lnTo>
                  <a:pt x="7611275" y="4198836"/>
                </a:lnTo>
                <a:lnTo>
                  <a:pt x="7625321" y="4233950"/>
                </a:lnTo>
                <a:lnTo>
                  <a:pt x="7642878" y="4270234"/>
                </a:lnTo>
                <a:lnTo>
                  <a:pt x="7662775" y="4304177"/>
                </a:lnTo>
                <a:lnTo>
                  <a:pt x="7683844" y="4339291"/>
                </a:lnTo>
                <a:lnTo>
                  <a:pt x="7703741" y="4374405"/>
                </a:lnTo>
                <a:lnTo>
                  <a:pt x="7721298" y="4409519"/>
                </a:lnTo>
                <a:lnTo>
                  <a:pt x="7735344" y="4443462"/>
                </a:lnTo>
                <a:lnTo>
                  <a:pt x="7744708" y="4479746"/>
                </a:lnTo>
                <a:lnTo>
                  <a:pt x="7749389" y="4516030"/>
                </a:lnTo>
                <a:lnTo>
                  <a:pt x="7749389" y="4554655"/>
                </a:lnTo>
                <a:lnTo>
                  <a:pt x="7747048" y="4594451"/>
                </a:lnTo>
                <a:lnTo>
                  <a:pt x="7742367" y="4634247"/>
                </a:lnTo>
                <a:lnTo>
                  <a:pt x="7736514" y="4674042"/>
                </a:lnTo>
                <a:lnTo>
                  <a:pt x="7731832" y="4713838"/>
                </a:lnTo>
                <a:lnTo>
                  <a:pt x="7728321" y="4753633"/>
                </a:lnTo>
                <a:lnTo>
                  <a:pt x="7729492" y="4791088"/>
                </a:lnTo>
                <a:lnTo>
                  <a:pt x="7734173" y="4827372"/>
                </a:lnTo>
                <a:lnTo>
                  <a:pt x="7744708" y="4862486"/>
                </a:lnTo>
                <a:lnTo>
                  <a:pt x="7759923" y="4891747"/>
                </a:lnTo>
                <a:lnTo>
                  <a:pt x="7779821" y="4919838"/>
                </a:lnTo>
                <a:lnTo>
                  <a:pt x="7803230" y="4944418"/>
                </a:lnTo>
                <a:lnTo>
                  <a:pt x="7830151" y="4968998"/>
                </a:lnTo>
                <a:lnTo>
                  <a:pt x="7858242" y="4991236"/>
                </a:lnTo>
                <a:lnTo>
                  <a:pt x="7887503" y="5013475"/>
                </a:lnTo>
                <a:lnTo>
                  <a:pt x="7916765" y="5035714"/>
                </a:lnTo>
                <a:lnTo>
                  <a:pt x="7946026" y="5057952"/>
                </a:lnTo>
                <a:lnTo>
                  <a:pt x="7972947" y="5081362"/>
                </a:lnTo>
                <a:lnTo>
                  <a:pt x="7996356" y="5108282"/>
                </a:lnTo>
                <a:lnTo>
                  <a:pt x="8017424" y="5134032"/>
                </a:lnTo>
                <a:lnTo>
                  <a:pt x="8033811" y="5163294"/>
                </a:lnTo>
                <a:lnTo>
                  <a:pt x="8047856" y="5194896"/>
                </a:lnTo>
                <a:lnTo>
                  <a:pt x="8059561" y="5228839"/>
                </a:lnTo>
                <a:lnTo>
                  <a:pt x="8070095" y="5263953"/>
                </a:lnTo>
                <a:lnTo>
                  <a:pt x="8079459" y="5299067"/>
                </a:lnTo>
                <a:lnTo>
                  <a:pt x="8088822" y="5335351"/>
                </a:lnTo>
                <a:lnTo>
                  <a:pt x="8099356" y="5369294"/>
                </a:lnTo>
                <a:lnTo>
                  <a:pt x="8111061" y="5403238"/>
                </a:lnTo>
                <a:lnTo>
                  <a:pt x="8125106" y="5434840"/>
                </a:lnTo>
                <a:lnTo>
                  <a:pt x="8142663" y="5462931"/>
                </a:lnTo>
                <a:lnTo>
                  <a:pt x="8163732" y="5488681"/>
                </a:lnTo>
                <a:lnTo>
                  <a:pt x="8189482" y="5509749"/>
                </a:lnTo>
                <a:lnTo>
                  <a:pt x="8217573" y="5527306"/>
                </a:lnTo>
                <a:lnTo>
                  <a:pt x="8249175" y="5541352"/>
                </a:lnTo>
                <a:lnTo>
                  <a:pt x="8283118" y="5553056"/>
                </a:lnTo>
                <a:lnTo>
                  <a:pt x="8317062" y="5563590"/>
                </a:lnTo>
                <a:lnTo>
                  <a:pt x="8353346" y="5572954"/>
                </a:lnTo>
                <a:lnTo>
                  <a:pt x="8388459" y="5582318"/>
                </a:lnTo>
                <a:lnTo>
                  <a:pt x="8423573" y="5592852"/>
                </a:lnTo>
                <a:lnTo>
                  <a:pt x="8457516" y="5604556"/>
                </a:lnTo>
                <a:lnTo>
                  <a:pt x="8489119" y="5618602"/>
                </a:lnTo>
                <a:lnTo>
                  <a:pt x="8518380" y="5634988"/>
                </a:lnTo>
                <a:lnTo>
                  <a:pt x="8544130" y="5656057"/>
                </a:lnTo>
                <a:lnTo>
                  <a:pt x="8571051" y="5679466"/>
                </a:lnTo>
                <a:lnTo>
                  <a:pt x="8594460" y="5706386"/>
                </a:lnTo>
                <a:lnTo>
                  <a:pt x="8616699" y="5734477"/>
                </a:lnTo>
                <a:lnTo>
                  <a:pt x="8638937" y="5763739"/>
                </a:lnTo>
                <a:lnTo>
                  <a:pt x="8661176" y="5793000"/>
                </a:lnTo>
                <a:lnTo>
                  <a:pt x="8683415" y="5821091"/>
                </a:lnTo>
                <a:lnTo>
                  <a:pt x="8707994" y="5848012"/>
                </a:lnTo>
                <a:lnTo>
                  <a:pt x="8732574" y="5871421"/>
                </a:lnTo>
                <a:lnTo>
                  <a:pt x="8760665" y="5891319"/>
                </a:lnTo>
                <a:lnTo>
                  <a:pt x="8789926" y="5906535"/>
                </a:lnTo>
                <a:lnTo>
                  <a:pt x="8825040" y="5917069"/>
                </a:lnTo>
                <a:lnTo>
                  <a:pt x="8861324" y="5921751"/>
                </a:lnTo>
                <a:lnTo>
                  <a:pt x="8898779" y="5922921"/>
                </a:lnTo>
                <a:lnTo>
                  <a:pt x="8938575" y="5919410"/>
                </a:lnTo>
                <a:lnTo>
                  <a:pt x="8978370" y="5914728"/>
                </a:lnTo>
                <a:lnTo>
                  <a:pt x="9018166" y="5908876"/>
                </a:lnTo>
                <a:lnTo>
                  <a:pt x="9057961" y="5904194"/>
                </a:lnTo>
                <a:lnTo>
                  <a:pt x="9097757" y="5901853"/>
                </a:lnTo>
                <a:lnTo>
                  <a:pt x="9136382" y="5901853"/>
                </a:lnTo>
                <a:lnTo>
                  <a:pt x="9172666" y="5906535"/>
                </a:lnTo>
                <a:lnTo>
                  <a:pt x="9208950" y="5915898"/>
                </a:lnTo>
                <a:lnTo>
                  <a:pt x="9244064" y="5929944"/>
                </a:lnTo>
                <a:lnTo>
                  <a:pt x="9279178" y="5948671"/>
                </a:lnTo>
                <a:lnTo>
                  <a:pt x="9314292" y="5967398"/>
                </a:lnTo>
                <a:lnTo>
                  <a:pt x="9349405" y="5988467"/>
                </a:lnTo>
                <a:lnTo>
                  <a:pt x="9383349" y="6008364"/>
                </a:lnTo>
                <a:lnTo>
                  <a:pt x="9419633" y="6025921"/>
                </a:lnTo>
                <a:lnTo>
                  <a:pt x="9454747" y="6039967"/>
                </a:lnTo>
                <a:lnTo>
                  <a:pt x="9491031" y="6049331"/>
                </a:lnTo>
                <a:lnTo>
                  <a:pt x="9528486" y="6052842"/>
                </a:lnTo>
                <a:lnTo>
                  <a:pt x="9565940" y="6049331"/>
                </a:lnTo>
                <a:lnTo>
                  <a:pt x="9602224" y="6039967"/>
                </a:lnTo>
                <a:lnTo>
                  <a:pt x="9637338" y="6025921"/>
                </a:lnTo>
                <a:lnTo>
                  <a:pt x="9673622" y="6008364"/>
                </a:lnTo>
                <a:lnTo>
                  <a:pt x="9707566" y="5988467"/>
                </a:lnTo>
                <a:lnTo>
                  <a:pt x="9742679" y="5967398"/>
                </a:lnTo>
                <a:lnTo>
                  <a:pt x="9777793" y="5948671"/>
                </a:lnTo>
                <a:lnTo>
                  <a:pt x="9812907" y="5929944"/>
                </a:lnTo>
                <a:lnTo>
                  <a:pt x="9846850" y="5915898"/>
                </a:lnTo>
                <a:lnTo>
                  <a:pt x="9884305" y="5906535"/>
                </a:lnTo>
                <a:lnTo>
                  <a:pt x="9920589" y="5901853"/>
                </a:lnTo>
                <a:lnTo>
                  <a:pt x="9959214" y="5901853"/>
                </a:lnTo>
                <a:lnTo>
                  <a:pt x="9999010" y="5904194"/>
                </a:lnTo>
                <a:lnTo>
                  <a:pt x="10038805" y="5908876"/>
                </a:lnTo>
                <a:lnTo>
                  <a:pt x="10078601" y="5914728"/>
                </a:lnTo>
                <a:lnTo>
                  <a:pt x="10118396" y="5919410"/>
                </a:lnTo>
                <a:lnTo>
                  <a:pt x="10158192" y="5922921"/>
                </a:lnTo>
                <a:lnTo>
                  <a:pt x="10195647" y="5921751"/>
                </a:lnTo>
                <a:lnTo>
                  <a:pt x="10231931" y="5917069"/>
                </a:lnTo>
                <a:lnTo>
                  <a:pt x="10267044" y="5906535"/>
                </a:lnTo>
                <a:lnTo>
                  <a:pt x="10296306" y="5891319"/>
                </a:lnTo>
                <a:lnTo>
                  <a:pt x="10324397" y="5871421"/>
                </a:lnTo>
                <a:lnTo>
                  <a:pt x="10348977" y="5848012"/>
                </a:lnTo>
                <a:lnTo>
                  <a:pt x="10373556" y="5821091"/>
                </a:lnTo>
                <a:lnTo>
                  <a:pt x="10395795" y="5793000"/>
                </a:lnTo>
                <a:lnTo>
                  <a:pt x="10418034" y="5763739"/>
                </a:lnTo>
                <a:lnTo>
                  <a:pt x="10440272" y="5734477"/>
                </a:lnTo>
                <a:lnTo>
                  <a:pt x="10462511" y="5706386"/>
                </a:lnTo>
                <a:lnTo>
                  <a:pt x="10485920" y="5679466"/>
                </a:lnTo>
                <a:lnTo>
                  <a:pt x="10512841" y="5656057"/>
                </a:lnTo>
                <a:lnTo>
                  <a:pt x="10538591" y="5634988"/>
                </a:lnTo>
                <a:lnTo>
                  <a:pt x="10567852" y="5618602"/>
                </a:lnTo>
                <a:lnTo>
                  <a:pt x="10599455" y="5604556"/>
                </a:lnTo>
                <a:lnTo>
                  <a:pt x="10633398" y="5592852"/>
                </a:lnTo>
                <a:lnTo>
                  <a:pt x="10668512" y="5582318"/>
                </a:lnTo>
                <a:lnTo>
                  <a:pt x="10703626" y="5572954"/>
                </a:lnTo>
                <a:lnTo>
                  <a:pt x="10739910" y="5563590"/>
                </a:lnTo>
                <a:lnTo>
                  <a:pt x="10773853" y="5553056"/>
                </a:lnTo>
                <a:lnTo>
                  <a:pt x="10807796" y="5541352"/>
                </a:lnTo>
                <a:lnTo>
                  <a:pt x="10839399" y="5527306"/>
                </a:lnTo>
                <a:lnTo>
                  <a:pt x="10867490" y="5509749"/>
                </a:lnTo>
                <a:lnTo>
                  <a:pt x="10893240" y="5488681"/>
                </a:lnTo>
                <a:lnTo>
                  <a:pt x="10914308" y="5462931"/>
                </a:lnTo>
                <a:lnTo>
                  <a:pt x="10931865" y="5434840"/>
                </a:lnTo>
                <a:lnTo>
                  <a:pt x="10945910" y="5403238"/>
                </a:lnTo>
                <a:lnTo>
                  <a:pt x="10957615" y="5369294"/>
                </a:lnTo>
                <a:lnTo>
                  <a:pt x="10968149" y="5335351"/>
                </a:lnTo>
                <a:lnTo>
                  <a:pt x="10977513" y="5299067"/>
                </a:lnTo>
                <a:lnTo>
                  <a:pt x="10986876" y="5263953"/>
                </a:lnTo>
                <a:lnTo>
                  <a:pt x="10997410" y="5228839"/>
                </a:lnTo>
                <a:lnTo>
                  <a:pt x="11009115" y="5194896"/>
                </a:lnTo>
                <a:lnTo>
                  <a:pt x="11023160" y="5163294"/>
                </a:lnTo>
                <a:lnTo>
                  <a:pt x="11039547" y="5134032"/>
                </a:lnTo>
                <a:lnTo>
                  <a:pt x="11060615" y="5108282"/>
                </a:lnTo>
                <a:lnTo>
                  <a:pt x="11084024" y="5081362"/>
                </a:lnTo>
                <a:lnTo>
                  <a:pt x="11110945" y="5057952"/>
                </a:lnTo>
                <a:lnTo>
                  <a:pt x="11139036" y="5035714"/>
                </a:lnTo>
                <a:lnTo>
                  <a:pt x="11169468" y="5013475"/>
                </a:lnTo>
                <a:lnTo>
                  <a:pt x="11198729" y="4991236"/>
                </a:lnTo>
                <a:lnTo>
                  <a:pt x="11226820" y="4968998"/>
                </a:lnTo>
                <a:lnTo>
                  <a:pt x="11253741" y="4944418"/>
                </a:lnTo>
                <a:lnTo>
                  <a:pt x="11277150" y="4919838"/>
                </a:lnTo>
                <a:lnTo>
                  <a:pt x="11297048" y="4891747"/>
                </a:lnTo>
                <a:lnTo>
                  <a:pt x="11312264" y="4862486"/>
                </a:lnTo>
                <a:lnTo>
                  <a:pt x="11322798" y="4827372"/>
                </a:lnTo>
                <a:lnTo>
                  <a:pt x="11327480" y="4791088"/>
                </a:lnTo>
                <a:lnTo>
                  <a:pt x="11328650" y="4753633"/>
                </a:lnTo>
                <a:lnTo>
                  <a:pt x="11325139" y="4713838"/>
                </a:lnTo>
                <a:lnTo>
                  <a:pt x="11320457" y="4674042"/>
                </a:lnTo>
                <a:lnTo>
                  <a:pt x="11314605" y="4634247"/>
                </a:lnTo>
                <a:lnTo>
                  <a:pt x="11309923" y="4594451"/>
                </a:lnTo>
                <a:lnTo>
                  <a:pt x="11307582" y="4554655"/>
                </a:lnTo>
                <a:lnTo>
                  <a:pt x="11307582" y="4516030"/>
                </a:lnTo>
                <a:lnTo>
                  <a:pt x="11312264" y="4479746"/>
                </a:lnTo>
                <a:lnTo>
                  <a:pt x="11321628" y="4443462"/>
                </a:lnTo>
                <a:lnTo>
                  <a:pt x="11335673" y="4409519"/>
                </a:lnTo>
                <a:lnTo>
                  <a:pt x="11354400" y="4374405"/>
                </a:lnTo>
                <a:lnTo>
                  <a:pt x="11373128" y="4339291"/>
                </a:lnTo>
                <a:lnTo>
                  <a:pt x="11394196" y="4304177"/>
                </a:lnTo>
                <a:lnTo>
                  <a:pt x="11414094" y="4270234"/>
                </a:lnTo>
                <a:lnTo>
                  <a:pt x="11431650" y="4233950"/>
                </a:lnTo>
                <a:lnTo>
                  <a:pt x="11445696" y="4198836"/>
                </a:lnTo>
                <a:lnTo>
                  <a:pt x="11455060" y="4162552"/>
                </a:lnTo>
                <a:lnTo>
                  <a:pt x="11458571" y="4125097"/>
                </a:lnTo>
                <a:lnTo>
                  <a:pt x="11455060" y="4087643"/>
                </a:lnTo>
                <a:lnTo>
                  <a:pt x="11445696" y="4051358"/>
                </a:lnTo>
                <a:lnTo>
                  <a:pt x="11431650" y="4016245"/>
                </a:lnTo>
                <a:lnTo>
                  <a:pt x="11414094" y="3979961"/>
                </a:lnTo>
                <a:lnTo>
                  <a:pt x="11394196" y="3946017"/>
                </a:lnTo>
                <a:lnTo>
                  <a:pt x="11373128" y="3910903"/>
                </a:lnTo>
                <a:lnTo>
                  <a:pt x="11354400" y="3875790"/>
                </a:lnTo>
                <a:lnTo>
                  <a:pt x="11335673" y="3840676"/>
                </a:lnTo>
                <a:lnTo>
                  <a:pt x="11321628" y="3806733"/>
                </a:lnTo>
                <a:lnTo>
                  <a:pt x="11312264" y="3770449"/>
                </a:lnTo>
                <a:lnTo>
                  <a:pt x="11307582" y="3734164"/>
                </a:lnTo>
                <a:lnTo>
                  <a:pt x="11307582" y="3695539"/>
                </a:lnTo>
                <a:lnTo>
                  <a:pt x="11309923" y="3655744"/>
                </a:lnTo>
                <a:lnTo>
                  <a:pt x="11314605" y="3615948"/>
                </a:lnTo>
                <a:lnTo>
                  <a:pt x="11320457" y="3576152"/>
                </a:lnTo>
                <a:lnTo>
                  <a:pt x="11325139" y="3536357"/>
                </a:lnTo>
                <a:lnTo>
                  <a:pt x="11328650" y="3496561"/>
                </a:lnTo>
                <a:lnTo>
                  <a:pt x="11327480" y="3459107"/>
                </a:lnTo>
                <a:lnTo>
                  <a:pt x="11322798" y="3422822"/>
                </a:lnTo>
                <a:lnTo>
                  <a:pt x="11312264" y="3387709"/>
                </a:lnTo>
                <a:lnTo>
                  <a:pt x="11297048" y="3358447"/>
                </a:lnTo>
                <a:lnTo>
                  <a:pt x="11277150" y="3330356"/>
                </a:lnTo>
                <a:lnTo>
                  <a:pt x="11253741" y="3305777"/>
                </a:lnTo>
                <a:lnTo>
                  <a:pt x="11226820" y="3281197"/>
                </a:lnTo>
                <a:lnTo>
                  <a:pt x="11198729" y="3258958"/>
                </a:lnTo>
                <a:lnTo>
                  <a:pt x="11169468" y="3236720"/>
                </a:lnTo>
                <a:lnTo>
                  <a:pt x="11139036" y="3214481"/>
                </a:lnTo>
                <a:lnTo>
                  <a:pt x="11110945" y="3192242"/>
                </a:lnTo>
                <a:lnTo>
                  <a:pt x="11084024" y="3168833"/>
                </a:lnTo>
                <a:lnTo>
                  <a:pt x="11060615" y="3141913"/>
                </a:lnTo>
                <a:lnTo>
                  <a:pt x="11039547" y="3116162"/>
                </a:lnTo>
                <a:lnTo>
                  <a:pt x="11023160" y="3086901"/>
                </a:lnTo>
                <a:lnTo>
                  <a:pt x="11009115" y="3055299"/>
                </a:lnTo>
                <a:lnTo>
                  <a:pt x="10997410" y="3021355"/>
                </a:lnTo>
                <a:lnTo>
                  <a:pt x="10986876" y="2986242"/>
                </a:lnTo>
                <a:lnTo>
                  <a:pt x="10977513" y="2951128"/>
                </a:lnTo>
                <a:lnTo>
                  <a:pt x="10968149" y="2914844"/>
                </a:lnTo>
                <a:lnTo>
                  <a:pt x="10957615" y="2880900"/>
                </a:lnTo>
                <a:lnTo>
                  <a:pt x="10945910" y="2846957"/>
                </a:lnTo>
                <a:lnTo>
                  <a:pt x="10931865" y="2815355"/>
                </a:lnTo>
                <a:lnTo>
                  <a:pt x="10914308" y="2787264"/>
                </a:lnTo>
                <a:lnTo>
                  <a:pt x="10893240" y="2761514"/>
                </a:lnTo>
                <a:lnTo>
                  <a:pt x="10867490" y="2740445"/>
                </a:lnTo>
                <a:lnTo>
                  <a:pt x="10839399" y="2722888"/>
                </a:lnTo>
                <a:lnTo>
                  <a:pt x="10807796" y="2708843"/>
                </a:lnTo>
                <a:lnTo>
                  <a:pt x="10773853" y="2697138"/>
                </a:lnTo>
                <a:lnTo>
                  <a:pt x="10739910" y="2686604"/>
                </a:lnTo>
                <a:lnTo>
                  <a:pt x="10703626" y="2677241"/>
                </a:lnTo>
                <a:lnTo>
                  <a:pt x="10668512" y="2667877"/>
                </a:lnTo>
                <a:lnTo>
                  <a:pt x="10633398" y="2657343"/>
                </a:lnTo>
                <a:lnTo>
                  <a:pt x="10599455" y="2645638"/>
                </a:lnTo>
                <a:lnTo>
                  <a:pt x="10567852" y="2631593"/>
                </a:lnTo>
                <a:lnTo>
                  <a:pt x="10538591" y="2615206"/>
                </a:lnTo>
                <a:lnTo>
                  <a:pt x="10512841" y="2594138"/>
                </a:lnTo>
                <a:lnTo>
                  <a:pt x="10485920" y="2570729"/>
                </a:lnTo>
                <a:lnTo>
                  <a:pt x="10462511" y="2543808"/>
                </a:lnTo>
                <a:lnTo>
                  <a:pt x="10440272" y="2515717"/>
                </a:lnTo>
                <a:lnTo>
                  <a:pt x="10418034" y="2486456"/>
                </a:lnTo>
                <a:lnTo>
                  <a:pt x="10395795" y="2457194"/>
                </a:lnTo>
                <a:lnTo>
                  <a:pt x="10373556" y="2429103"/>
                </a:lnTo>
                <a:lnTo>
                  <a:pt x="10348977" y="2402183"/>
                </a:lnTo>
                <a:lnTo>
                  <a:pt x="10324397" y="2378774"/>
                </a:lnTo>
                <a:lnTo>
                  <a:pt x="10296306" y="2358876"/>
                </a:lnTo>
                <a:lnTo>
                  <a:pt x="10267044" y="2343660"/>
                </a:lnTo>
                <a:lnTo>
                  <a:pt x="10231931" y="2333126"/>
                </a:lnTo>
                <a:lnTo>
                  <a:pt x="10195647" y="2328444"/>
                </a:lnTo>
                <a:lnTo>
                  <a:pt x="10158192" y="2327274"/>
                </a:lnTo>
                <a:lnTo>
                  <a:pt x="10118396" y="2330785"/>
                </a:lnTo>
                <a:lnTo>
                  <a:pt x="10078601" y="2335467"/>
                </a:lnTo>
                <a:lnTo>
                  <a:pt x="10038805" y="2341319"/>
                </a:lnTo>
                <a:lnTo>
                  <a:pt x="9999010" y="2346001"/>
                </a:lnTo>
                <a:lnTo>
                  <a:pt x="9959214" y="2348342"/>
                </a:lnTo>
                <a:lnTo>
                  <a:pt x="9920589" y="2348342"/>
                </a:lnTo>
                <a:lnTo>
                  <a:pt x="9884305" y="2343660"/>
                </a:lnTo>
                <a:lnTo>
                  <a:pt x="9846850" y="2334296"/>
                </a:lnTo>
                <a:lnTo>
                  <a:pt x="9812907" y="2320251"/>
                </a:lnTo>
                <a:lnTo>
                  <a:pt x="9777793" y="2301524"/>
                </a:lnTo>
                <a:lnTo>
                  <a:pt x="9742679" y="2282796"/>
                </a:lnTo>
                <a:lnTo>
                  <a:pt x="9707566" y="2261728"/>
                </a:lnTo>
                <a:lnTo>
                  <a:pt x="9673622" y="2241830"/>
                </a:lnTo>
                <a:lnTo>
                  <a:pt x="9637338" y="2224273"/>
                </a:lnTo>
                <a:lnTo>
                  <a:pt x="9602224" y="2210228"/>
                </a:lnTo>
                <a:lnTo>
                  <a:pt x="9565940" y="2200864"/>
                </a:lnTo>
                <a:lnTo>
                  <a:pt x="9528486" y="2197353"/>
                </a:lnTo>
                <a:close/>
              </a:path>
            </a:pathLst>
          </a:custGeom>
          <a:solidFill>
            <a:schemeClr val="bg2"/>
          </a:solidFill>
          <a:ln w="101600">
            <a:noFill/>
            <a:prstDash val="solid"/>
            <a:round/>
            <a:headEnd/>
            <a:tailEnd/>
          </a:ln>
        </p:spPr>
      </p:sp>
      <p:sp>
        <p:nvSpPr>
          <p:cNvPr id="20" name="Freeform 6" title="Left scallop edge">
            <a:extLst>
              <a:ext uri="{FF2B5EF4-FFF2-40B4-BE49-F238E27FC236}">
                <a16:creationId xmlns:a16="http://schemas.microsoft.com/office/drawing/2014/main" id="{CBA85B1C-8413-4C7D-98D0-7956747EABE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21" name="Rectangle 13" title="right edge border">
            <a:extLst>
              <a:ext uri="{FF2B5EF4-FFF2-40B4-BE49-F238E27FC236}">
                <a16:creationId xmlns:a16="http://schemas.microsoft.com/office/drawing/2014/main" id="{A649C214-D583-4DF7-88CA-1EE5EA0DD7D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標題 1">
            <a:extLst>
              <a:ext uri="{FF2B5EF4-FFF2-40B4-BE49-F238E27FC236}">
                <a16:creationId xmlns:a16="http://schemas.microsoft.com/office/drawing/2014/main" id="{AAC04C0C-D988-4294-BE84-A3985AA8EAD9}"/>
              </a:ext>
            </a:extLst>
          </p:cNvPr>
          <p:cNvSpPr>
            <a:spLocks noGrp="1"/>
          </p:cNvSpPr>
          <p:nvPr>
            <p:ph type="title"/>
          </p:nvPr>
        </p:nvSpPr>
        <p:spPr>
          <a:xfrm>
            <a:off x="1251678" y="382385"/>
            <a:ext cx="10178322" cy="1492132"/>
          </a:xfrm>
        </p:spPr>
        <p:txBody>
          <a:bodyPr>
            <a:normAutofit/>
          </a:bodyPr>
          <a:lstStyle/>
          <a:p>
            <a:r>
              <a:rPr lang="zh-TW" altLang="en-US"/>
              <a:t>權利主體 </a:t>
            </a:r>
            <a:r>
              <a:rPr lang="en-US" altLang="zh-TW" dirty="0"/>
              <a:t>–</a:t>
            </a:r>
            <a:r>
              <a:rPr lang="zh-TW" altLang="en-US"/>
              <a:t> 自然人</a:t>
            </a:r>
            <a:endParaRPr lang="zh-TW" altLang="en-US" dirty="0"/>
          </a:p>
        </p:txBody>
      </p:sp>
      <p:sp>
        <p:nvSpPr>
          <p:cNvPr id="3" name="內容版面配置區 2">
            <a:extLst>
              <a:ext uri="{FF2B5EF4-FFF2-40B4-BE49-F238E27FC236}">
                <a16:creationId xmlns:a16="http://schemas.microsoft.com/office/drawing/2014/main" id="{922EB78F-EBB5-436D-98D2-398E1A26D306}"/>
              </a:ext>
            </a:extLst>
          </p:cNvPr>
          <p:cNvSpPr>
            <a:spLocks noGrp="1"/>
          </p:cNvSpPr>
          <p:nvPr>
            <p:ph idx="1"/>
          </p:nvPr>
        </p:nvSpPr>
        <p:spPr>
          <a:xfrm>
            <a:off x="1195798" y="1757681"/>
            <a:ext cx="10290082" cy="5100319"/>
          </a:xfrm>
        </p:spPr>
        <p:txBody>
          <a:bodyPr>
            <a:normAutofit/>
          </a:bodyPr>
          <a:lstStyle/>
          <a:p>
            <a:pPr marL="0" indent="0">
              <a:lnSpc>
                <a:spcPct val="100000"/>
              </a:lnSpc>
              <a:buNone/>
            </a:pPr>
            <a:r>
              <a:rPr lang="en-US" altLang="zh-TW" dirty="0"/>
              <a:t>※</a:t>
            </a:r>
            <a:r>
              <a:rPr lang="zh-TW" altLang="en-US" dirty="0"/>
              <a:t> 死亡宣告制度</a:t>
            </a:r>
            <a:endParaRPr lang="en-US" altLang="zh-TW" dirty="0"/>
          </a:p>
          <a:p>
            <a:pPr marL="0" indent="0">
              <a:lnSpc>
                <a:spcPct val="100000"/>
              </a:lnSpc>
              <a:buNone/>
            </a:pPr>
            <a:r>
              <a:rPr lang="zh-TW" altLang="en-US" dirty="0"/>
              <a:t>     民法第</a:t>
            </a:r>
            <a:r>
              <a:rPr lang="en-US" altLang="zh-TW" dirty="0"/>
              <a:t>8</a:t>
            </a:r>
            <a:r>
              <a:rPr lang="zh-TW" altLang="en-US" dirty="0"/>
              <a:t>條</a:t>
            </a:r>
            <a:endParaRPr lang="en-US" altLang="zh-TW" dirty="0"/>
          </a:p>
          <a:p>
            <a:pPr marL="0" indent="0">
              <a:lnSpc>
                <a:spcPct val="100000"/>
              </a:lnSpc>
              <a:buNone/>
            </a:pPr>
            <a:r>
              <a:rPr lang="zh-TW" altLang="en-US" dirty="0"/>
              <a:t>   「失蹤人失蹤滿七年後，法院得因利害關係人或檢察官之聲請，為死亡之宣告。 </a:t>
            </a:r>
            <a:endParaRPr lang="en-US" altLang="zh-TW" dirty="0"/>
          </a:p>
          <a:p>
            <a:pPr marL="0" indent="0">
              <a:lnSpc>
                <a:spcPct val="100000"/>
              </a:lnSpc>
              <a:buNone/>
            </a:pPr>
            <a:r>
              <a:rPr lang="zh-TW" altLang="en-US" dirty="0"/>
              <a:t>      失蹤人為八 十歲以上者，得於失蹤滿三年後，為死亡之宣告。失蹤人為遭遇</a:t>
            </a:r>
            <a:endParaRPr lang="en-US" altLang="zh-TW" dirty="0"/>
          </a:p>
          <a:p>
            <a:pPr marL="0" indent="0">
              <a:lnSpc>
                <a:spcPct val="100000"/>
              </a:lnSpc>
              <a:buNone/>
            </a:pPr>
            <a:r>
              <a:rPr lang="zh-TW" altLang="en-US" dirty="0"/>
              <a:t>      特別災難者，得於特別災難終了滿一年後，為死亡之宣告。」</a:t>
            </a:r>
            <a:endParaRPr lang="en-US" altLang="zh-TW" dirty="0"/>
          </a:p>
          <a:p>
            <a:pPr>
              <a:lnSpc>
                <a:spcPct val="100000"/>
              </a:lnSpc>
            </a:pPr>
            <a:endParaRPr lang="en-US" altLang="zh-TW" dirty="0"/>
          </a:p>
          <a:p>
            <a:pPr>
              <a:lnSpc>
                <a:spcPct val="100000"/>
              </a:lnSpc>
            </a:pPr>
            <a:r>
              <a:rPr lang="zh-TW" altLang="en-US" dirty="0"/>
              <a:t>民法第</a:t>
            </a:r>
            <a:r>
              <a:rPr lang="en-US" altLang="zh-TW" dirty="0"/>
              <a:t>7</a:t>
            </a:r>
            <a:r>
              <a:rPr lang="zh-TW" altLang="en-US" dirty="0"/>
              <a:t>條</a:t>
            </a:r>
          </a:p>
          <a:p>
            <a:pPr marL="0" indent="0">
              <a:lnSpc>
                <a:spcPct val="100000"/>
              </a:lnSpc>
              <a:buNone/>
            </a:pPr>
            <a:r>
              <a:rPr lang="zh-TW" altLang="en-US" dirty="0"/>
              <a:t>「胎兒以將來非死產者為限，關於其個人利益之保護，視為既已出生。」</a:t>
            </a:r>
          </a:p>
          <a:p>
            <a:pPr marL="0" indent="0">
              <a:lnSpc>
                <a:spcPct val="100000"/>
              </a:lnSpc>
              <a:buNone/>
            </a:pPr>
            <a:r>
              <a:rPr lang="zh-TW" altLang="en-US" dirty="0"/>
              <a:t>    </a:t>
            </a:r>
            <a:r>
              <a:rPr lang="en-US" altLang="zh-TW" dirty="0"/>
              <a:t>EX. </a:t>
            </a:r>
            <a:r>
              <a:rPr lang="zh-TW" altLang="en-US" dirty="0"/>
              <a:t>繼承權、損害賠償請求權、生父死亡時對加害人之扶養費請求權等。</a:t>
            </a:r>
            <a:endParaRPr lang="en-US" altLang="zh-TW" dirty="0"/>
          </a:p>
          <a:p>
            <a:pPr>
              <a:lnSpc>
                <a:spcPct val="100000"/>
              </a:lnSpc>
            </a:pPr>
            <a:endParaRPr lang="en-US" altLang="zh-TW" sz="1400" dirty="0"/>
          </a:p>
          <a:p>
            <a:pPr>
              <a:lnSpc>
                <a:spcPct val="100000"/>
              </a:lnSpc>
            </a:pPr>
            <a:endParaRPr lang="zh-TW" altLang="en-US" sz="1400" dirty="0"/>
          </a:p>
        </p:txBody>
      </p:sp>
      <p:pic>
        <p:nvPicPr>
          <p:cNvPr id="18" name="圖片 17">
            <a:extLst>
              <a:ext uri="{FF2B5EF4-FFF2-40B4-BE49-F238E27FC236}">
                <a16:creationId xmlns:a16="http://schemas.microsoft.com/office/drawing/2014/main" id="{4777D57B-170A-404D-AC0C-0AC941978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1237" y="4692534"/>
            <a:ext cx="1940524" cy="2018145"/>
          </a:xfrm>
          <a:prstGeom prst="rect">
            <a:avLst/>
          </a:prstGeom>
        </p:spPr>
      </p:pic>
    </p:spTree>
    <p:extLst>
      <p:ext uri="{BB962C8B-B14F-4D97-AF65-F5344CB8AC3E}">
        <p14:creationId xmlns:p14="http://schemas.microsoft.com/office/powerpoint/2010/main" val="3909959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C04EC1-2E65-46B1-964D-B26BA0279EF6}"/>
              </a:ext>
            </a:extLst>
          </p:cNvPr>
          <p:cNvSpPr>
            <a:spLocks noGrp="1"/>
          </p:cNvSpPr>
          <p:nvPr>
            <p:ph type="title"/>
          </p:nvPr>
        </p:nvSpPr>
        <p:spPr>
          <a:xfrm>
            <a:off x="1251678" y="382385"/>
            <a:ext cx="10178322" cy="1080655"/>
          </a:xfrm>
        </p:spPr>
        <p:txBody>
          <a:bodyPr/>
          <a:lstStyle/>
          <a:p>
            <a:r>
              <a:rPr lang="zh-TW" altLang="en-US" dirty="0"/>
              <a:t>契約</a:t>
            </a:r>
          </a:p>
        </p:txBody>
      </p:sp>
      <p:sp>
        <p:nvSpPr>
          <p:cNvPr id="3" name="內容版面配置區 2">
            <a:extLst>
              <a:ext uri="{FF2B5EF4-FFF2-40B4-BE49-F238E27FC236}">
                <a16:creationId xmlns:a16="http://schemas.microsoft.com/office/drawing/2014/main" id="{73823F36-1576-4FB9-AA08-10A809AA5C80}"/>
              </a:ext>
            </a:extLst>
          </p:cNvPr>
          <p:cNvSpPr>
            <a:spLocks noGrp="1"/>
          </p:cNvSpPr>
          <p:nvPr>
            <p:ph idx="1"/>
          </p:nvPr>
        </p:nvSpPr>
        <p:spPr>
          <a:xfrm>
            <a:off x="1251678" y="1595120"/>
            <a:ext cx="10178322" cy="4988559"/>
          </a:xfrm>
        </p:spPr>
        <p:txBody>
          <a:bodyPr>
            <a:normAutofit/>
          </a:bodyPr>
          <a:lstStyle/>
          <a:p>
            <a:r>
              <a:rPr lang="zh-TW" altLang="en-US" sz="2400" dirty="0"/>
              <a:t>要約生效時期</a:t>
            </a:r>
            <a:endParaRPr lang="en-US" altLang="zh-TW" sz="2400" dirty="0"/>
          </a:p>
          <a:p>
            <a:pPr marL="0" indent="0">
              <a:buNone/>
            </a:pPr>
            <a:r>
              <a:rPr lang="zh-TW" altLang="en-US" dirty="0"/>
              <a:t>   </a:t>
            </a:r>
            <a:r>
              <a:rPr lang="en-US" altLang="zh-TW" dirty="0"/>
              <a:t>1. </a:t>
            </a:r>
            <a:r>
              <a:rPr lang="zh-TW" altLang="en-US" dirty="0"/>
              <a:t>要約以對話為之</a:t>
            </a:r>
            <a:endParaRPr lang="en-US" altLang="zh-TW" dirty="0"/>
          </a:p>
          <a:p>
            <a:pPr marL="0" indent="0">
              <a:buNone/>
            </a:pPr>
            <a:r>
              <a:rPr lang="zh-TW" altLang="en-US" dirty="0"/>
              <a:t>      民法第</a:t>
            </a:r>
            <a:r>
              <a:rPr lang="en-US" altLang="zh-TW" dirty="0"/>
              <a:t>94</a:t>
            </a:r>
            <a:r>
              <a:rPr lang="zh-TW" altLang="en-US" dirty="0"/>
              <a:t>條</a:t>
            </a:r>
            <a:endParaRPr lang="en-US" altLang="zh-TW" dirty="0"/>
          </a:p>
          <a:p>
            <a:pPr marL="0" indent="0">
              <a:buNone/>
            </a:pPr>
            <a:r>
              <a:rPr lang="zh-TW" altLang="en-US" dirty="0"/>
              <a:t>      「對話人為意思表示者，其意思表示，以相對人了解時，發生效力。」</a:t>
            </a:r>
            <a:endParaRPr lang="en-US" altLang="zh-TW" dirty="0"/>
          </a:p>
          <a:p>
            <a:pPr marL="0" indent="0">
              <a:buNone/>
            </a:pPr>
            <a:r>
              <a:rPr lang="zh-TW" altLang="en-US" dirty="0"/>
              <a:t>        → 係採了解主義</a:t>
            </a:r>
            <a:endParaRPr lang="en-US" altLang="zh-TW" dirty="0"/>
          </a:p>
          <a:p>
            <a:pPr marL="0" indent="0">
              <a:buNone/>
            </a:pPr>
            <a:endParaRPr lang="en-US" altLang="zh-TW" dirty="0"/>
          </a:p>
          <a:p>
            <a:pPr marL="0" indent="0">
              <a:buNone/>
            </a:pPr>
            <a:r>
              <a:rPr lang="zh-TW" altLang="en-US" dirty="0"/>
              <a:t>   </a:t>
            </a:r>
            <a:r>
              <a:rPr lang="en-US" altLang="zh-TW" dirty="0"/>
              <a:t>2. </a:t>
            </a:r>
            <a:r>
              <a:rPr lang="zh-TW" altLang="en-US" dirty="0"/>
              <a:t>要約以非對話為之</a:t>
            </a:r>
            <a:endParaRPr lang="en-US" altLang="zh-TW" dirty="0"/>
          </a:p>
          <a:p>
            <a:pPr marL="0" indent="0">
              <a:buNone/>
            </a:pPr>
            <a:r>
              <a:rPr lang="zh-TW" altLang="en-US" dirty="0"/>
              <a:t>      「非對話而為意思表示者，其意思表示，以通知達到相對人時，發生效力。</a:t>
            </a:r>
          </a:p>
          <a:p>
            <a:pPr marL="0" indent="0">
              <a:buNone/>
            </a:pPr>
            <a:r>
              <a:rPr lang="zh-TW" altLang="en-US" dirty="0"/>
              <a:t>          但撤回之通知，同時或先時到達者，不在此限 。」</a:t>
            </a:r>
            <a:endParaRPr lang="en-US" altLang="zh-TW" dirty="0"/>
          </a:p>
          <a:p>
            <a:pPr marL="0" indent="0">
              <a:buNone/>
            </a:pPr>
            <a:r>
              <a:rPr lang="zh-TW" altLang="en-US" dirty="0"/>
              <a:t>        → 係採到達主義，所為到達，係指要約之意思表示達到相對人之支配範圍，置於相 </a:t>
            </a:r>
            <a:endParaRPr lang="en-US" altLang="zh-TW" dirty="0"/>
          </a:p>
          <a:p>
            <a:pPr marL="0" indent="0">
              <a:buNone/>
            </a:pPr>
            <a:r>
              <a:rPr lang="zh-TW" altLang="en-US" dirty="0"/>
              <a:t>             對人隨時可取閱了解其內容之客觀狀態而言。</a:t>
            </a:r>
          </a:p>
        </p:txBody>
      </p:sp>
    </p:spTree>
    <p:extLst>
      <p:ext uri="{BB962C8B-B14F-4D97-AF65-F5344CB8AC3E}">
        <p14:creationId xmlns:p14="http://schemas.microsoft.com/office/powerpoint/2010/main" val="1933273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086D67-3EC8-4A00-AEC6-6EDC5636F286}"/>
              </a:ext>
            </a:extLst>
          </p:cNvPr>
          <p:cNvSpPr>
            <a:spLocks noGrp="1"/>
          </p:cNvSpPr>
          <p:nvPr>
            <p:ph type="title"/>
          </p:nvPr>
        </p:nvSpPr>
        <p:spPr/>
        <p:txBody>
          <a:bodyPr/>
          <a:lstStyle/>
          <a:p>
            <a:r>
              <a:rPr lang="zh-TW" altLang="en-US" dirty="0"/>
              <a:t>契約</a:t>
            </a:r>
          </a:p>
        </p:txBody>
      </p:sp>
      <p:sp>
        <p:nvSpPr>
          <p:cNvPr id="3" name="內容版面配置區 2">
            <a:extLst>
              <a:ext uri="{FF2B5EF4-FFF2-40B4-BE49-F238E27FC236}">
                <a16:creationId xmlns:a16="http://schemas.microsoft.com/office/drawing/2014/main" id="{58DF4F73-DF26-4CCC-939D-7CFEEEFFB757}"/>
              </a:ext>
            </a:extLst>
          </p:cNvPr>
          <p:cNvSpPr>
            <a:spLocks noGrp="1"/>
          </p:cNvSpPr>
          <p:nvPr>
            <p:ph idx="1"/>
          </p:nvPr>
        </p:nvSpPr>
        <p:spPr>
          <a:xfrm>
            <a:off x="1251678" y="1874517"/>
            <a:ext cx="10178322" cy="4587243"/>
          </a:xfrm>
        </p:spPr>
        <p:txBody>
          <a:bodyPr/>
          <a:lstStyle/>
          <a:p>
            <a:r>
              <a:rPr lang="zh-TW" altLang="en-US" dirty="0"/>
              <a:t>要約之引誘：喚起相對人向自己要約之意思通知，目的僅在引起相對人向自己要約。邀 </a:t>
            </a:r>
          </a:p>
          <a:p>
            <a:pPr marL="0" indent="0">
              <a:buNone/>
            </a:pPr>
            <a:r>
              <a:rPr lang="zh-TW" altLang="en-US" dirty="0"/>
              <a:t>                         約引誘本身不生法律上效果。 </a:t>
            </a:r>
            <a:endParaRPr lang="en-US" altLang="zh-TW" dirty="0"/>
          </a:p>
          <a:p>
            <a:pPr marL="0" indent="0">
              <a:buNone/>
            </a:pPr>
            <a:endParaRPr lang="en-US" altLang="zh-TW" dirty="0"/>
          </a:p>
          <a:p>
            <a:r>
              <a:rPr lang="zh-TW" altLang="en-US" dirty="0"/>
              <a:t>要約和邀約引誘之比較</a:t>
            </a:r>
            <a:endParaRPr lang="en-US" altLang="zh-TW" dirty="0"/>
          </a:p>
          <a:p>
            <a:pPr marL="0" indent="0">
              <a:buNone/>
            </a:pPr>
            <a:r>
              <a:rPr lang="zh-TW" altLang="en-US" dirty="0"/>
              <a:t>   → </a:t>
            </a:r>
            <a:r>
              <a:rPr lang="zh-TW" altLang="en-US" b="1" dirty="0"/>
              <a:t>要約之目</a:t>
            </a:r>
            <a:r>
              <a:rPr lang="zh-TW" altLang="en-US" dirty="0"/>
              <a:t>的在於締結契約，如相對人不能因當事人之表示而為承諾並使契約成立者，</a:t>
            </a:r>
            <a:endParaRPr lang="en-US" altLang="zh-TW" dirty="0"/>
          </a:p>
          <a:p>
            <a:pPr marL="0" indent="0">
              <a:buNone/>
            </a:pPr>
            <a:r>
              <a:rPr lang="zh-TW" altLang="en-US" dirty="0"/>
              <a:t>        則當事人之表示即非要約。</a:t>
            </a:r>
            <a:endParaRPr lang="en-US" altLang="zh-TW" dirty="0"/>
          </a:p>
          <a:p>
            <a:pPr marL="0" indent="0">
              <a:buNone/>
            </a:pPr>
            <a:r>
              <a:rPr lang="zh-TW" altLang="en-US" dirty="0"/>
              <a:t>   → </a:t>
            </a:r>
            <a:r>
              <a:rPr lang="zh-TW" altLang="en-US" b="1" dirty="0"/>
              <a:t>要約之引誘目的</a:t>
            </a:r>
            <a:r>
              <a:rPr lang="zh-TW" altLang="en-US" dirty="0"/>
              <a:t>在誘使相對人對自己為要約，當事人之表示欠缺締結契約之意思。故</a:t>
            </a:r>
            <a:endParaRPr lang="en-US" altLang="zh-TW" dirty="0"/>
          </a:p>
          <a:p>
            <a:pPr marL="0" indent="0">
              <a:buNone/>
            </a:pPr>
            <a:r>
              <a:rPr lang="zh-TW" altLang="en-US" dirty="0"/>
              <a:t>        相對人即使為承諾之意思表示，亦不生契約之效力。</a:t>
            </a:r>
            <a:endParaRPr lang="en-US" altLang="zh-TW" dirty="0"/>
          </a:p>
          <a:p>
            <a:pPr marL="0" indent="0">
              <a:buNone/>
            </a:pPr>
            <a:endParaRPr lang="zh-TW" altLang="en-US" dirty="0"/>
          </a:p>
          <a:p>
            <a:endParaRPr lang="zh-TW" altLang="en-US" dirty="0"/>
          </a:p>
        </p:txBody>
      </p:sp>
      <p:sp>
        <p:nvSpPr>
          <p:cNvPr id="4" name="文字方塊 3">
            <a:extLst>
              <a:ext uri="{FF2B5EF4-FFF2-40B4-BE49-F238E27FC236}">
                <a16:creationId xmlns:a16="http://schemas.microsoft.com/office/drawing/2014/main" id="{F57A165B-1A7F-4B4E-BD95-D980475CB74C}"/>
              </a:ext>
            </a:extLst>
          </p:cNvPr>
          <p:cNvSpPr txBox="1"/>
          <p:nvPr/>
        </p:nvSpPr>
        <p:spPr>
          <a:xfrm>
            <a:off x="2702560" y="5445727"/>
            <a:ext cx="6908800"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TW" altLang="en-US" sz="2400" dirty="0"/>
              <a:t>要約的引誘並沒有法律的拘束力，要約的引誘只是在引誘、催化對方對我做要約，要不要承諾的決定權在我。</a:t>
            </a:r>
          </a:p>
        </p:txBody>
      </p:sp>
    </p:spTree>
    <p:extLst>
      <p:ext uri="{BB962C8B-B14F-4D97-AF65-F5344CB8AC3E}">
        <p14:creationId xmlns:p14="http://schemas.microsoft.com/office/powerpoint/2010/main" val="34288779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A92271-6B0A-4CED-A9E2-475D1217144A}"/>
              </a:ext>
            </a:extLst>
          </p:cNvPr>
          <p:cNvSpPr>
            <a:spLocks noGrp="1"/>
          </p:cNvSpPr>
          <p:nvPr>
            <p:ph type="title"/>
          </p:nvPr>
        </p:nvSpPr>
        <p:spPr>
          <a:xfrm>
            <a:off x="1251678" y="382385"/>
            <a:ext cx="10178322" cy="928255"/>
          </a:xfrm>
        </p:spPr>
        <p:txBody>
          <a:bodyPr/>
          <a:lstStyle/>
          <a:p>
            <a:r>
              <a:rPr lang="zh-TW" altLang="en-US" dirty="0"/>
              <a:t>要約引誘之判斷</a:t>
            </a:r>
          </a:p>
        </p:txBody>
      </p:sp>
      <p:sp>
        <p:nvSpPr>
          <p:cNvPr id="3" name="內容版面配置區 2">
            <a:extLst>
              <a:ext uri="{FF2B5EF4-FFF2-40B4-BE49-F238E27FC236}">
                <a16:creationId xmlns:a16="http://schemas.microsoft.com/office/drawing/2014/main" id="{893E3AE6-E58A-482D-A146-EA4CCC1AFAB5}"/>
              </a:ext>
            </a:extLst>
          </p:cNvPr>
          <p:cNvSpPr>
            <a:spLocks noGrp="1"/>
          </p:cNvSpPr>
          <p:nvPr>
            <p:ph idx="1"/>
          </p:nvPr>
        </p:nvSpPr>
        <p:spPr>
          <a:xfrm>
            <a:off x="1251678" y="1463040"/>
            <a:ext cx="10178322" cy="5059679"/>
          </a:xfrm>
        </p:spPr>
        <p:txBody>
          <a:bodyPr>
            <a:normAutofit/>
          </a:bodyPr>
          <a:lstStyle/>
          <a:p>
            <a:r>
              <a:rPr lang="zh-TW" altLang="en-US" sz="2400" dirty="0"/>
              <a:t>法律有明文規定者</a:t>
            </a:r>
            <a:endParaRPr lang="en-US" altLang="zh-TW" sz="2400" dirty="0"/>
          </a:p>
          <a:p>
            <a:pPr marL="0" indent="0">
              <a:buNone/>
            </a:pPr>
            <a:r>
              <a:rPr lang="zh-TW" altLang="en-US" dirty="0"/>
              <a:t>   如民法第</a:t>
            </a:r>
            <a:r>
              <a:rPr lang="en-US" altLang="zh-TW" dirty="0"/>
              <a:t>154</a:t>
            </a:r>
            <a:r>
              <a:rPr lang="zh-TW" altLang="en-US" dirty="0"/>
              <a:t>條第</a:t>
            </a:r>
            <a:r>
              <a:rPr lang="en-US" altLang="zh-TW" dirty="0"/>
              <a:t>2</a:t>
            </a:r>
            <a:r>
              <a:rPr lang="zh-TW" altLang="en-US" dirty="0"/>
              <a:t>項規定</a:t>
            </a:r>
            <a:endParaRPr lang="en-US" altLang="zh-TW" dirty="0"/>
          </a:p>
          <a:p>
            <a:pPr marL="0" indent="0">
              <a:buNone/>
            </a:pPr>
            <a:r>
              <a:rPr lang="zh-TW" altLang="en-US" dirty="0"/>
              <a:t>   「貨物標定賣價陳列者，視為要約。但價目表之寄送，不視為要約。」</a:t>
            </a:r>
            <a:endParaRPr lang="en-US" altLang="zh-TW" dirty="0"/>
          </a:p>
          <a:p>
            <a:pPr marL="0" indent="0">
              <a:buNone/>
            </a:pPr>
            <a:r>
              <a:rPr lang="zh-TW" altLang="en-US" dirty="0"/>
              <a:t>   → 蓋價目表上之價格每天變動，若將之解為要約，要約人因邀約而受拘束，受領要約人</a:t>
            </a:r>
            <a:endParaRPr lang="en-US" altLang="zh-TW" dirty="0"/>
          </a:p>
          <a:p>
            <a:pPr marL="0" indent="0">
              <a:buNone/>
            </a:pPr>
            <a:r>
              <a:rPr lang="zh-TW" altLang="en-US" dirty="0"/>
              <a:t>        卻可以表列價格隨時承諾，對要約人極為不利，從而一般商業廣告，應解為要約引誘，</a:t>
            </a:r>
            <a:endParaRPr lang="en-US" altLang="zh-TW" dirty="0"/>
          </a:p>
          <a:p>
            <a:pPr marL="0" indent="0">
              <a:buNone/>
            </a:pPr>
            <a:r>
              <a:rPr lang="zh-TW" altLang="en-US" dirty="0"/>
              <a:t>        而非要約，但廣告、價目表之內容非常具體足以締結契約時，則應視為要約。</a:t>
            </a:r>
            <a:endParaRPr lang="en-US" altLang="zh-TW" dirty="0"/>
          </a:p>
          <a:p>
            <a:pPr marL="0" indent="0">
              <a:buNone/>
            </a:pPr>
            <a:endParaRPr lang="en-US" altLang="zh-TW" dirty="0"/>
          </a:p>
          <a:p>
            <a:r>
              <a:rPr lang="zh-TW" altLang="en-US" sz="2400" dirty="0"/>
              <a:t>法律無規定時，則按下述原則判斷</a:t>
            </a:r>
            <a:endParaRPr lang="en-US" altLang="zh-TW" sz="2400" dirty="0"/>
          </a:p>
          <a:p>
            <a:pPr marL="0" indent="0">
              <a:buNone/>
            </a:pPr>
            <a:r>
              <a:rPr lang="en-US" altLang="zh-TW" dirty="0"/>
              <a:t>1. </a:t>
            </a:r>
            <a:r>
              <a:rPr lang="zh-TW" altLang="en-US" dirty="0"/>
              <a:t>表示內容是否明確</a:t>
            </a:r>
            <a:endParaRPr lang="en-US" altLang="zh-TW" dirty="0"/>
          </a:p>
          <a:p>
            <a:pPr marL="0" indent="0">
              <a:buNone/>
            </a:pPr>
            <a:r>
              <a:rPr lang="zh-TW" altLang="en-US" dirty="0"/>
              <a:t>   → 要約之表示內容至少必須足以確定契約必要之點；反之邀約引誘既非意思表示，只要 </a:t>
            </a:r>
            <a:endParaRPr lang="en-US" altLang="zh-TW" dirty="0"/>
          </a:p>
          <a:p>
            <a:pPr marL="0" indent="0">
              <a:buNone/>
            </a:pPr>
            <a:r>
              <a:rPr lang="zh-TW" altLang="en-US" dirty="0"/>
              <a:t>        足以喚起對方為要約即可。</a:t>
            </a:r>
            <a:endParaRPr lang="en-US" altLang="zh-TW" dirty="0"/>
          </a:p>
          <a:p>
            <a:pPr marL="0" indent="0">
              <a:buNone/>
            </a:pPr>
            <a:endParaRPr lang="en-US" altLang="zh-TW" dirty="0"/>
          </a:p>
          <a:p>
            <a:pPr marL="0" indent="0">
              <a:buNone/>
            </a:pPr>
            <a:endParaRPr lang="en-US" altLang="zh-TW" dirty="0"/>
          </a:p>
          <a:p>
            <a:pPr marL="0" indent="0">
              <a:buNone/>
            </a:pPr>
            <a:endParaRPr lang="zh-TW" altLang="en-US" dirty="0"/>
          </a:p>
        </p:txBody>
      </p:sp>
    </p:spTree>
    <p:extLst>
      <p:ext uri="{BB962C8B-B14F-4D97-AF65-F5344CB8AC3E}">
        <p14:creationId xmlns:p14="http://schemas.microsoft.com/office/powerpoint/2010/main" val="40194052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494017-1395-4A21-BAEC-A246FD9BEB36}"/>
              </a:ext>
            </a:extLst>
          </p:cNvPr>
          <p:cNvSpPr>
            <a:spLocks noGrp="1"/>
          </p:cNvSpPr>
          <p:nvPr>
            <p:ph type="title"/>
          </p:nvPr>
        </p:nvSpPr>
        <p:spPr>
          <a:xfrm>
            <a:off x="1251678" y="382385"/>
            <a:ext cx="10178322" cy="1060335"/>
          </a:xfrm>
        </p:spPr>
        <p:txBody>
          <a:bodyPr/>
          <a:lstStyle/>
          <a:p>
            <a:r>
              <a:rPr lang="zh-TW" altLang="en-US" dirty="0"/>
              <a:t>要約引誘之判斷</a:t>
            </a:r>
          </a:p>
        </p:txBody>
      </p:sp>
      <p:sp>
        <p:nvSpPr>
          <p:cNvPr id="3" name="內容版面配置區 2">
            <a:extLst>
              <a:ext uri="{FF2B5EF4-FFF2-40B4-BE49-F238E27FC236}">
                <a16:creationId xmlns:a16="http://schemas.microsoft.com/office/drawing/2014/main" id="{B031A668-1326-4C12-9FB3-33FDE5D7D860}"/>
              </a:ext>
            </a:extLst>
          </p:cNvPr>
          <p:cNvSpPr>
            <a:spLocks noGrp="1"/>
          </p:cNvSpPr>
          <p:nvPr>
            <p:ph idx="1"/>
          </p:nvPr>
        </p:nvSpPr>
        <p:spPr>
          <a:xfrm>
            <a:off x="1251678" y="1564641"/>
            <a:ext cx="10178322" cy="4314952"/>
          </a:xfrm>
        </p:spPr>
        <p:txBody>
          <a:bodyPr/>
          <a:lstStyle/>
          <a:p>
            <a:pPr marL="0" indent="0">
              <a:buNone/>
            </a:pPr>
            <a:r>
              <a:rPr lang="zh-TW" altLang="en-US" dirty="0"/>
              <a:t>      例如：「台北市中正區華夏，只要</a:t>
            </a:r>
            <a:r>
              <a:rPr lang="en-US" altLang="zh-TW" dirty="0"/>
              <a:t>600</a:t>
            </a:r>
            <a:r>
              <a:rPr lang="zh-TW" altLang="en-US" dirty="0"/>
              <a:t>萬，要買要快</a:t>
            </a:r>
            <a:r>
              <a:rPr lang="en-US" altLang="zh-TW" dirty="0"/>
              <a:t>!</a:t>
            </a:r>
            <a:r>
              <a:rPr lang="zh-TW" altLang="en-US" dirty="0"/>
              <a:t>」之廣告，其內容尚不足以使他</a:t>
            </a:r>
            <a:endParaRPr lang="en-US" altLang="zh-TW" dirty="0"/>
          </a:p>
          <a:p>
            <a:pPr marL="0" indent="0">
              <a:buNone/>
            </a:pPr>
            <a:r>
              <a:rPr lang="zh-TW" altLang="en-US" dirty="0"/>
              <a:t>                    人理解標的物</a:t>
            </a:r>
            <a:r>
              <a:rPr lang="en-US" altLang="zh-TW" dirty="0"/>
              <a:t>(</a:t>
            </a:r>
            <a:r>
              <a:rPr lang="zh-TW" altLang="en-US" dirty="0"/>
              <a:t>華廈</a:t>
            </a:r>
            <a:r>
              <a:rPr lang="en-US" altLang="zh-TW" dirty="0"/>
              <a:t>)</a:t>
            </a:r>
            <a:r>
              <a:rPr lang="zh-TW" altLang="en-US" dirty="0"/>
              <a:t>之具體位置、內部狀況及其他客觀條件，其性質即屬邀約</a:t>
            </a:r>
            <a:endParaRPr lang="en-US" altLang="zh-TW" dirty="0"/>
          </a:p>
          <a:p>
            <a:pPr marL="0" indent="0">
              <a:buNone/>
            </a:pPr>
            <a:r>
              <a:rPr lang="zh-TW" altLang="en-US" dirty="0"/>
              <a:t>                    引誘。</a:t>
            </a:r>
            <a:endParaRPr lang="en-US" altLang="zh-TW" dirty="0"/>
          </a:p>
          <a:p>
            <a:pPr marL="0" indent="0">
              <a:buNone/>
            </a:pPr>
            <a:endParaRPr lang="en-US" altLang="zh-TW" dirty="0"/>
          </a:p>
          <a:p>
            <a:pPr marL="0" indent="0">
              <a:buNone/>
            </a:pPr>
            <a:r>
              <a:rPr lang="en-US" altLang="zh-TW" dirty="0"/>
              <a:t>2. </a:t>
            </a:r>
            <a:r>
              <a:rPr lang="zh-TW" altLang="en-US" dirty="0"/>
              <a:t>交易是否重視當事人之資格或物之性質</a:t>
            </a:r>
            <a:endParaRPr lang="en-US" altLang="zh-TW" dirty="0"/>
          </a:p>
          <a:p>
            <a:pPr marL="0" indent="0">
              <a:buNone/>
            </a:pPr>
            <a:r>
              <a:rPr lang="zh-TW" altLang="en-US" dirty="0"/>
              <a:t>   → 當事人之契約依其性質可能重視當事人之資格</a:t>
            </a:r>
            <a:r>
              <a:rPr lang="en-US" altLang="zh-TW" dirty="0"/>
              <a:t>(</a:t>
            </a:r>
            <a:r>
              <a:rPr lang="zh-TW" altLang="en-US" dirty="0"/>
              <a:t>例如租賃、僱傭、委任等契約</a:t>
            </a:r>
            <a:r>
              <a:rPr lang="en-US" altLang="zh-TW" dirty="0"/>
              <a:t>)</a:t>
            </a:r>
            <a:r>
              <a:rPr lang="zh-TW" altLang="en-US" dirty="0"/>
              <a:t>或物之</a:t>
            </a:r>
            <a:endParaRPr lang="en-US" altLang="zh-TW" dirty="0"/>
          </a:p>
          <a:p>
            <a:pPr marL="0" indent="0">
              <a:buNone/>
            </a:pPr>
            <a:r>
              <a:rPr lang="zh-TW" altLang="en-US" dirty="0"/>
              <a:t>        性質</a:t>
            </a:r>
            <a:r>
              <a:rPr lang="en-US" altLang="zh-TW" dirty="0"/>
              <a:t>(</a:t>
            </a:r>
            <a:r>
              <a:rPr lang="zh-TW" altLang="en-US" dirty="0"/>
              <a:t>例如二手車買賣</a:t>
            </a:r>
            <a:r>
              <a:rPr lang="en-US" altLang="zh-TW" dirty="0"/>
              <a:t>)</a:t>
            </a:r>
            <a:r>
              <a:rPr lang="zh-TW" altLang="en-US" dirty="0"/>
              <a:t>，故當事人間未能實際確認相對人之資格或物之性質前，其所</a:t>
            </a:r>
            <a:endParaRPr lang="en-US" altLang="zh-TW" dirty="0"/>
          </a:p>
          <a:p>
            <a:pPr marL="0" indent="0">
              <a:buNone/>
            </a:pPr>
            <a:r>
              <a:rPr lang="zh-TW" altLang="en-US" dirty="0"/>
              <a:t>        為之表示性質應屬要約引誘。</a:t>
            </a:r>
            <a:endParaRPr lang="en-US" altLang="zh-TW" dirty="0"/>
          </a:p>
          <a:p>
            <a:pPr marL="0" indent="0">
              <a:buNone/>
            </a:pPr>
            <a:endParaRPr lang="zh-TW" altLang="en-US" dirty="0"/>
          </a:p>
        </p:txBody>
      </p:sp>
    </p:spTree>
    <p:extLst>
      <p:ext uri="{BB962C8B-B14F-4D97-AF65-F5344CB8AC3E}">
        <p14:creationId xmlns:p14="http://schemas.microsoft.com/office/powerpoint/2010/main" val="37466266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5654A3-658D-4B33-A72E-C7F703B8F3DD}"/>
              </a:ext>
            </a:extLst>
          </p:cNvPr>
          <p:cNvSpPr>
            <a:spLocks noGrp="1"/>
          </p:cNvSpPr>
          <p:nvPr>
            <p:ph type="title"/>
          </p:nvPr>
        </p:nvSpPr>
        <p:spPr>
          <a:xfrm>
            <a:off x="1251678" y="382385"/>
            <a:ext cx="10178322" cy="948575"/>
          </a:xfrm>
        </p:spPr>
        <p:txBody>
          <a:bodyPr/>
          <a:lstStyle/>
          <a:p>
            <a:r>
              <a:rPr lang="zh-TW" altLang="en-US" dirty="0"/>
              <a:t>要約之引誘</a:t>
            </a:r>
          </a:p>
        </p:txBody>
      </p:sp>
      <p:sp>
        <p:nvSpPr>
          <p:cNvPr id="3" name="內容版面配置區 2">
            <a:extLst>
              <a:ext uri="{FF2B5EF4-FFF2-40B4-BE49-F238E27FC236}">
                <a16:creationId xmlns:a16="http://schemas.microsoft.com/office/drawing/2014/main" id="{49029577-193A-414D-97BD-AD3A2546B879}"/>
              </a:ext>
            </a:extLst>
          </p:cNvPr>
          <p:cNvSpPr>
            <a:spLocks noGrp="1"/>
          </p:cNvSpPr>
          <p:nvPr>
            <p:ph idx="1"/>
          </p:nvPr>
        </p:nvSpPr>
        <p:spPr>
          <a:xfrm>
            <a:off x="1251678" y="1503680"/>
            <a:ext cx="10178322" cy="5181599"/>
          </a:xfrm>
        </p:spPr>
        <p:txBody>
          <a:bodyPr/>
          <a:lstStyle/>
          <a:p>
            <a:r>
              <a:rPr lang="zh-TW" altLang="en-US" dirty="0"/>
              <a:t>最高法院</a:t>
            </a:r>
            <a:r>
              <a:rPr lang="en-US" altLang="zh-TW" dirty="0"/>
              <a:t>33</a:t>
            </a:r>
            <a:r>
              <a:rPr lang="zh-TW" altLang="en-US" dirty="0"/>
              <a:t>年永上字第</a:t>
            </a:r>
            <a:r>
              <a:rPr lang="en-US" altLang="zh-TW" dirty="0"/>
              <a:t>531</a:t>
            </a:r>
            <a:r>
              <a:rPr lang="zh-TW" altLang="en-US" dirty="0"/>
              <a:t>號民事判例：</a:t>
            </a:r>
            <a:endParaRPr lang="en-US" altLang="zh-TW" dirty="0"/>
          </a:p>
          <a:p>
            <a:pPr marL="0" indent="0">
              <a:buNone/>
            </a:pPr>
            <a:r>
              <a:rPr lang="zh-TW" altLang="en-US" dirty="0"/>
              <a:t>「標賣之表示，究為要約之引誘抑為要約，法律無明文規定，應解釋標賣人之意思定之。</a:t>
            </a:r>
            <a:endParaRPr lang="en-US" altLang="zh-TW" dirty="0"/>
          </a:p>
          <a:p>
            <a:pPr marL="0" indent="0">
              <a:buNone/>
            </a:pPr>
            <a:r>
              <a:rPr lang="zh-TW" altLang="en-US" dirty="0"/>
              <a:t>    依普通情形而論，標賣人無以之為要約之意思，應解為要約之引誘，但標賣之表示，如</a:t>
            </a:r>
            <a:endParaRPr lang="en-US" altLang="zh-TW" dirty="0"/>
          </a:p>
          <a:p>
            <a:pPr marL="0" indent="0">
              <a:buNone/>
            </a:pPr>
            <a:r>
              <a:rPr lang="zh-TW" altLang="en-US" dirty="0"/>
              <a:t>    明示與出價最高之投標人訂約者，除別有保留外，則應視為要約，出價最高之投標即為</a:t>
            </a:r>
            <a:endParaRPr lang="en-US" altLang="zh-TW" dirty="0"/>
          </a:p>
          <a:p>
            <a:pPr marL="0" indent="0">
              <a:buNone/>
            </a:pPr>
            <a:r>
              <a:rPr lang="zh-TW" altLang="en-US" dirty="0"/>
              <a:t>    承諾，買賣契約因之成立，標賣人自負有出賣人之義務。」</a:t>
            </a:r>
            <a:endParaRPr lang="en-US" altLang="zh-TW" dirty="0"/>
          </a:p>
          <a:p>
            <a:r>
              <a:rPr lang="zh-TW" altLang="en-US" dirty="0"/>
              <a:t>臺北市政府法規委員會發文字號：北市法二字第</a:t>
            </a:r>
            <a:r>
              <a:rPr lang="en-US" altLang="zh-TW" dirty="0"/>
              <a:t>09530758400</a:t>
            </a:r>
            <a:r>
              <a:rPr lang="zh-TW" altLang="en-US" dirty="0"/>
              <a:t>號</a:t>
            </a:r>
          </a:p>
          <a:p>
            <a:pPr marL="0" indent="0">
              <a:buNone/>
            </a:pPr>
            <a:r>
              <a:rPr lang="zh-TW" altLang="en-US" dirty="0"/>
              <a:t> 「</a:t>
            </a:r>
            <a:r>
              <a:rPr lang="zh-TW" altLang="en-US" dirty="0">
                <a:solidFill>
                  <a:srgbClr val="0070C0"/>
                </a:solidFill>
              </a:rPr>
              <a:t>出賣人於網路商店上作貨品之圖片、價格及商品介紹之展示，性質上應屬價目表之寄送，    </a:t>
            </a:r>
            <a:endParaRPr lang="en-US" altLang="zh-TW" dirty="0">
              <a:solidFill>
                <a:srgbClr val="0070C0"/>
              </a:solidFill>
            </a:endParaRPr>
          </a:p>
          <a:p>
            <a:pPr marL="0" indent="0">
              <a:buNone/>
            </a:pPr>
            <a:r>
              <a:rPr lang="zh-TW" altLang="en-US" dirty="0">
                <a:solidFill>
                  <a:srgbClr val="0070C0"/>
                </a:solidFill>
              </a:rPr>
              <a:t>    為要約之誘引</a:t>
            </a:r>
            <a:r>
              <a:rPr lang="zh-TW" altLang="en-US" dirty="0"/>
              <a:t>，</a:t>
            </a:r>
            <a:r>
              <a:rPr lang="zh-TW" altLang="en-US" dirty="0">
                <a:solidFill>
                  <a:srgbClr val="0070C0"/>
                </a:solidFill>
              </a:rPr>
              <a:t>消費者按鍵點選後，於購買清單上記載有「保留接受訂單與否之權利」，</a:t>
            </a:r>
            <a:endParaRPr lang="en-US" altLang="zh-TW" dirty="0">
              <a:solidFill>
                <a:srgbClr val="0070C0"/>
              </a:solidFill>
            </a:endParaRPr>
          </a:p>
          <a:p>
            <a:pPr marL="0" indent="0">
              <a:buNone/>
            </a:pPr>
            <a:r>
              <a:rPr lang="zh-TW" altLang="en-US" dirty="0">
                <a:solidFill>
                  <a:srgbClr val="0070C0"/>
                </a:solidFill>
              </a:rPr>
              <a:t>    應屬載明出賣人保留是否承諾之權限</a:t>
            </a:r>
            <a:r>
              <a:rPr lang="zh-TW" altLang="en-US" dirty="0"/>
              <a:t>。」</a:t>
            </a:r>
            <a:endParaRPr lang="en-US" altLang="zh-TW" dirty="0"/>
          </a:p>
          <a:p>
            <a:pPr marL="0" indent="0">
              <a:buNone/>
            </a:pPr>
            <a:endParaRPr lang="en-US" altLang="zh-TW" dirty="0"/>
          </a:p>
          <a:p>
            <a:pPr marL="0" indent="0">
              <a:buNone/>
            </a:pPr>
            <a:r>
              <a:rPr lang="en-US" altLang="zh-TW" sz="2400" b="1" dirty="0">
                <a:solidFill>
                  <a:srgbClr val="FF0000"/>
                </a:solidFill>
              </a:rPr>
              <a:t>※</a:t>
            </a:r>
            <a:r>
              <a:rPr lang="zh-TW" altLang="en-US" sz="2400" b="1" dirty="0">
                <a:solidFill>
                  <a:srgbClr val="FF0000"/>
                </a:solidFill>
              </a:rPr>
              <a:t> 通常法院判決的見解，亦皆認為網路商店的展示、陳列屬於要約的引誘</a:t>
            </a:r>
          </a:p>
          <a:p>
            <a:pPr marL="0" indent="0">
              <a:buNone/>
            </a:pPr>
            <a:endParaRPr lang="zh-TW" altLang="en-US" dirty="0"/>
          </a:p>
          <a:p>
            <a:endParaRPr lang="zh-TW" altLang="en-US" dirty="0"/>
          </a:p>
        </p:txBody>
      </p:sp>
    </p:spTree>
    <p:extLst>
      <p:ext uri="{BB962C8B-B14F-4D97-AF65-F5344CB8AC3E}">
        <p14:creationId xmlns:p14="http://schemas.microsoft.com/office/powerpoint/2010/main" val="4258416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6537AC-4D58-4ED2-8AA1-CC972F331198}"/>
              </a:ext>
            </a:extLst>
          </p:cNvPr>
          <p:cNvSpPr>
            <a:spLocks noGrp="1"/>
          </p:cNvSpPr>
          <p:nvPr>
            <p:ph type="title"/>
          </p:nvPr>
        </p:nvSpPr>
        <p:spPr/>
        <p:txBody>
          <a:bodyPr/>
          <a:lstStyle/>
          <a:p>
            <a:r>
              <a:rPr lang="zh-TW" altLang="en-US" dirty="0"/>
              <a:t>權利瑕疵擔保</a:t>
            </a:r>
          </a:p>
        </p:txBody>
      </p:sp>
      <p:sp>
        <p:nvSpPr>
          <p:cNvPr id="3" name="內容版面配置區 2">
            <a:extLst>
              <a:ext uri="{FF2B5EF4-FFF2-40B4-BE49-F238E27FC236}">
                <a16:creationId xmlns:a16="http://schemas.microsoft.com/office/drawing/2014/main" id="{B284A783-E8B0-4D6E-8D8D-581FBC600684}"/>
              </a:ext>
            </a:extLst>
          </p:cNvPr>
          <p:cNvSpPr>
            <a:spLocks noGrp="1"/>
          </p:cNvSpPr>
          <p:nvPr>
            <p:ph idx="1"/>
          </p:nvPr>
        </p:nvSpPr>
        <p:spPr>
          <a:xfrm>
            <a:off x="1251678" y="1503680"/>
            <a:ext cx="10178322" cy="4897119"/>
          </a:xfrm>
        </p:spPr>
        <p:txBody>
          <a:bodyPr>
            <a:normAutofit/>
          </a:bodyPr>
          <a:lstStyle/>
          <a:p>
            <a:pPr marL="0" indent="0">
              <a:buNone/>
            </a:pPr>
            <a:r>
              <a:rPr lang="zh-TW" altLang="en-US" dirty="0"/>
              <a:t>民法第</a:t>
            </a:r>
            <a:r>
              <a:rPr lang="en-US" altLang="zh-TW" dirty="0"/>
              <a:t>349</a:t>
            </a:r>
            <a:r>
              <a:rPr lang="zh-TW" altLang="en-US" dirty="0"/>
              <a:t>條</a:t>
            </a:r>
          </a:p>
          <a:p>
            <a:pPr marL="0" indent="0">
              <a:buNone/>
            </a:pPr>
            <a:r>
              <a:rPr lang="zh-TW" altLang="en-US" dirty="0"/>
              <a:t>「出賣人應擔保第三人就買賣之標的物，對於買受人不得主張任何權利。」</a:t>
            </a:r>
          </a:p>
          <a:p>
            <a:pPr marL="0" indent="0">
              <a:buNone/>
            </a:pPr>
            <a:r>
              <a:rPr lang="zh-TW" altLang="en-US" dirty="0"/>
              <a:t>民法第</a:t>
            </a:r>
            <a:r>
              <a:rPr lang="en-US" altLang="zh-TW" dirty="0"/>
              <a:t>351</a:t>
            </a:r>
            <a:r>
              <a:rPr lang="zh-TW" altLang="en-US" dirty="0"/>
              <a:t>條</a:t>
            </a:r>
          </a:p>
          <a:p>
            <a:pPr marL="0" indent="0">
              <a:buNone/>
            </a:pPr>
            <a:r>
              <a:rPr lang="zh-TW" altLang="en-US" dirty="0"/>
              <a:t>「買受人於契約成立時，知有權利之瑕疵者，出賣人不負擔保之責。但契約</a:t>
            </a:r>
          </a:p>
          <a:p>
            <a:pPr marL="0" indent="0">
              <a:buNone/>
            </a:pPr>
            <a:r>
              <a:rPr lang="zh-TW" altLang="en-US" dirty="0"/>
              <a:t>   另有訂定者，不在此限」</a:t>
            </a:r>
            <a:endParaRPr lang="en-US" altLang="zh-TW" dirty="0"/>
          </a:p>
          <a:p>
            <a:r>
              <a:rPr lang="zh-TW" altLang="en-US" b="1" dirty="0"/>
              <a:t>意義：出賣人應擔保買賣標的物之權利完整無缺。</a:t>
            </a:r>
            <a:endParaRPr lang="en-US" altLang="zh-TW" b="1" dirty="0"/>
          </a:p>
          <a:p>
            <a:r>
              <a:rPr lang="zh-TW" altLang="en-US" b="1" dirty="0"/>
              <a:t>主張權利瑕疵擔保之要件：</a:t>
            </a:r>
            <a:endParaRPr lang="en-US" altLang="zh-TW" b="1" dirty="0"/>
          </a:p>
          <a:p>
            <a:pPr marL="0" indent="0">
              <a:buNone/>
            </a:pPr>
            <a:r>
              <a:rPr lang="zh-TW" altLang="en-US" dirty="0"/>
              <a:t>    </a:t>
            </a:r>
            <a:r>
              <a:rPr lang="en-US" altLang="zh-TW" dirty="0"/>
              <a:t>1. </a:t>
            </a:r>
            <a:r>
              <a:rPr lang="zh-TW" altLang="en-US" dirty="0"/>
              <a:t>權利之瑕疵，需於買契約成立時即已存在。</a:t>
            </a:r>
            <a:endParaRPr lang="en-US" altLang="zh-TW" dirty="0"/>
          </a:p>
          <a:p>
            <a:pPr marL="0" indent="0">
              <a:buNone/>
            </a:pPr>
            <a:r>
              <a:rPr lang="zh-TW" altLang="en-US" dirty="0"/>
              <a:t>    </a:t>
            </a:r>
            <a:r>
              <a:rPr lang="en-US" altLang="zh-TW" dirty="0"/>
              <a:t>2. </a:t>
            </a:r>
            <a:r>
              <a:rPr lang="zh-TW" altLang="en-US" dirty="0"/>
              <a:t>買受人對於權利之瑕疵善意不知情。</a:t>
            </a:r>
            <a:endParaRPr lang="en-US" altLang="zh-TW" dirty="0"/>
          </a:p>
          <a:p>
            <a:pPr marL="0" indent="0">
              <a:buNone/>
            </a:pPr>
            <a:r>
              <a:rPr lang="en-US" altLang="zh-TW" dirty="0"/>
              <a:t>    3. </a:t>
            </a:r>
            <a:r>
              <a:rPr lang="zh-TW" altLang="en-US" dirty="0"/>
              <a:t>權利之瑕疵並未補正除去。</a:t>
            </a:r>
            <a:endParaRPr lang="en-US" altLang="zh-TW" dirty="0"/>
          </a:p>
          <a:p>
            <a:pPr marL="0" indent="0">
              <a:buNone/>
            </a:pPr>
            <a:r>
              <a:rPr lang="zh-TW" altLang="en-US" dirty="0"/>
              <a:t>    </a:t>
            </a:r>
            <a:r>
              <a:rPr lang="en-US" altLang="zh-TW" dirty="0"/>
              <a:t>4.</a:t>
            </a:r>
            <a:r>
              <a:rPr lang="zh-TW" altLang="en-US" dirty="0"/>
              <a:t>須當事人無特約免責。</a:t>
            </a:r>
            <a:endParaRPr lang="en-US" altLang="zh-TW" dirty="0"/>
          </a:p>
        </p:txBody>
      </p:sp>
    </p:spTree>
    <p:extLst>
      <p:ext uri="{BB962C8B-B14F-4D97-AF65-F5344CB8AC3E}">
        <p14:creationId xmlns:p14="http://schemas.microsoft.com/office/powerpoint/2010/main" val="3534149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31A0D8-3418-49B0-8067-F0B82586A25A}"/>
              </a:ext>
            </a:extLst>
          </p:cNvPr>
          <p:cNvSpPr>
            <a:spLocks noGrp="1"/>
          </p:cNvSpPr>
          <p:nvPr>
            <p:ph type="title"/>
          </p:nvPr>
        </p:nvSpPr>
        <p:spPr>
          <a:xfrm>
            <a:off x="1251678" y="219827"/>
            <a:ext cx="10178322" cy="897774"/>
          </a:xfrm>
        </p:spPr>
        <p:txBody>
          <a:bodyPr>
            <a:normAutofit/>
          </a:bodyPr>
          <a:lstStyle/>
          <a:p>
            <a:r>
              <a:rPr lang="zh-TW" altLang="en-US" sz="4400" b="1" dirty="0"/>
              <a:t>花小錢買「權利車」 一被盯上就</a:t>
            </a:r>
            <a:r>
              <a:rPr lang="en-US" altLang="zh-TW" sz="4400" b="1" dirty="0"/>
              <a:t>GG</a:t>
            </a:r>
            <a:endParaRPr lang="zh-TW" altLang="en-US" sz="4400" b="1" dirty="0"/>
          </a:p>
        </p:txBody>
      </p:sp>
      <p:sp>
        <p:nvSpPr>
          <p:cNvPr id="3" name="內容版面配置區 2">
            <a:extLst>
              <a:ext uri="{FF2B5EF4-FFF2-40B4-BE49-F238E27FC236}">
                <a16:creationId xmlns:a16="http://schemas.microsoft.com/office/drawing/2014/main" id="{6933A254-4DE7-4B4D-AC3D-55711BFFFC63}"/>
              </a:ext>
            </a:extLst>
          </p:cNvPr>
          <p:cNvSpPr>
            <a:spLocks noGrp="1"/>
          </p:cNvSpPr>
          <p:nvPr>
            <p:ph idx="1"/>
          </p:nvPr>
        </p:nvSpPr>
        <p:spPr>
          <a:xfrm>
            <a:off x="1139918" y="1039543"/>
            <a:ext cx="10726962" cy="5598629"/>
          </a:xfrm>
        </p:spPr>
        <p:txBody>
          <a:bodyPr>
            <a:normAutofit fontScale="92500" lnSpcReduction="10000"/>
          </a:bodyPr>
          <a:lstStyle/>
          <a:p>
            <a:r>
              <a:rPr lang="en-US" altLang="zh-TW" dirty="0">
                <a:solidFill>
                  <a:schemeClr val="tx1"/>
                </a:solidFill>
                <a:hlinkClick r:id="rId2"/>
              </a:rPr>
              <a:t>https://www.setn.com/News.aspx?NewsID=481145</a:t>
            </a:r>
            <a:endParaRPr lang="en-US" altLang="zh-TW" dirty="0">
              <a:solidFill>
                <a:schemeClr val="tx1"/>
              </a:solidFill>
            </a:endParaRPr>
          </a:p>
          <a:p>
            <a:endParaRPr lang="en-US" altLang="zh-TW" sz="2400" dirty="0">
              <a:solidFill>
                <a:schemeClr val="tx1"/>
              </a:solidFill>
            </a:endParaRPr>
          </a:p>
          <a:p>
            <a:endParaRPr lang="en-US" altLang="zh-TW" sz="2400" dirty="0">
              <a:solidFill>
                <a:schemeClr val="tx1"/>
              </a:solidFill>
            </a:endParaRPr>
          </a:p>
          <a:p>
            <a:endParaRPr lang="en-US" altLang="zh-TW" sz="2400" dirty="0">
              <a:solidFill>
                <a:schemeClr val="tx1"/>
              </a:solidFill>
            </a:endParaRPr>
          </a:p>
          <a:p>
            <a:endParaRPr lang="en-US" altLang="zh-TW" sz="2400" dirty="0">
              <a:solidFill>
                <a:schemeClr val="tx1"/>
              </a:solidFill>
            </a:endParaRPr>
          </a:p>
          <a:p>
            <a:endParaRPr lang="en-US" altLang="zh-TW" sz="2400" dirty="0">
              <a:solidFill>
                <a:schemeClr val="tx1"/>
              </a:solidFill>
            </a:endParaRPr>
          </a:p>
          <a:p>
            <a:endParaRPr lang="en-US" altLang="zh-TW" sz="2400"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r>
              <a:rPr lang="zh-TW" altLang="en-US" sz="2200" dirty="0">
                <a:solidFill>
                  <a:schemeClr val="tx1"/>
                </a:solidFill>
              </a:rPr>
              <a:t>花小錢就能買百萬名車，有人就專門買這種「權利車」，這種車輛通常都是車貸沒還，把車拿去典當又流當出來的車輛，低於市價非常多，但是開上路被銀行抓到，銀行有權將車拖走。但有車主鑽漏洞，找外觀一樣的舊車互換車牌，開上路之後找難抓到，但還是有行家專門追蹤權利車，通報銀行把車拖走。</a:t>
            </a:r>
            <a:endParaRPr lang="en-US" altLang="zh-TW" sz="2200" dirty="0">
              <a:solidFill>
                <a:schemeClr val="tx1"/>
              </a:solidFill>
            </a:endParaRPr>
          </a:p>
          <a:p>
            <a:endParaRPr lang="zh-TW" altLang="en-US" dirty="0">
              <a:solidFill>
                <a:schemeClr val="tx1"/>
              </a:solidFill>
            </a:endParaRPr>
          </a:p>
        </p:txBody>
      </p:sp>
      <p:pic>
        <p:nvPicPr>
          <p:cNvPr id="7" name="圖片 6">
            <a:extLst>
              <a:ext uri="{FF2B5EF4-FFF2-40B4-BE49-F238E27FC236}">
                <a16:creationId xmlns:a16="http://schemas.microsoft.com/office/drawing/2014/main" id="{BE0520FD-0E1A-4F36-B7FF-93D941776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2720" y="1511544"/>
            <a:ext cx="9733280" cy="3443361"/>
          </a:xfrm>
          <a:prstGeom prst="rect">
            <a:avLst/>
          </a:prstGeom>
        </p:spPr>
      </p:pic>
    </p:spTree>
    <p:extLst>
      <p:ext uri="{BB962C8B-B14F-4D97-AF65-F5344CB8AC3E}">
        <p14:creationId xmlns:p14="http://schemas.microsoft.com/office/powerpoint/2010/main" val="37787940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25E25D-2B84-435D-ABBC-100D3FEA9598}"/>
              </a:ext>
            </a:extLst>
          </p:cNvPr>
          <p:cNvSpPr>
            <a:spLocks noGrp="1"/>
          </p:cNvSpPr>
          <p:nvPr>
            <p:ph type="title"/>
          </p:nvPr>
        </p:nvSpPr>
        <p:spPr>
          <a:xfrm>
            <a:off x="1251678" y="382385"/>
            <a:ext cx="10178322" cy="1029855"/>
          </a:xfrm>
        </p:spPr>
        <p:txBody>
          <a:bodyPr/>
          <a:lstStyle/>
          <a:p>
            <a:r>
              <a:rPr lang="zh-TW" altLang="en-US" dirty="0"/>
              <a:t>物之瑕疵擔保</a:t>
            </a:r>
          </a:p>
        </p:txBody>
      </p:sp>
      <p:sp>
        <p:nvSpPr>
          <p:cNvPr id="3" name="內容版面配置區 2">
            <a:extLst>
              <a:ext uri="{FF2B5EF4-FFF2-40B4-BE49-F238E27FC236}">
                <a16:creationId xmlns:a16="http://schemas.microsoft.com/office/drawing/2014/main" id="{C5C71E83-3753-40FB-8222-31D90DBF929F}"/>
              </a:ext>
            </a:extLst>
          </p:cNvPr>
          <p:cNvSpPr>
            <a:spLocks noGrp="1"/>
          </p:cNvSpPr>
          <p:nvPr>
            <p:ph idx="1"/>
          </p:nvPr>
        </p:nvSpPr>
        <p:spPr>
          <a:xfrm>
            <a:off x="1251678" y="1412240"/>
            <a:ext cx="9985282" cy="5212080"/>
          </a:xfrm>
        </p:spPr>
        <p:txBody>
          <a:bodyPr>
            <a:normAutofit lnSpcReduction="10000"/>
          </a:bodyPr>
          <a:lstStyle/>
          <a:p>
            <a:pPr marL="0" indent="0">
              <a:buNone/>
            </a:pPr>
            <a:r>
              <a:rPr lang="zh-TW" altLang="en-US" dirty="0"/>
              <a:t>民法第</a:t>
            </a:r>
            <a:r>
              <a:rPr lang="en-US" altLang="zh-TW" dirty="0"/>
              <a:t>354</a:t>
            </a:r>
            <a:r>
              <a:rPr lang="zh-TW" altLang="en-US" dirty="0"/>
              <a:t>條</a:t>
            </a:r>
            <a:endParaRPr lang="en-US" altLang="zh-TW" dirty="0"/>
          </a:p>
          <a:p>
            <a:pPr marL="0" indent="0">
              <a:buNone/>
            </a:pPr>
            <a:r>
              <a:rPr lang="zh-TW" altLang="en-US" dirty="0"/>
              <a:t>  「</a:t>
            </a:r>
            <a:r>
              <a:rPr lang="en-US" altLang="zh-TW" dirty="0"/>
              <a:t>1. </a:t>
            </a:r>
            <a:r>
              <a:rPr lang="zh-TW" altLang="en-US" dirty="0"/>
              <a:t>物之出賣人對於買受人，應擔保其物依第三百七十三條之規定危險移轉於買受人</a:t>
            </a:r>
            <a:endParaRPr lang="en-US" altLang="zh-TW" dirty="0"/>
          </a:p>
          <a:p>
            <a:pPr marL="0" indent="0">
              <a:buNone/>
            </a:pPr>
            <a:r>
              <a:rPr lang="en-US" altLang="zh-TW" dirty="0"/>
              <a:t>         </a:t>
            </a:r>
            <a:r>
              <a:rPr lang="zh-TW" altLang="en-US" dirty="0"/>
              <a:t>時無滅失或減少其價值之瑕疵，亦無滅失或減少其通常效用或契約預定效用之瑕</a:t>
            </a:r>
            <a:endParaRPr lang="en-US" altLang="zh-TW" dirty="0"/>
          </a:p>
          <a:p>
            <a:pPr marL="0" indent="0">
              <a:buNone/>
            </a:pPr>
            <a:r>
              <a:rPr lang="en-US" altLang="zh-TW" dirty="0"/>
              <a:t>         </a:t>
            </a:r>
            <a:r>
              <a:rPr lang="zh-TW" altLang="en-US" dirty="0"/>
              <a:t>疵。但減少之程度，無關重要者，不得視為瑕疵。</a:t>
            </a:r>
          </a:p>
          <a:p>
            <a:pPr marL="0" indent="0">
              <a:buNone/>
            </a:pPr>
            <a:r>
              <a:rPr lang="zh-TW" altLang="en-US" dirty="0"/>
              <a:t>      </a:t>
            </a:r>
            <a:r>
              <a:rPr lang="en-US" altLang="zh-TW" dirty="0"/>
              <a:t>2. </a:t>
            </a:r>
            <a:r>
              <a:rPr lang="zh-TW" altLang="en-US" dirty="0"/>
              <a:t>出賣人並應擔保其物於危險移轉時，具有其所保證之品質。」</a:t>
            </a:r>
            <a:endParaRPr lang="en-US" altLang="zh-TW" dirty="0"/>
          </a:p>
          <a:p>
            <a:pPr marL="0" indent="0">
              <a:buNone/>
            </a:pPr>
            <a:endParaRPr lang="en-US" altLang="zh-TW" dirty="0"/>
          </a:p>
          <a:p>
            <a:r>
              <a:rPr lang="zh-TW" altLang="en-US" b="1" dirty="0"/>
              <a:t>意義：物之出賣人就其物本身有所欠缺所應負之責任。</a:t>
            </a:r>
            <a:endParaRPr lang="en-US" altLang="zh-TW" b="1" dirty="0"/>
          </a:p>
          <a:p>
            <a:pPr marL="0" indent="0">
              <a:buNone/>
            </a:pPr>
            <a:r>
              <a:rPr lang="zh-TW" altLang="en-US" dirty="0"/>
              <a:t>   </a:t>
            </a:r>
            <a:r>
              <a:rPr lang="en-US" altLang="zh-TW" dirty="0"/>
              <a:t>1. </a:t>
            </a:r>
            <a:r>
              <a:rPr lang="zh-TW" altLang="en-US" dirty="0"/>
              <a:t>價值之瑕疵擔保：所謂價值之瑕疵擔保，係指無滅失或減少買賣標的物之交換價值</a:t>
            </a:r>
            <a:endParaRPr lang="en-US" altLang="zh-TW" dirty="0"/>
          </a:p>
          <a:p>
            <a:pPr marL="0" indent="0">
              <a:buNone/>
            </a:pPr>
            <a:r>
              <a:rPr lang="zh-TW" altLang="en-US" dirty="0"/>
              <a:t>                                    屬之。</a:t>
            </a:r>
          </a:p>
          <a:p>
            <a:pPr marL="0" indent="0">
              <a:buNone/>
            </a:pPr>
            <a:r>
              <a:rPr lang="zh-TW" altLang="en-US" dirty="0"/>
              <a:t>   </a:t>
            </a:r>
            <a:r>
              <a:rPr lang="en-US" altLang="zh-TW" dirty="0"/>
              <a:t>2. </a:t>
            </a:r>
            <a:r>
              <a:rPr lang="zh-TW" altLang="en-US" dirty="0"/>
              <a:t>效用之瑕疵擔保：所謂效用之瑕疵擔保，係指無滅失或減少買賣標的物之使用價值，</a:t>
            </a:r>
            <a:endParaRPr lang="en-US" altLang="zh-TW" dirty="0"/>
          </a:p>
          <a:p>
            <a:pPr marL="0" indent="0">
              <a:buNone/>
            </a:pPr>
            <a:r>
              <a:rPr lang="zh-TW" altLang="en-US" dirty="0"/>
              <a:t>                                   效用之瑕疵擔保內容包括：</a:t>
            </a:r>
            <a:endParaRPr lang="en-US" altLang="zh-TW" dirty="0"/>
          </a:p>
          <a:p>
            <a:pPr marL="0" indent="0">
              <a:buNone/>
            </a:pPr>
            <a:r>
              <a:rPr lang="zh-TW" altLang="en-US" dirty="0"/>
              <a:t>                                 （</a:t>
            </a:r>
            <a:r>
              <a:rPr lang="en-US" altLang="zh-TW" dirty="0"/>
              <a:t>1</a:t>
            </a:r>
            <a:r>
              <a:rPr lang="zh-TW" altLang="en-US" dirty="0"/>
              <a:t>）無滅失或減少買賣標的物之通常效用，所謂通常效用指物之本</a:t>
            </a:r>
            <a:endParaRPr lang="en-US" altLang="zh-TW" dirty="0"/>
          </a:p>
          <a:p>
            <a:pPr marL="0" indent="0">
              <a:buNone/>
            </a:pPr>
            <a:r>
              <a:rPr lang="zh-TW" altLang="en-US" dirty="0"/>
              <a:t>                                          身依物之使用方式應具有之效用。</a:t>
            </a:r>
            <a:endParaRPr lang="en-US" altLang="zh-TW" dirty="0"/>
          </a:p>
          <a:p>
            <a:pPr marL="0" indent="0">
              <a:buNone/>
            </a:pPr>
            <a:endParaRPr lang="zh-TW" altLang="en-US" dirty="0"/>
          </a:p>
        </p:txBody>
      </p:sp>
    </p:spTree>
    <p:extLst>
      <p:ext uri="{BB962C8B-B14F-4D97-AF65-F5344CB8AC3E}">
        <p14:creationId xmlns:p14="http://schemas.microsoft.com/office/powerpoint/2010/main" val="22833366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2C4E91-7E8E-4869-8435-3DCA02334D32}"/>
              </a:ext>
            </a:extLst>
          </p:cNvPr>
          <p:cNvSpPr>
            <a:spLocks noGrp="1"/>
          </p:cNvSpPr>
          <p:nvPr>
            <p:ph type="title"/>
          </p:nvPr>
        </p:nvSpPr>
        <p:spPr>
          <a:xfrm>
            <a:off x="1251678" y="382385"/>
            <a:ext cx="10178322" cy="1029855"/>
          </a:xfrm>
        </p:spPr>
        <p:txBody>
          <a:bodyPr/>
          <a:lstStyle/>
          <a:p>
            <a:r>
              <a:rPr lang="zh-TW" altLang="en-US" dirty="0"/>
              <a:t>物之瑕疵擔保</a:t>
            </a:r>
          </a:p>
        </p:txBody>
      </p:sp>
      <p:sp>
        <p:nvSpPr>
          <p:cNvPr id="3" name="內容版面配置區 2">
            <a:extLst>
              <a:ext uri="{FF2B5EF4-FFF2-40B4-BE49-F238E27FC236}">
                <a16:creationId xmlns:a16="http://schemas.microsoft.com/office/drawing/2014/main" id="{DAEDCEC1-A7BF-47F8-BF7C-8F0560B2F5CD}"/>
              </a:ext>
            </a:extLst>
          </p:cNvPr>
          <p:cNvSpPr>
            <a:spLocks noGrp="1"/>
          </p:cNvSpPr>
          <p:nvPr>
            <p:ph idx="1"/>
          </p:nvPr>
        </p:nvSpPr>
        <p:spPr>
          <a:xfrm>
            <a:off x="1251678" y="1747520"/>
            <a:ext cx="10178322" cy="4592319"/>
          </a:xfrm>
        </p:spPr>
        <p:txBody>
          <a:bodyPr/>
          <a:lstStyle/>
          <a:p>
            <a:pPr marL="0" indent="0">
              <a:buNone/>
            </a:pPr>
            <a:r>
              <a:rPr lang="zh-TW" altLang="en-US" dirty="0"/>
              <a:t>                      （</a:t>
            </a:r>
            <a:r>
              <a:rPr lang="en-US" altLang="zh-TW" dirty="0"/>
              <a:t>2</a:t>
            </a:r>
            <a:r>
              <a:rPr lang="zh-TW" altLang="en-US" dirty="0"/>
              <a:t>）無滅失或減少買賣標的物之契約預定效用，如買賣型錄所載之規格功</a:t>
            </a:r>
            <a:endParaRPr lang="en-US" altLang="zh-TW" dirty="0"/>
          </a:p>
          <a:p>
            <a:pPr marL="0" indent="0">
              <a:buNone/>
            </a:pPr>
            <a:r>
              <a:rPr lang="en-US" altLang="zh-TW" dirty="0"/>
              <a:t>                               </a:t>
            </a:r>
            <a:r>
              <a:rPr lang="zh-TW" altLang="en-US" dirty="0"/>
              <a:t>能。</a:t>
            </a:r>
            <a:endParaRPr lang="en-US" altLang="zh-TW" dirty="0"/>
          </a:p>
          <a:p>
            <a:pPr marL="0" indent="0">
              <a:buNone/>
            </a:pPr>
            <a:r>
              <a:rPr lang="en-US" altLang="zh-TW" dirty="0"/>
              <a:t>     3. </a:t>
            </a:r>
            <a:r>
              <a:rPr lang="zh-TW" altLang="en-US" dirty="0"/>
              <a:t>保證品質之擔保：契約中明示保證物具有一定品質者。</a:t>
            </a:r>
            <a:endParaRPr lang="en-US" altLang="zh-TW" dirty="0"/>
          </a:p>
          <a:p>
            <a:pPr marL="0" indent="0">
              <a:buNone/>
            </a:pPr>
            <a:endParaRPr lang="en-US" altLang="zh-TW" dirty="0"/>
          </a:p>
          <a:p>
            <a:r>
              <a:rPr lang="zh-TW" altLang="en-US" b="1" dirty="0"/>
              <a:t>主張物之瑕疵擔保之要件：</a:t>
            </a:r>
            <a:endParaRPr lang="en-US" altLang="zh-TW" b="1" dirty="0"/>
          </a:p>
          <a:p>
            <a:pPr marL="0" indent="0">
              <a:buNone/>
            </a:pPr>
            <a:r>
              <a:rPr lang="zh-TW" altLang="en-US" dirty="0"/>
              <a:t>   </a:t>
            </a:r>
            <a:r>
              <a:rPr lang="en-US" altLang="zh-TW" dirty="0"/>
              <a:t>1. </a:t>
            </a:r>
            <a:r>
              <a:rPr lang="zh-TW" altLang="en-US" dirty="0"/>
              <a:t>買賣標的物具有瑕疵</a:t>
            </a:r>
            <a:endParaRPr lang="en-US" altLang="zh-TW" dirty="0"/>
          </a:p>
          <a:p>
            <a:pPr marL="0" indent="0">
              <a:buNone/>
            </a:pPr>
            <a:r>
              <a:rPr lang="zh-TW" altLang="en-US" dirty="0"/>
              <a:t>   </a:t>
            </a:r>
            <a:r>
              <a:rPr lang="en-US" altLang="zh-TW" dirty="0"/>
              <a:t>2. </a:t>
            </a:r>
            <a:r>
              <a:rPr lang="zh-TW" altLang="en-US" dirty="0"/>
              <a:t>物之瑕疵在危險轉移時存在</a:t>
            </a:r>
            <a:endParaRPr lang="en-US" altLang="zh-TW" dirty="0"/>
          </a:p>
          <a:p>
            <a:pPr marL="0" indent="0">
              <a:buNone/>
            </a:pPr>
            <a:r>
              <a:rPr lang="zh-TW" altLang="en-US" dirty="0"/>
              <a:t>   </a:t>
            </a:r>
            <a:r>
              <a:rPr lang="en-US" altLang="zh-TW" dirty="0"/>
              <a:t>3. </a:t>
            </a:r>
            <a:r>
              <a:rPr lang="zh-TW" altLang="en-US" dirty="0"/>
              <a:t>買受人善意且無重大過失</a:t>
            </a:r>
            <a:endParaRPr lang="en-US" altLang="zh-TW" dirty="0"/>
          </a:p>
          <a:p>
            <a:pPr marL="0" indent="0">
              <a:buNone/>
            </a:pPr>
            <a:r>
              <a:rPr lang="zh-TW" altLang="en-US" dirty="0"/>
              <a:t>   </a:t>
            </a:r>
            <a:r>
              <a:rPr lang="en-US" altLang="zh-TW" dirty="0"/>
              <a:t>4. </a:t>
            </a:r>
            <a:r>
              <a:rPr lang="zh-TW" altLang="en-US" dirty="0"/>
              <a:t>買受人就受領標的物為檢查通知</a:t>
            </a:r>
            <a:endParaRPr lang="en-US" altLang="zh-TW" dirty="0"/>
          </a:p>
          <a:p>
            <a:endParaRPr lang="en-US" altLang="zh-TW" dirty="0"/>
          </a:p>
          <a:p>
            <a:pPr marL="0" indent="0">
              <a:buNone/>
            </a:pPr>
            <a:endParaRPr lang="zh-TW" altLang="en-US" dirty="0"/>
          </a:p>
        </p:txBody>
      </p:sp>
    </p:spTree>
    <p:extLst>
      <p:ext uri="{BB962C8B-B14F-4D97-AF65-F5344CB8AC3E}">
        <p14:creationId xmlns:p14="http://schemas.microsoft.com/office/powerpoint/2010/main" val="27006962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4322FD-B377-4676-B8E6-9D6C9A00FBB4}"/>
              </a:ext>
            </a:extLst>
          </p:cNvPr>
          <p:cNvSpPr>
            <a:spLocks noGrp="1"/>
          </p:cNvSpPr>
          <p:nvPr>
            <p:ph type="title"/>
          </p:nvPr>
        </p:nvSpPr>
        <p:spPr>
          <a:xfrm>
            <a:off x="1251678" y="382385"/>
            <a:ext cx="10178322" cy="1040015"/>
          </a:xfrm>
        </p:spPr>
        <p:txBody>
          <a:bodyPr/>
          <a:lstStyle/>
          <a:p>
            <a:r>
              <a:rPr lang="zh-TW" altLang="en-US" dirty="0"/>
              <a:t>物之瑕疵擔保</a:t>
            </a:r>
          </a:p>
        </p:txBody>
      </p:sp>
      <p:sp>
        <p:nvSpPr>
          <p:cNvPr id="3" name="內容版面配置區 2">
            <a:extLst>
              <a:ext uri="{FF2B5EF4-FFF2-40B4-BE49-F238E27FC236}">
                <a16:creationId xmlns:a16="http://schemas.microsoft.com/office/drawing/2014/main" id="{36566564-957B-4037-B06C-7F683115D47E}"/>
              </a:ext>
            </a:extLst>
          </p:cNvPr>
          <p:cNvSpPr>
            <a:spLocks noGrp="1"/>
          </p:cNvSpPr>
          <p:nvPr>
            <p:ph idx="1"/>
          </p:nvPr>
        </p:nvSpPr>
        <p:spPr>
          <a:xfrm>
            <a:off x="1251678" y="1615441"/>
            <a:ext cx="10178322" cy="4264152"/>
          </a:xfrm>
        </p:spPr>
        <p:txBody>
          <a:bodyPr/>
          <a:lstStyle/>
          <a:p>
            <a:r>
              <a:rPr lang="zh-TW" altLang="en-US" dirty="0"/>
              <a:t>物之瑕疵擔保責任免除</a:t>
            </a:r>
            <a:endParaRPr lang="en-US" altLang="zh-TW" dirty="0"/>
          </a:p>
          <a:p>
            <a:pPr marL="0" indent="0">
              <a:buNone/>
            </a:pPr>
            <a:r>
              <a:rPr lang="zh-TW" altLang="en-US" dirty="0"/>
              <a:t>   民法第</a:t>
            </a:r>
            <a:r>
              <a:rPr lang="en-US" altLang="zh-TW" dirty="0"/>
              <a:t>355</a:t>
            </a:r>
            <a:r>
              <a:rPr lang="zh-TW" altLang="en-US" dirty="0"/>
              <a:t>條</a:t>
            </a:r>
            <a:endParaRPr lang="en-US" altLang="zh-TW" dirty="0"/>
          </a:p>
          <a:p>
            <a:pPr marL="0" indent="0">
              <a:buNone/>
            </a:pPr>
            <a:r>
              <a:rPr lang="zh-TW" altLang="en-US" dirty="0"/>
              <a:t>  「</a:t>
            </a:r>
            <a:r>
              <a:rPr lang="en-US" altLang="zh-TW" dirty="0"/>
              <a:t>1. </a:t>
            </a:r>
            <a:r>
              <a:rPr lang="zh-TW" altLang="en-US" dirty="0"/>
              <a:t>買受人於契約成立時，知其物有前條第一項所稱之瑕疵者，出賣人不負擔保之責。</a:t>
            </a:r>
          </a:p>
          <a:p>
            <a:pPr marL="0" indent="0">
              <a:buNone/>
            </a:pPr>
            <a:r>
              <a:rPr lang="en-US" altLang="zh-TW" dirty="0"/>
              <a:t>      2. </a:t>
            </a:r>
            <a:r>
              <a:rPr lang="zh-TW" altLang="en-US" dirty="0"/>
              <a:t>買受人因重大過失，而不知有前條第一項所稱之瑕疵者，出賣人如未保證其無瑕疵</a:t>
            </a:r>
            <a:endParaRPr lang="en-US" altLang="zh-TW" dirty="0"/>
          </a:p>
          <a:p>
            <a:pPr marL="0" indent="0">
              <a:buNone/>
            </a:pPr>
            <a:r>
              <a:rPr lang="en-US" altLang="zh-TW" dirty="0"/>
              <a:t>          </a:t>
            </a:r>
            <a:r>
              <a:rPr lang="zh-TW" altLang="en-US" dirty="0"/>
              <a:t>時，不負擔保之責。但故意不告知其瑕疵者，不在此限。」</a:t>
            </a:r>
            <a:endParaRPr lang="en-US" altLang="zh-TW" dirty="0"/>
          </a:p>
          <a:p>
            <a:pPr marL="0" indent="0">
              <a:buNone/>
            </a:pPr>
            <a:r>
              <a:rPr lang="zh-TW" altLang="en-US" dirty="0"/>
              <a:t> </a:t>
            </a:r>
            <a:endParaRPr lang="en-US" altLang="zh-TW" dirty="0"/>
          </a:p>
          <a:p>
            <a:r>
              <a:rPr lang="zh-TW" altLang="en-US" dirty="0"/>
              <a:t>重大過失係指依一般人通常之注意義務即可得知物之瑕疵，竟疏於注意而不知。</a:t>
            </a:r>
            <a:r>
              <a:rPr lang="en-US" altLang="zh-TW" dirty="0"/>
              <a:t>(</a:t>
            </a:r>
            <a:r>
              <a:rPr lang="zh-TW" altLang="en-US" dirty="0"/>
              <a:t>但</a:t>
            </a:r>
            <a:endParaRPr lang="en-US" altLang="zh-TW" dirty="0"/>
          </a:p>
          <a:p>
            <a:pPr marL="0" indent="0">
              <a:buNone/>
            </a:pPr>
            <a:r>
              <a:rPr lang="zh-TW" altLang="en-US" dirty="0"/>
              <a:t>   如出賣人保證標的物品質無瑕疵，則買受人縱因重大過失而不知其瑕疵，出賣人仍應</a:t>
            </a:r>
            <a:endParaRPr lang="en-US" altLang="zh-TW" dirty="0"/>
          </a:p>
          <a:p>
            <a:pPr marL="0" indent="0">
              <a:buNone/>
            </a:pPr>
            <a:r>
              <a:rPr lang="zh-TW" altLang="en-US" dirty="0"/>
              <a:t>   負責</a:t>
            </a:r>
            <a:r>
              <a:rPr lang="en-US" altLang="zh-TW" dirty="0"/>
              <a:t>)</a:t>
            </a:r>
          </a:p>
          <a:p>
            <a:pPr marL="0" indent="0">
              <a:buNone/>
            </a:pPr>
            <a:r>
              <a:rPr lang="zh-TW" altLang="en-US" dirty="0"/>
              <a:t>        </a:t>
            </a:r>
          </a:p>
        </p:txBody>
      </p:sp>
    </p:spTree>
    <p:extLst>
      <p:ext uri="{BB962C8B-B14F-4D97-AF65-F5344CB8AC3E}">
        <p14:creationId xmlns:p14="http://schemas.microsoft.com/office/powerpoint/2010/main" val="2299219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7DE21E-E6CB-4FF0-A5B2-0E6613CFF19F}"/>
              </a:ext>
            </a:extLst>
          </p:cNvPr>
          <p:cNvSpPr>
            <a:spLocks noGrp="1"/>
          </p:cNvSpPr>
          <p:nvPr>
            <p:ph type="title"/>
          </p:nvPr>
        </p:nvSpPr>
        <p:spPr>
          <a:xfrm>
            <a:off x="1251678" y="382385"/>
            <a:ext cx="10178322" cy="1192416"/>
          </a:xfrm>
        </p:spPr>
        <p:txBody>
          <a:bodyPr/>
          <a:lstStyle/>
          <a:p>
            <a:r>
              <a:rPr lang="zh-TW" altLang="en-US" dirty="0"/>
              <a:t>行為能力</a:t>
            </a:r>
          </a:p>
        </p:txBody>
      </p:sp>
      <p:sp>
        <p:nvSpPr>
          <p:cNvPr id="3" name="內容版面配置區 2">
            <a:extLst>
              <a:ext uri="{FF2B5EF4-FFF2-40B4-BE49-F238E27FC236}">
                <a16:creationId xmlns:a16="http://schemas.microsoft.com/office/drawing/2014/main" id="{70E2D3D1-97B9-4C83-905C-B5BC3C9852DC}"/>
              </a:ext>
            </a:extLst>
          </p:cNvPr>
          <p:cNvSpPr>
            <a:spLocks noGrp="1"/>
          </p:cNvSpPr>
          <p:nvPr>
            <p:ph idx="1"/>
          </p:nvPr>
        </p:nvSpPr>
        <p:spPr>
          <a:xfrm>
            <a:off x="1251678" y="1574801"/>
            <a:ext cx="10178322" cy="4277359"/>
          </a:xfrm>
        </p:spPr>
        <p:txBody>
          <a:bodyPr>
            <a:normAutofit/>
          </a:bodyPr>
          <a:lstStyle/>
          <a:p>
            <a:r>
              <a:rPr lang="zh-TW" altLang="en-US" sz="2400" b="1" dirty="0"/>
              <a:t>行為能力</a:t>
            </a:r>
            <a:endParaRPr lang="en-US" altLang="zh-TW" sz="2400" b="1" dirty="0"/>
          </a:p>
          <a:p>
            <a:pPr marL="0" indent="0">
              <a:buNone/>
            </a:pPr>
            <a:r>
              <a:rPr lang="zh-TW" altLang="en-US" sz="2000" dirty="0"/>
              <a:t>    →  能獨立為有效法律行為之能力。</a:t>
            </a:r>
            <a:endParaRPr lang="en-US" altLang="zh-TW" sz="2000" dirty="0"/>
          </a:p>
          <a:p>
            <a:pPr marL="0" indent="0">
              <a:buNone/>
            </a:pPr>
            <a:r>
              <a:rPr lang="en-US" altLang="zh-TW" sz="2000" b="1" dirty="0"/>
              <a:t>1. </a:t>
            </a:r>
            <a:r>
              <a:rPr lang="zh-TW" altLang="en-US" sz="2000" b="1" dirty="0"/>
              <a:t>完全行為能力人</a:t>
            </a:r>
            <a:endParaRPr lang="en-US" altLang="zh-TW" sz="2000" b="1" dirty="0"/>
          </a:p>
          <a:p>
            <a:pPr marL="0" indent="0">
              <a:buNone/>
            </a:pPr>
            <a:r>
              <a:rPr lang="zh-TW" altLang="en-US" sz="2000" dirty="0"/>
              <a:t>    →  年滿二十歲，且無受監護宣告或受輔助宣告之人、未成年已結婚之人。</a:t>
            </a:r>
            <a:endParaRPr lang="en-US" altLang="zh-TW" dirty="0"/>
          </a:p>
          <a:p>
            <a:pPr marL="0" indent="0">
              <a:buNone/>
            </a:pPr>
            <a:r>
              <a:rPr lang="en-US" altLang="zh-TW" sz="2000" b="1" dirty="0"/>
              <a:t>2. </a:t>
            </a:r>
            <a:r>
              <a:rPr lang="zh-TW" altLang="en-US" sz="2000" b="1" dirty="0"/>
              <a:t>限制行為能力人</a:t>
            </a:r>
            <a:endParaRPr lang="en-US" altLang="zh-TW" sz="2000" b="1" dirty="0"/>
          </a:p>
          <a:p>
            <a:pPr marL="0" indent="0">
              <a:buNone/>
            </a:pPr>
            <a:r>
              <a:rPr lang="zh-TW" altLang="en-US" sz="2000" dirty="0"/>
              <a:t>    →  年滿七歲以上，未滿二十歲之人。</a:t>
            </a:r>
            <a:endParaRPr lang="en-US" altLang="zh-TW" sz="2000" dirty="0"/>
          </a:p>
          <a:p>
            <a:pPr marL="0" indent="0">
              <a:buNone/>
            </a:pPr>
            <a:r>
              <a:rPr lang="en-US" altLang="zh-TW" sz="2000" b="1" dirty="0"/>
              <a:t>3. </a:t>
            </a:r>
            <a:r>
              <a:rPr lang="zh-TW" altLang="en-US" sz="2000" b="1" dirty="0"/>
              <a:t>無行為能力人</a:t>
            </a:r>
            <a:endParaRPr lang="en-US" altLang="zh-TW" sz="2000" b="1" dirty="0"/>
          </a:p>
          <a:p>
            <a:pPr marL="0" indent="0">
              <a:buNone/>
            </a:pPr>
            <a:r>
              <a:rPr lang="zh-TW" altLang="en-US" sz="2000" dirty="0"/>
              <a:t>   →  未滿七歲之人、受監護宣告之人。</a:t>
            </a:r>
            <a:endParaRPr lang="en-US" altLang="zh-TW" sz="2000" dirty="0"/>
          </a:p>
        </p:txBody>
      </p:sp>
      <p:pic>
        <p:nvPicPr>
          <p:cNvPr id="5" name="圖片 4" descr="一張含有 美工圖案 的圖片&#10;&#10;產生非常高可信度的描述">
            <a:extLst>
              <a:ext uri="{FF2B5EF4-FFF2-40B4-BE49-F238E27FC236}">
                <a16:creationId xmlns:a16="http://schemas.microsoft.com/office/drawing/2014/main" id="{204DB6F0-FCAC-497E-B386-7C5313B250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7705" y="5083102"/>
            <a:ext cx="2924175" cy="1562100"/>
          </a:xfrm>
          <a:prstGeom prst="rect">
            <a:avLst/>
          </a:prstGeom>
        </p:spPr>
      </p:pic>
      <p:pic>
        <p:nvPicPr>
          <p:cNvPr id="9" name="圖片 8" descr="一張含有 玩具, 布偶 的圖片&#10;&#10;產生非常高可信度的描述">
            <a:extLst>
              <a:ext uri="{FF2B5EF4-FFF2-40B4-BE49-F238E27FC236}">
                <a16:creationId xmlns:a16="http://schemas.microsoft.com/office/drawing/2014/main" id="{D4E25310-7D33-44D3-8E06-F77607E111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880" y="4600619"/>
            <a:ext cx="2666848" cy="2044583"/>
          </a:xfrm>
          <a:prstGeom prst="rect">
            <a:avLst/>
          </a:prstGeom>
        </p:spPr>
      </p:pic>
      <p:pic>
        <p:nvPicPr>
          <p:cNvPr id="11" name="圖片 10" descr="一張含有 美工圖案 的圖片&#10;&#10;描述是以高可信度產生">
            <a:extLst>
              <a:ext uri="{FF2B5EF4-FFF2-40B4-BE49-F238E27FC236}">
                <a16:creationId xmlns:a16="http://schemas.microsoft.com/office/drawing/2014/main" id="{278AA124-3BE5-47D7-8DFC-04D4D3568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8728" y="3712744"/>
            <a:ext cx="1985328" cy="2932458"/>
          </a:xfrm>
          <a:prstGeom prst="rect">
            <a:avLst/>
          </a:prstGeom>
        </p:spPr>
      </p:pic>
    </p:spTree>
    <p:extLst>
      <p:ext uri="{BB962C8B-B14F-4D97-AF65-F5344CB8AC3E}">
        <p14:creationId xmlns:p14="http://schemas.microsoft.com/office/powerpoint/2010/main" val="18387148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E47C59-050B-4398-8C59-4394DA0C72EF}"/>
              </a:ext>
            </a:extLst>
          </p:cNvPr>
          <p:cNvSpPr>
            <a:spLocks noGrp="1"/>
          </p:cNvSpPr>
          <p:nvPr>
            <p:ph type="title"/>
          </p:nvPr>
        </p:nvSpPr>
        <p:spPr>
          <a:xfrm>
            <a:off x="1251678" y="382385"/>
            <a:ext cx="10178322" cy="1019695"/>
          </a:xfrm>
        </p:spPr>
        <p:txBody>
          <a:bodyPr/>
          <a:lstStyle/>
          <a:p>
            <a:r>
              <a:rPr lang="zh-TW" altLang="en-US" dirty="0"/>
              <a:t>物之瑕疵擔保</a:t>
            </a:r>
          </a:p>
        </p:txBody>
      </p:sp>
      <p:sp>
        <p:nvSpPr>
          <p:cNvPr id="3" name="內容版面配置區 2">
            <a:extLst>
              <a:ext uri="{FF2B5EF4-FFF2-40B4-BE49-F238E27FC236}">
                <a16:creationId xmlns:a16="http://schemas.microsoft.com/office/drawing/2014/main" id="{26C7A44F-F6D4-40B4-B69D-242580BA3B26}"/>
              </a:ext>
            </a:extLst>
          </p:cNvPr>
          <p:cNvSpPr>
            <a:spLocks noGrp="1"/>
          </p:cNvSpPr>
          <p:nvPr>
            <p:ph idx="1"/>
          </p:nvPr>
        </p:nvSpPr>
        <p:spPr>
          <a:xfrm>
            <a:off x="1251678" y="1605281"/>
            <a:ext cx="10178322" cy="4274312"/>
          </a:xfrm>
        </p:spPr>
        <p:txBody>
          <a:bodyPr/>
          <a:lstStyle/>
          <a:p>
            <a:r>
              <a:rPr lang="zh-TW" altLang="en-US" dirty="0"/>
              <a:t>買受人之檢查通知義務</a:t>
            </a:r>
            <a:endParaRPr lang="en-US" altLang="zh-TW" dirty="0"/>
          </a:p>
          <a:p>
            <a:pPr marL="0" indent="0">
              <a:buNone/>
            </a:pPr>
            <a:r>
              <a:rPr lang="zh-TW" altLang="en-US" dirty="0"/>
              <a:t>民法第</a:t>
            </a:r>
            <a:r>
              <a:rPr lang="en-US" altLang="zh-TW" dirty="0"/>
              <a:t>356</a:t>
            </a:r>
            <a:r>
              <a:rPr lang="zh-TW" altLang="en-US" dirty="0"/>
              <a:t>條</a:t>
            </a:r>
            <a:endParaRPr lang="en-US" altLang="zh-TW" dirty="0"/>
          </a:p>
          <a:p>
            <a:pPr marL="0" indent="0">
              <a:buNone/>
            </a:pPr>
            <a:r>
              <a:rPr lang="zh-TW" altLang="en-US" dirty="0"/>
              <a:t>「</a:t>
            </a:r>
            <a:r>
              <a:rPr lang="en-US" altLang="zh-TW" dirty="0"/>
              <a:t>1. </a:t>
            </a:r>
            <a:r>
              <a:rPr lang="zh-TW" altLang="en-US" dirty="0"/>
              <a:t>買受人應按物之性質，依通常程序從速檢查其所受領之物。如發見有應由出賣人負擔 </a:t>
            </a:r>
            <a:endParaRPr lang="en-US" altLang="zh-TW" dirty="0"/>
          </a:p>
          <a:p>
            <a:pPr marL="0" indent="0">
              <a:buNone/>
            </a:pPr>
            <a:r>
              <a:rPr lang="en-US" altLang="zh-TW" dirty="0"/>
              <a:t>       </a:t>
            </a:r>
            <a:r>
              <a:rPr lang="zh-TW" altLang="en-US" dirty="0"/>
              <a:t>保責任之瑕疵時，應即通知出賣人。</a:t>
            </a:r>
          </a:p>
          <a:p>
            <a:pPr marL="0" indent="0">
              <a:buNone/>
            </a:pPr>
            <a:r>
              <a:rPr lang="en-US" altLang="zh-TW" dirty="0"/>
              <a:t>    2. </a:t>
            </a:r>
            <a:r>
              <a:rPr lang="zh-TW" altLang="en-US" dirty="0"/>
              <a:t>買受人怠於為前項之通知者，除依通常之檢查不能發見之瑕疵外，視為承認其所受領</a:t>
            </a:r>
            <a:endParaRPr lang="en-US" altLang="zh-TW" dirty="0"/>
          </a:p>
          <a:p>
            <a:pPr marL="0" indent="0">
              <a:buNone/>
            </a:pPr>
            <a:r>
              <a:rPr lang="en-US" altLang="zh-TW" dirty="0"/>
              <a:t>        </a:t>
            </a:r>
            <a:r>
              <a:rPr lang="zh-TW" altLang="en-US" dirty="0"/>
              <a:t>之物。</a:t>
            </a:r>
          </a:p>
          <a:p>
            <a:pPr marL="0" indent="0">
              <a:buNone/>
            </a:pPr>
            <a:r>
              <a:rPr lang="en-US" altLang="zh-TW" dirty="0"/>
              <a:t>    3. </a:t>
            </a:r>
            <a:r>
              <a:rPr lang="zh-TW" altLang="en-US" dirty="0"/>
              <a:t>不能即知之瑕疵，至日後發見者，應即通知出賣人，怠於為通知者，視為承認其所受</a:t>
            </a:r>
            <a:endParaRPr lang="en-US" altLang="zh-TW" dirty="0"/>
          </a:p>
          <a:p>
            <a:pPr marL="0" indent="0">
              <a:buNone/>
            </a:pPr>
            <a:r>
              <a:rPr lang="en-US" altLang="zh-TW" dirty="0"/>
              <a:t>        </a:t>
            </a:r>
            <a:r>
              <a:rPr lang="zh-TW" altLang="en-US" dirty="0"/>
              <a:t>領之物。」</a:t>
            </a:r>
            <a:endParaRPr lang="en-US" altLang="zh-TW" dirty="0"/>
          </a:p>
          <a:p>
            <a:r>
              <a:rPr lang="zh-TW" altLang="en-US" dirty="0"/>
              <a:t>買受人於受領標的物後，只要案通常程序檢查即可，至於檢查時間，應以交易通念上認</a:t>
            </a:r>
            <a:endParaRPr lang="en-US" altLang="zh-TW" dirty="0"/>
          </a:p>
          <a:p>
            <a:pPr marL="0" indent="0">
              <a:buNone/>
            </a:pPr>
            <a:r>
              <a:rPr lang="zh-TW" altLang="en-US" dirty="0"/>
              <a:t>    為相當者為準。</a:t>
            </a:r>
          </a:p>
        </p:txBody>
      </p:sp>
    </p:spTree>
    <p:extLst>
      <p:ext uri="{BB962C8B-B14F-4D97-AF65-F5344CB8AC3E}">
        <p14:creationId xmlns:p14="http://schemas.microsoft.com/office/powerpoint/2010/main" val="23618399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0D667C-7086-4B23-862A-3B5F3DF349A2}"/>
              </a:ext>
            </a:extLst>
          </p:cNvPr>
          <p:cNvSpPr>
            <a:spLocks noGrp="1"/>
          </p:cNvSpPr>
          <p:nvPr>
            <p:ph type="title"/>
          </p:nvPr>
        </p:nvSpPr>
        <p:spPr>
          <a:xfrm>
            <a:off x="1251678" y="382385"/>
            <a:ext cx="10178322" cy="1202575"/>
          </a:xfrm>
        </p:spPr>
        <p:txBody>
          <a:bodyPr/>
          <a:lstStyle/>
          <a:p>
            <a:r>
              <a:rPr lang="zh-TW" altLang="en-US" dirty="0"/>
              <a:t>物之瑕疵擔保</a:t>
            </a:r>
          </a:p>
        </p:txBody>
      </p:sp>
      <p:sp>
        <p:nvSpPr>
          <p:cNvPr id="3" name="內容版面配置區 2">
            <a:extLst>
              <a:ext uri="{FF2B5EF4-FFF2-40B4-BE49-F238E27FC236}">
                <a16:creationId xmlns:a16="http://schemas.microsoft.com/office/drawing/2014/main" id="{78B1A5E5-937E-45EF-A0B2-BEA1783ECFDB}"/>
              </a:ext>
            </a:extLst>
          </p:cNvPr>
          <p:cNvSpPr>
            <a:spLocks noGrp="1"/>
          </p:cNvSpPr>
          <p:nvPr>
            <p:ph idx="1"/>
          </p:nvPr>
        </p:nvSpPr>
        <p:spPr>
          <a:xfrm>
            <a:off x="1251678" y="1584961"/>
            <a:ext cx="10178322" cy="4765040"/>
          </a:xfrm>
        </p:spPr>
        <p:txBody>
          <a:bodyPr/>
          <a:lstStyle/>
          <a:p>
            <a:r>
              <a:rPr lang="zh-TW" altLang="en-US" dirty="0"/>
              <a:t>物之瑕疵擔保之效力</a:t>
            </a:r>
            <a:endParaRPr lang="en-US" altLang="zh-TW" dirty="0"/>
          </a:p>
          <a:p>
            <a:pPr marL="0" indent="0">
              <a:buNone/>
            </a:pPr>
            <a:r>
              <a:rPr lang="zh-TW" altLang="en-US" dirty="0"/>
              <a:t>    民法第</a:t>
            </a:r>
            <a:r>
              <a:rPr lang="en-US" altLang="zh-TW" dirty="0"/>
              <a:t>359</a:t>
            </a:r>
            <a:r>
              <a:rPr lang="zh-TW" altLang="en-US" dirty="0"/>
              <a:t>條</a:t>
            </a:r>
            <a:endParaRPr lang="en-US" altLang="zh-TW" dirty="0"/>
          </a:p>
          <a:p>
            <a:pPr marL="0" indent="0">
              <a:buNone/>
            </a:pPr>
            <a:r>
              <a:rPr lang="zh-TW" altLang="en-US" dirty="0"/>
              <a:t>   「買賣因物有瑕疵，而出賣人依前五條之規定，應負擔保之責者，買受人得解除其契約</a:t>
            </a:r>
            <a:endParaRPr lang="en-US" altLang="zh-TW" dirty="0"/>
          </a:p>
          <a:p>
            <a:pPr marL="0" indent="0">
              <a:buNone/>
            </a:pPr>
            <a:r>
              <a:rPr lang="zh-TW" altLang="en-US" dirty="0"/>
              <a:t>       或請求減少其價金。但依情形，解除契約顯失公平者，買受人僅得請求減少價金。」</a:t>
            </a:r>
            <a:endParaRPr lang="en-US" altLang="zh-TW" dirty="0"/>
          </a:p>
          <a:p>
            <a:pPr marL="0" indent="0">
              <a:buNone/>
            </a:pPr>
            <a:endParaRPr lang="en-US" altLang="zh-TW" dirty="0"/>
          </a:p>
          <a:p>
            <a:r>
              <a:rPr lang="zh-TW" altLang="en-US" dirty="0"/>
              <a:t>解除契約顯示公平者</a:t>
            </a:r>
            <a:endParaRPr lang="en-US" altLang="zh-TW" dirty="0"/>
          </a:p>
          <a:p>
            <a:pPr marL="0" indent="0">
              <a:buNone/>
            </a:pPr>
            <a:r>
              <a:rPr lang="zh-TW" altLang="en-US" dirty="0"/>
              <a:t>   → 買受人有契約解除權或減少價金請求權，兩者買受人可擇一行使，但依其情形解除契</a:t>
            </a:r>
            <a:endParaRPr lang="en-US" altLang="zh-TW" dirty="0"/>
          </a:p>
          <a:p>
            <a:pPr marL="0" indent="0">
              <a:buNone/>
            </a:pPr>
            <a:r>
              <a:rPr lang="zh-TW" altLang="en-US" dirty="0"/>
              <a:t>        約對出賣人之損害遠大於買受人因瑕疵所生之損害時，基於衡平法理，法律不許解除</a:t>
            </a:r>
            <a:endParaRPr lang="en-US" altLang="zh-TW" dirty="0"/>
          </a:p>
          <a:p>
            <a:pPr marL="0" indent="0">
              <a:buNone/>
            </a:pPr>
            <a:r>
              <a:rPr lang="zh-TW" altLang="en-US" dirty="0"/>
              <a:t>        契約，然買受人亦無忍受瑕疵之義務，仍得請求減少價金。</a:t>
            </a:r>
          </a:p>
        </p:txBody>
      </p:sp>
    </p:spTree>
    <p:extLst>
      <p:ext uri="{BB962C8B-B14F-4D97-AF65-F5344CB8AC3E}">
        <p14:creationId xmlns:p14="http://schemas.microsoft.com/office/powerpoint/2010/main" val="16856081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36F54A-70D9-4883-B8EF-F65588C1A580}"/>
              </a:ext>
            </a:extLst>
          </p:cNvPr>
          <p:cNvSpPr>
            <a:spLocks noGrp="1"/>
          </p:cNvSpPr>
          <p:nvPr>
            <p:ph type="title"/>
          </p:nvPr>
        </p:nvSpPr>
        <p:spPr>
          <a:xfrm>
            <a:off x="1251678" y="382385"/>
            <a:ext cx="10178322" cy="1121295"/>
          </a:xfrm>
        </p:spPr>
        <p:txBody>
          <a:bodyPr/>
          <a:lstStyle/>
          <a:p>
            <a:r>
              <a:rPr lang="zh-TW" altLang="en-US" dirty="0"/>
              <a:t>物之瑕疵擔保</a:t>
            </a:r>
          </a:p>
        </p:txBody>
      </p:sp>
      <p:sp>
        <p:nvSpPr>
          <p:cNvPr id="3" name="內容版面配置區 2">
            <a:extLst>
              <a:ext uri="{FF2B5EF4-FFF2-40B4-BE49-F238E27FC236}">
                <a16:creationId xmlns:a16="http://schemas.microsoft.com/office/drawing/2014/main" id="{9AA7A0E0-F02C-42D2-8E90-E2F4136C4A9A}"/>
              </a:ext>
            </a:extLst>
          </p:cNvPr>
          <p:cNvSpPr>
            <a:spLocks noGrp="1"/>
          </p:cNvSpPr>
          <p:nvPr>
            <p:ph idx="1"/>
          </p:nvPr>
        </p:nvSpPr>
        <p:spPr>
          <a:xfrm>
            <a:off x="1251678" y="1788160"/>
            <a:ext cx="10178322" cy="4399279"/>
          </a:xfrm>
        </p:spPr>
        <p:txBody>
          <a:bodyPr/>
          <a:lstStyle/>
          <a:p>
            <a:r>
              <a:rPr lang="zh-TW" altLang="en-US" dirty="0"/>
              <a:t>民法第</a:t>
            </a:r>
            <a:r>
              <a:rPr lang="en-US" altLang="zh-TW" dirty="0"/>
              <a:t>360</a:t>
            </a:r>
            <a:r>
              <a:rPr lang="zh-TW" altLang="en-US" dirty="0"/>
              <a:t>條</a:t>
            </a:r>
            <a:endParaRPr lang="en-US" altLang="zh-TW" dirty="0"/>
          </a:p>
          <a:p>
            <a:pPr marL="0" indent="0">
              <a:buNone/>
            </a:pPr>
            <a:r>
              <a:rPr lang="zh-TW" altLang="en-US" dirty="0"/>
              <a:t>   「買賣之物，缺少出賣人所保證之品質者，買受人得不解除契約或請求減少價金，而請</a:t>
            </a:r>
            <a:endParaRPr lang="en-US" altLang="zh-TW" dirty="0"/>
          </a:p>
          <a:p>
            <a:pPr marL="0" indent="0">
              <a:buNone/>
            </a:pPr>
            <a:r>
              <a:rPr lang="zh-TW" altLang="en-US" dirty="0"/>
              <a:t>      求不履行之損害賠償；出賣人故意不告知物之瑕疵者亦同。」</a:t>
            </a:r>
            <a:endParaRPr lang="en-US" altLang="zh-TW" dirty="0"/>
          </a:p>
          <a:p>
            <a:pPr marL="0" indent="0">
              <a:buNone/>
            </a:pPr>
            <a:endParaRPr lang="en-US" altLang="zh-TW" dirty="0"/>
          </a:p>
          <a:p>
            <a:r>
              <a:rPr lang="zh-TW" altLang="en-US" dirty="0"/>
              <a:t>買賣之物缺少出賣人所保證之品質或出賣人故意不告之瑕疵者，買受人除解除契約或</a:t>
            </a:r>
            <a:endParaRPr lang="en-US" altLang="zh-TW" dirty="0"/>
          </a:p>
          <a:p>
            <a:pPr marL="0" indent="0">
              <a:buNone/>
            </a:pPr>
            <a:r>
              <a:rPr lang="zh-TW" altLang="en-US" dirty="0"/>
              <a:t>   請求減少價金外，尚得請求不履行之損害賠償。又所謂之不履行損害賠償，意指不完</a:t>
            </a:r>
            <a:endParaRPr lang="en-US" altLang="zh-TW" dirty="0"/>
          </a:p>
          <a:p>
            <a:pPr marL="0" indent="0">
              <a:buNone/>
            </a:pPr>
            <a:r>
              <a:rPr lang="zh-TW" altLang="en-US" dirty="0"/>
              <a:t>   全給付之損害賠償而言，故解釋上應適用不完全給付之規定，不僅有補正瑕疵之問題，</a:t>
            </a:r>
            <a:endParaRPr lang="en-US" altLang="zh-TW" dirty="0"/>
          </a:p>
          <a:p>
            <a:pPr marL="0" indent="0">
              <a:buNone/>
            </a:pPr>
            <a:r>
              <a:rPr lang="zh-TW" altLang="en-US" dirty="0"/>
              <a:t>   遇有加害給付時，買受人亦得請求其他損害之賠償。</a:t>
            </a:r>
          </a:p>
        </p:txBody>
      </p:sp>
    </p:spTree>
    <p:extLst>
      <p:ext uri="{BB962C8B-B14F-4D97-AF65-F5344CB8AC3E}">
        <p14:creationId xmlns:p14="http://schemas.microsoft.com/office/powerpoint/2010/main" val="6260930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655CF6-B86A-449D-B130-F8D4E8976586}"/>
              </a:ext>
            </a:extLst>
          </p:cNvPr>
          <p:cNvSpPr>
            <a:spLocks noGrp="1"/>
          </p:cNvSpPr>
          <p:nvPr>
            <p:ph type="title"/>
          </p:nvPr>
        </p:nvSpPr>
        <p:spPr>
          <a:xfrm>
            <a:off x="1251678" y="382385"/>
            <a:ext cx="10178322" cy="1131455"/>
          </a:xfrm>
        </p:spPr>
        <p:txBody>
          <a:bodyPr/>
          <a:lstStyle/>
          <a:p>
            <a:r>
              <a:rPr lang="zh-TW" altLang="en-US" dirty="0"/>
              <a:t>物之瑕疵擔保</a:t>
            </a:r>
          </a:p>
        </p:txBody>
      </p:sp>
      <p:sp>
        <p:nvSpPr>
          <p:cNvPr id="3" name="內容版面配置區 2">
            <a:extLst>
              <a:ext uri="{FF2B5EF4-FFF2-40B4-BE49-F238E27FC236}">
                <a16:creationId xmlns:a16="http://schemas.microsoft.com/office/drawing/2014/main" id="{AD1C9985-AA8C-448A-9BF1-BB7924C71EE1}"/>
              </a:ext>
            </a:extLst>
          </p:cNvPr>
          <p:cNvSpPr>
            <a:spLocks noGrp="1"/>
          </p:cNvSpPr>
          <p:nvPr>
            <p:ph idx="1"/>
          </p:nvPr>
        </p:nvSpPr>
        <p:spPr>
          <a:xfrm>
            <a:off x="1251678" y="1676400"/>
            <a:ext cx="9924322" cy="4663439"/>
          </a:xfrm>
        </p:spPr>
        <p:txBody>
          <a:bodyPr/>
          <a:lstStyle/>
          <a:p>
            <a:r>
              <a:rPr lang="zh-TW" altLang="en-US" dirty="0"/>
              <a:t>民法第</a:t>
            </a:r>
            <a:r>
              <a:rPr lang="en-US" altLang="zh-TW" dirty="0"/>
              <a:t>364</a:t>
            </a:r>
            <a:r>
              <a:rPr lang="zh-TW" altLang="en-US" dirty="0"/>
              <a:t>條</a:t>
            </a:r>
            <a:endParaRPr lang="en-US" altLang="zh-TW" dirty="0"/>
          </a:p>
          <a:p>
            <a:pPr marL="0" indent="0">
              <a:buNone/>
            </a:pPr>
            <a:r>
              <a:rPr lang="zh-TW" altLang="en-US" dirty="0"/>
              <a:t>   「</a:t>
            </a:r>
            <a:r>
              <a:rPr lang="en-US" altLang="zh-TW" dirty="0"/>
              <a:t>1. </a:t>
            </a:r>
            <a:r>
              <a:rPr lang="zh-TW" altLang="en-US" dirty="0"/>
              <a:t>買賣之物，僅指定種類者，如其物有瑕疵，買受人得不解除契約或請求減少價金，</a:t>
            </a:r>
            <a:endParaRPr lang="en-US" altLang="zh-TW" dirty="0"/>
          </a:p>
          <a:p>
            <a:pPr marL="0" indent="0">
              <a:buNone/>
            </a:pPr>
            <a:r>
              <a:rPr lang="zh-TW" altLang="en-US" dirty="0"/>
              <a:t>          而即時請求另行交付無瑕疵之物。</a:t>
            </a:r>
          </a:p>
          <a:p>
            <a:pPr marL="0" indent="0">
              <a:buNone/>
            </a:pPr>
            <a:r>
              <a:rPr lang="en-US" altLang="zh-TW" dirty="0"/>
              <a:t>       2. </a:t>
            </a:r>
            <a:r>
              <a:rPr lang="zh-TW" altLang="en-US" dirty="0"/>
              <a:t>出賣人就前項另行交付之物，仍負擔保責任。」</a:t>
            </a:r>
            <a:endParaRPr lang="en-US" altLang="zh-TW" dirty="0"/>
          </a:p>
          <a:p>
            <a:pPr marL="0" indent="0">
              <a:buNone/>
            </a:pPr>
            <a:endParaRPr lang="en-US" altLang="zh-TW" dirty="0"/>
          </a:p>
          <a:p>
            <a:r>
              <a:rPr lang="zh-TW" altLang="en-US" dirty="0"/>
              <a:t>另行交付請求權</a:t>
            </a:r>
            <a:endParaRPr lang="en-US" altLang="zh-TW" dirty="0"/>
          </a:p>
          <a:p>
            <a:pPr marL="0" indent="0">
              <a:buNone/>
            </a:pPr>
            <a:r>
              <a:rPr lang="zh-TW" altLang="en-US" dirty="0"/>
              <a:t>    → 種類物因具有可代替性，買受人於交付種類物有瑕疵時，為滿足其需求，亦得請</a:t>
            </a:r>
            <a:endParaRPr lang="en-US" altLang="zh-TW" dirty="0"/>
          </a:p>
          <a:p>
            <a:pPr marL="0" indent="0">
              <a:buNone/>
            </a:pPr>
            <a:r>
              <a:rPr lang="zh-TW" altLang="en-US" dirty="0"/>
              <a:t>         求出賣人另行交付無瑕疵之物。</a:t>
            </a:r>
            <a:endParaRPr lang="en-US" altLang="zh-TW" dirty="0"/>
          </a:p>
        </p:txBody>
      </p:sp>
    </p:spTree>
    <p:extLst>
      <p:ext uri="{BB962C8B-B14F-4D97-AF65-F5344CB8AC3E}">
        <p14:creationId xmlns:p14="http://schemas.microsoft.com/office/powerpoint/2010/main" val="34601785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93A422-EF4F-491B-8E7D-3EA7C278DAD3}"/>
              </a:ext>
            </a:extLst>
          </p:cNvPr>
          <p:cNvSpPr>
            <a:spLocks noGrp="1"/>
          </p:cNvSpPr>
          <p:nvPr>
            <p:ph type="title"/>
          </p:nvPr>
        </p:nvSpPr>
        <p:spPr>
          <a:xfrm>
            <a:off x="1251678" y="382385"/>
            <a:ext cx="10178322" cy="1029855"/>
          </a:xfrm>
        </p:spPr>
        <p:txBody>
          <a:bodyPr/>
          <a:lstStyle/>
          <a:p>
            <a:r>
              <a:rPr lang="zh-TW" altLang="en-US" dirty="0"/>
              <a:t>物之瑕疵擔保</a:t>
            </a:r>
          </a:p>
        </p:txBody>
      </p:sp>
      <p:sp>
        <p:nvSpPr>
          <p:cNvPr id="3" name="內容版面配置區 2">
            <a:extLst>
              <a:ext uri="{FF2B5EF4-FFF2-40B4-BE49-F238E27FC236}">
                <a16:creationId xmlns:a16="http://schemas.microsoft.com/office/drawing/2014/main" id="{251452A6-E92A-4BE2-B9CF-ED90AB6D3C25}"/>
              </a:ext>
            </a:extLst>
          </p:cNvPr>
          <p:cNvSpPr>
            <a:spLocks noGrp="1"/>
          </p:cNvSpPr>
          <p:nvPr>
            <p:ph idx="1"/>
          </p:nvPr>
        </p:nvSpPr>
        <p:spPr>
          <a:xfrm>
            <a:off x="1251678" y="1584961"/>
            <a:ext cx="10178322" cy="4294632"/>
          </a:xfrm>
        </p:spPr>
        <p:txBody>
          <a:bodyPr/>
          <a:lstStyle/>
          <a:p>
            <a:r>
              <a:rPr lang="zh-TW" altLang="en-US" sz="2200" dirty="0"/>
              <a:t>解除權或請求權之消滅</a:t>
            </a:r>
            <a:endParaRPr lang="en-US" altLang="zh-TW" sz="2200" dirty="0"/>
          </a:p>
          <a:p>
            <a:pPr marL="0" indent="0">
              <a:buNone/>
            </a:pPr>
            <a:r>
              <a:rPr lang="zh-TW" altLang="en-US" dirty="0"/>
              <a:t>民法第</a:t>
            </a:r>
            <a:r>
              <a:rPr lang="en-US" altLang="zh-TW" dirty="0"/>
              <a:t>365</a:t>
            </a:r>
            <a:r>
              <a:rPr lang="zh-TW" altLang="en-US" dirty="0"/>
              <a:t>條</a:t>
            </a:r>
            <a:endParaRPr lang="en-US" altLang="zh-TW" dirty="0"/>
          </a:p>
          <a:p>
            <a:pPr marL="0" indent="0">
              <a:buNone/>
            </a:pPr>
            <a:r>
              <a:rPr lang="zh-TW" altLang="en-US" dirty="0"/>
              <a:t>「</a:t>
            </a:r>
            <a:r>
              <a:rPr lang="en-US" altLang="zh-TW" dirty="0"/>
              <a:t>1. </a:t>
            </a:r>
            <a:r>
              <a:rPr lang="zh-TW" altLang="en-US" dirty="0"/>
              <a:t>買受人因物有瑕疵，而得解除契約或請求減少價金者，其解除權或請求權，於買受人</a:t>
            </a:r>
            <a:endParaRPr lang="en-US" altLang="zh-TW" dirty="0"/>
          </a:p>
          <a:p>
            <a:pPr marL="0" indent="0">
              <a:buNone/>
            </a:pPr>
            <a:r>
              <a:rPr lang="en-US" altLang="zh-TW" dirty="0"/>
              <a:t>       </a:t>
            </a:r>
            <a:r>
              <a:rPr lang="zh-TW" altLang="en-US" dirty="0"/>
              <a:t>依第三百五十六條規定為</a:t>
            </a:r>
            <a:r>
              <a:rPr lang="zh-TW" altLang="en-US" b="1" dirty="0"/>
              <a:t>通知後六個月間</a:t>
            </a:r>
            <a:r>
              <a:rPr lang="zh-TW" altLang="en-US" dirty="0"/>
              <a:t>不行使或自</a:t>
            </a:r>
            <a:r>
              <a:rPr lang="zh-TW" altLang="en-US" b="1" dirty="0"/>
              <a:t>物之交付時起經過五年</a:t>
            </a:r>
            <a:r>
              <a:rPr lang="zh-TW" altLang="en-US" dirty="0"/>
              <a:t>而消滅。</a:t>
            </a:r>
          </a:p>
          <a:p>
            <a:pPr marL="0" indent="0">
              <a:buNone/>
            </a:pPr>
            <a:r>
              <a:rPr lang="zh-TW" altLang="en-US" dirty="0"/>
              <a:t>    </a:t>
            </a:r>
            <a:r>
              <a:rPr lang="en-US" altLang="zh-TW" dirty="0"/>
              <a:t>2. </a:t>
            </a:r>
            <a:r>
              <a:rPr lang="zh-TW" altLang="en-US" dirty="0"/>
              <a:t>前項關於六個月期間之規定，於出賣人故意不告知瑕疵者，不適用之。」</a:t>
            </a:r>
            <a:endParaRPr lang="en-US" altLang="zh-TW" dirty="0"/>
          </a:p>
          <a:p>
            <a:pPr marL="0" indent="0">
              <a:buNone/>
            </a:pPr>
            <a:endParaRPr lang="zh-TW" altLang="en-US" dirty="0"/>
          </a:p>
        </p:txBody>
      </p:sp>
    </p:spTree>
    <p:extLst>
      <p:ext uri="{BB962C8B-B14F-4D97-AF65-F5344CB8AC3E}">
        <p14:creationId xmlns:p14="http://schemas.microsoft.com/office/powerpoint/2010/main" val="37868094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4E9FB7F-880A-4AF7-8990-665A628251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7735" y="1319107"/>
            <a:ext cx="5706746" cy="4945846"/>
          </a:xfrm>
          <a:prstGeom prst="rect">
            <a:avLst/>
          </a:prstGeom>
        </p:spPr>
      </p:pic>
      <p:sp>
        <p:nvSpPr>
          <p:cNvPr id="6" name="文字方塊 5">
            <a:extLst>
              <a:ext uri="{FF2B5EF4-FFF2-40B4-BE49-F238E27FC236}">
                <a16:creationId xmlns:a16="http://schemas.microsoft.com/office/drawing/2014/main" id="{412806FA-909D-42EA-8A24-72B00AAD6F83}"/>
              </a:ext>
            </a:extLst>
          </p:cNvPr>
          <p:cNvSpPr txBox="1"/>
          <p:nvPr/>
        </p:nvSpPr>
        <p:spPr>
          <a:xfrm>
            <a:off x="1656080" y="132080"/>
            <a:ext cx="1210588" cy="5016758"/>
          </a:xfrm>
          <a:prstGeom prst="rect">
            <a:avLst/>
          </a:prstGeom>
          <a:noFill/>
        </p:spPr>
        <p:txBody>
          <a:bodyPr wrap="none" rtlCol="0">
            <a:spAutoFit/>
          </a:bodyPr>
          <a:lstStyle/>
          <a:p>
            <a:r>
              <a:rPr lang="zh-TW" altLang="en-US" sz="8000" dirty="0"/>
              <a:t>網</a:t>
            </a:r>
            <a:endParaRPr lang="en-US" altLang="zh-TW" sz="8000" dirty="0"/>
          </a:p>
          <a:p>
            <a:r>
              <a:rPr lang="zh-TW" altLang="en-US" sz="8000" dirty="0"/>
              <a:t>路</a:t>
            </a:r>
            <a:endParaRPr lang="en-US" altLang="zh-TW" sz="8000" dirty="0"/>
          </a:p>
          <a:p>
            <a:r>
              <a:rPr lang="zh-TW" altLang="en-US" sz="8000" dirty="0"/>
              <a:t>交</a:t>
            </a:r>
            <a:endParaRPr lang="en-US" altLang="zh-TW" sz="8000" dirty="0"/>
          </a:p>
          <a:p>
            <a:r>
              <a:rPr lang="zh-TW" altLang="en-US" sz="8000" dirty="0"/>
              <a:t>易</a:t>
            </a:r>
          </a:p>
        </p:txBody>
      </p:sp>
      <p:sp>
        <p:nvSpPr>
          <p:cNvPr id="7" name="文字方塊 6">
            <a:extLst>
              <a:ext uri="{FF2B5EF4-FFF2-40B4-BE49-F238E27FC236}">
                <a16:creationId xmlns:a16="http://schemas.microsoft.com/office/drawing/2014/main" id="{3D8F5085-1D63-4F62-9396-97D7259BE11D}"/>
              </a:ext>
            </a:extLst>
          </p:cNvPr>
          <p:cNvSpPr txBox="1"/>
          <p:nvPr/>
        </p:nvSpPr>
        <p:spPr>
          <a:xfrm>
            <a:off x="9936480" y="668098"/>
            <a:ext cx="1210588" cy="6247864"/>
          </a:xfrm>
          <a:prstGeom prst="rect">
            <a:avLst/>
          </a:prstGeom>
          <a:noFill/>
        </p:spPr>
        <p:txBody>
          <a:bodyPr wrap="none" rtlCol="0">
            <a:spAutoFit/>
          </a:bodyPr>
          <a:lstStyle/>
          <a:p>
            <a:r>
              <a:rPr lang="zh-TW" altLang="en-US" sz="8000" dirty="0"/>
              <a:t>七</a:t>
            </a:r>
            <a:endParaRPr lang="en-US" altLang="zh-TW" sz="8000" dirty="0"/>
          </a:p>
          <a:p>
            <a:r>
              <a:rPr lang="zh-TW" altLang="en-US" sz="8000" dirty="0"/>
              <a:t>天</a:t>
            </a:r>
            <a:endParaRPr lang="en-US" altLang="zh-TW" sz="8000" dirty="0"/>
          </a:p>
          <a:p>
            <a:r>
              <a:rPr lang="zh-TW" altLang="en-US" sz="8000" dirty="0"/>
              <a:t>鑑</a:t>
            </a:r>
            <a:endParaRPr lang="en-US" altLang="zh-TW" sz="8000" dirty="0"/>
          </a:p>
          <a:p>
            <a:r>
              <a:rPr lang="zh-TW" altLang="en-US" sz="8000" dirty="0"/>
              <a:t>賞</a:t>
            </a:r>
            <a:endParaRPr lang="en-US" altLang="zh-TW" sz="8000" dirty="0"/>
          </a:p>
          <a:p>
            <a:r>
              <a:rPr lang="zh-TW" altLang="en-US" sz="8000" dirty="0"/>
              <a:t>期</a:t>
            </a:r>
          </a:p>
        </p:txBody>
      </p:sp>
    </p:spTree>
    <p:extLst>
      <p:ext uri="{BB962C8B-B14F-4D97-AF65-F5344CB8AC3E}">
        <p14:creationId xmlns:p14="http://schemas.microsoft.com/office/powerpoint/2010/main" val="9004352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CD8D2E-7D97-43A6-9745-2A106DA419CF}"/>
              </a:ext>
            </a:extLst>
          </p:cNvPr>
          <p:cNvSpPr>
            <a:spLocks noGrp="1"/>
          </p:cNvSpPr>
          <p:nvPr>
            <p:ph type="title"/>
          </p:nvPr>
        </p:nvSpPr>
        <p:spPr>
          <a:xfrm>
            <a:off x="1251678" y="382385"/>
            <a:ext cx="10178322" cy="1151775"/>
          </a:xfrm>
        </p:spPr>
        <p:txBody>
          <a:bodyPr/>
          <a:lstStyle/>
          <a:p>
            <a:r>
              <a:rPr lang="zh-TW" altLang="en-US" dirty="0"/>
              <a:t>網路交易與七天鑑賞期</a:t>
            </a:r>
          </a:p>
        </p:txBody>
      </p:sp>
      <p:sp>
        <p:nvSpPr>
          <p:cNvPr id="3" name="內容版面配置區 2">
            <a:extLst>
              <a:ext uri="{FF2B5EF4-FFF2-40B4-BE49-F238E27FC236}">
                <a16:creationId xmlns:a16="http://schemas.microsoft.com/office/drawing/2014/main" id="{FB9CA43C-C9B3-44A8-AC61-F7410E974AAB}"/>
              </a:ext>
            </a:extLst>
          </p:cNvPr>
          <p:cNvSpPr>
            <a:spLocks noGrp="1"/>
          </p:cNvSpPr>
          <p:nvPr>
            <p:ph idx="1"/>
          </p:nvPr>
        </p:nvSpPr>
        <p:spPr>
          <a:xfrm>
            <a:off x="1251678" y="1605280"/>
            <a:ext cx="10178322" cy="5252720"/>
          </a:xfrm>
        </p:spPr>
        <p:txBody>
          <a:bodyPr>
            <a:normAutofit fontScale="92500" lnSpcReduction="20000"/>
          </a:bodyPr>
          <a:lstStyle/>
          <a:p>
            <a:r>
              <a:rPr lang="zh-TW" altLang="en-US" b="1" dirty="0"/>
              <a:t>消費者保護法第</a:t>
            </a:r>
            <a:r>
              <a:rPr lang="en-US" altLang="zh-TW" b="1" dirty="0"/>
              <a:t>1</a:t>
            </a:r>
            <a:r>
              <a:rPr lang="zh-TW" altLang="en-US" b="1" dirty="0"/>
              <a:t>條</a:t>
            </a:r>
            <a:endParaRPr lang="en-US" altLang="zh-TW" b="1" dirty="0"/>
          </a:p>
          <a:p>
            <a:pPr marL="0" indent="0">
              <a:buNone/>
            </a:pPr>
            <a:r>
              <a:rPr lang="zh-TW" altLang="en-US" dirty="0"/>
              <a:t>   「為保護消費者權益，促進國民消費生活安全，提昇國民消費生活品質，特制定本法。</a:t>
            </a:r>
          </a:p>
          <a:p>
            <a:pPr marL="0" indent="0">
              <a:buNone/>
            </a:pPr>
            <a:r>
              <a:rPr lang="zh-TW" altLang="en-US" dirty="0"/>
              <a:t>       有關消費者之保護，依本法之規定，本法未規定者，適用其他法律。」</a:t>
            </a:r>
            <a:endParaRPr lang="en-US" altLang="zh-TW" dirty="0"/>
          </a:p>
          <a:p>
            <a:r>
              <a:rPr lang="zh-TW" altLang="en-US" b="1" dirty="0"/>
              <a:t>消費者保護法第</a:t>
            </a:r>
            <a:r>
              <a:rPr lang="en-US" altLang="zh-TW" b="1" dirty="0"/>
              <a:t>2</a:t>
            </a:r>
            <a:r>
              <a:rPr lang="zh-TW" altLang="en-US" b="1" dirty="0"/>
              <a:t>條第</a:t>
            </a:r>
            <a:r>
              <a:rPr lang="en-US" altLang="zh-TW" b="1" dirty="0"/>
              <a:t>10</a:t>
            </a:r>
            <a:r>
              <a:rPr lang="zh-TW" altLang="en-US" b="1" dirty="0"/>
              <a:t>款 </a:t>
            </a:r>
            <a:r>
              <a:rPr lang="en-US" altLang="zh-TW" dirty="0"/>
              <a:t>(94</a:t>
            </a:r>
            <a:r>
              <a:rPr lang="zh-TW" altLang="en-US" dirty="0"/>
              <a:t>年舊法</a:t>
            </a:r>
            <a:r>
              <a:rPr lang="en-US" altLang="zh-TW" dirty="0"/>
              <a:t>)</a:t>
            </a:r>
          </a:p>
          <a:p>
            <a:pPr marL="0" indent="0">
              <a:buNone/>
            </a:pPr>
            <a:r>
              <a:rPr lang="zh-TW" altLang="en-US" dirty="0"/>
              <a:t>   「郵購買賣：指企業經營者以廣播、電視、電話、傳真、型錄、報紙、雜誌、</a:t>
            </a:r>
            <a:r>
              <a:rPr lang="zh-TW" altLang="en-US" sz="2200" b="1" dirty="0">
                <a:solidFill>
                  <a:srgbClr val="FF0000"/>
                </a:solidFill>
              </a:rPr>
              <a:t>網際網路</a:t>
            </a:r>
            <a:r>
              <a:rPr lang="zh-TW" altLang="en-US" dirty="0"/>
              <a:t>、</a:t>
            </a:r>
            <a:endParaRPr lang="en-US" altLang="zh-TW" dirty="0"/>
          </a:p>
          <a:p>
            <a:pPr marL="0" indent="0">
              <a:buNone/>
            </a:pPr>
            <a:r>
              <a:rPr lang="zh-TW" altLang="en-US" dirty="0"/>
              <a:t>                         傳單或其他類似之方法，使消費者未能檢視商品而與企業經營者所為之買 </a:t>
            </a:r>
            <a:endParaRPr lang="en-US" altLang="zh-TW" dirty="0"/>
          </a:p>
          <a:p>
            <a:pPr marL="0" indent="0">
              <a:buNone/>
            </a:pPr>
            <a:r>
              <a:rPr lang="zh-TW" altLang="en-US" dirty="0"/>
              <a:t>                         賣。」</a:t>
            </a:r>
            <a:endParaRPr lang="en-US" altLang="zh-TW" dirty="0"/>
          </a:p>
          <a:p>
            <a:r>
              <a:rPr lang="zh-TW" altLang="en-US" b="1" dirty="0"/>
              <a:t>消費者保護法第</a:t>
            </a:r>
            <a:r>
              <a:rPr lang="en-US" altLang="zh-TW" b="1" dirty="0"/>
              <a:t>19</a:t>
            </a:r>
            <a:r>
              <a:rPr lang="zh-TW" altLang="en-US" b="1" dirty="0"/>
              <a:t>條 </a:t>
            </a:r>
            <a:r>
              <a:rPr lang="en-US" altLang="zh-TW" dirty="0"/>
              <a:t>(94</a:t>
            </a:r>
            <a:r>
              <a:rPr lang="zh-TW" altLang="en-US" dirty="0"/>
              <a:t>年舊法</a:t>
            </a:r>
            <a:r>
              <a:rPr lang="en-US" altLang="zh-TW" dirty="0"/>
              <a:t>)</a:t>
            </a:r>
          </a:p>
          <a:p>
            <a:pPr marL="0" indent="0">
              <a:buNone/>
            </a:pPr>
            <a:r>
              <a:rPr lang="en-US" altLang="zh-TW" dirty="0"/>
              <a:t>   </a:t>
            </a:r>
            <a:r>
              <a:rPr lang="zh-TW" altLang="en-US" dirty="0"/>
              <a:t>「</a:t>
            </a:r>
            <a:r>
              <a:rPr lang="en-US" altLang="zh-TW" dirty="0"/>
              <a:t>1. </a:t>
            </a:r>
            <a:r>
              <a:rPr lang="zh-TW" altLang="en-US" dirty="0"/>
              <a:t>郵購或訪問買賣之消費者，對所收受之商品不願買受時，得於</a:t>
            </a:r>
            <a:r>
              <a:rPr lang="zh-TW" altLang="en-US" dirty="0">
                <a:solidFill>
                  <a:srgbClr val="FF0000"/>
                </a:solidFill>
              </a:rPr>
              <a:t>收受商品後</a:t>
            </a:r>
            <a:r>
              <a:rPr lang="zh-TW" altLang="en-US" sz="2400" b="1" dirty="0">
                <a:solidFill>
                  <a:srgbClr val="FF0000"/>
                </a:solidFill>
              </a:rPr>
              <a:t>七日內</a:t>
            </a:r>
            <a:r>
              <a:rPr lang="zh-TW" altLang="en-US" dirty="0"/>
              <a:t>，</a:t>
            </a:r>
          </a:p>
          <a:p>
            <a:pPr marL="0" indent="0">
              <a:buNone/>
            </a:pPr>
            <a:r>
              <a:rPr lang="zh-TW" altLang="en-US" dirty="0">
                <a:solidFill>
                  <a:srgbClr val="FF0000"/>
                </a:solidFill>
              </a:rPr>
              <a:t>          退回商品或以書面通知企業經營者解除買賣契約</a:t>
            </a:r>
            <a:r>
              <a:rPr lang="zh-TW" altLang="en-US" dirty="0"/>
              <a:t>，無須說明理由及負擔任何費用或</a:t>
            </a:r>
          </a:p>
          <a:p>
            <a:pPr marL="0" indent="0">
              <a:buNone/>
            </a:pPr>
            <a:r>
              <a:rPr lang="zh-TW" altLang="en-US" dirty="0"/>
              <a:t>          價款。</a:t>
            </a:r>
          </a:p>
          <a:p>
            <a:pPr marL="0" indent="0">
              <a:buNone/>
            </a:pPr>
            <a:r>
              <a:rPr lang="zh-TW" altLang="en-US" dirty="0"/>
              <a:t>       </a:t>
            </a:r>
            <a:r>
              <a:rPr lang="en-US" altLang="zh-TW" dirty="0"/>
              <a:t>2. </a:t>
            </a:r>
            <a:r>
              <a:rPr lang="zh-TW" altLang="en-US" dirty="0"/>
              <a:t>郵購或訪問買賣違反前項規定所為之約定無效。</a:t>
            </a:r>
          </a:p>
          <a:p>
            <a:pPr marL="0" indent="0">
              <a:buNone/>
            </a:pPr>
            <a:r>
              <a:rPr lang="zh-TW" altLang="en-US" dirty="0"/>
              <a:t>       </a:t>
            </a:r>
            <a:r>
              <a:rPr lang="en-US" altLang="zh-TW" dirty="0"/>
              <a:t>3. </a:t>
            </a:r>
            <a:r>
              <a:rPr lang="zh-TW" altLang="en-US" dirty="0"/>
              <a:t>契約經解除者，企業經營者與消費者間關於回復原狀之約定，對於消費者較民法第</a:t>
            </a:r>
          </a:p>
          <a:p>
            <a:pPr marL="0" indent="0">
              <a:buNone/>
            </a:pPr>
            <a:r>
              <a:rPr lang="zh-TW" altLang="en-US" dirty="0"/>
              <a:t>           </a:t>
            </a:r>
            <a:r>
              <a:rPr lang="en-US" altLang="zh-TW" dirty="0"/>
              <a:t>259</a:t>
            </a:r>
            <a:r>
              <a:rPr lang="zh-TW" altLang="en-US" dirty="0"/>
              <a:t>條之規定不利者，無效。」</a:t>
            </a:r>
          </a:p>
          <a:p>
            <a:pPr marL="0" indent="0">
              <a:buNone/>
            </a:pPr>
            <a:endParaRPr lang="en-US" altLang="zh-TW" dirty="0"/>
          </a:p>
        </p:txBody>
      </p:sp>
      <p:sp>
        <p:nvSpPr>
          <p:cNvPr id="4" name="文字方塊 3">
            <a:extLst>
              <a:ext uri="{FF2B5EF4-FFF2-40B4-BE49-F238E27FC236}">
                <a16:creationId xmlns:a16="http://schemas.microsoft.com/office/drawing/2014/main" id="{E2AC5A79-0564-4BFC-BDAF-53C81715C4E1}"/>
              </a:ext>
            </a:extLst>
          </p:cNvPr>
          <p:cNvSpPr txBox="1"/>
          <p:nvPr/>
        </p:nvSpPr>
        <p:spPr>
          <a:xfrm>
            <a:off x="10744663" y="3793589"/>
            <a:ext cx="1681017" cy="92333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zh-TW" altLang="en-US" dirty="0"/>
              <a:t>這就是</a:t>
            </a:r>
            <a:r>
              <a:rPr lang="zh-TW" altLang="en-US" b="1" dirty="0">
                <a:solidFill>
                  <a:srgbClr val="FF0000"/>
                </a:solidFill>
              </a:rPr>
              <a:t>七日鑑賞期</a:t>
            </a:r>
            <a:r>
              <a:rPr lang="zh-TW" altLang="en-US" dirty="0"/>
              <a:t>這個詞的由來</a:t>
            </a:r>
          </a:p>
        </p:txBody>
      </p:sp>
    </p:spTree>
    <p:extLst>
      <p:ext uri="{BB962C8B-B14F-4D97-AF65-F5344CB8AC3E}">
        <p14:creationId xmlns:p14="http://schemas.microsoft.com/office/powerpoint/2010/main" val="4224048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B73149-C1F9-49DA-B87C-DA47CB6548A8}"/>
              </a:ext>
            </a:extLst>
          </p:cNvPr>
          <p:cNvSpPr>
            <a:spLocks noGrp="1"/>
          </p:cNvSpPr>
          <p:nvPr>
            <p:ph type="title"/>
          </p:nvPr>
        </p:nvSpPr>
        <p:spPr>
          <a:xfrm>
            <a:off x="1251678" y="382385"/>
            <a:ext cx="10178322" cy="1070495"/>
          </a:xfrm>
        </p:spPr>
        <p:txBody>
          <a:bodyPr/>
          <a:lstStyle/>
          <a:p>
            <a:r>
              <a:rPr lang="zh-TW" altLang="en-US" dirty="0"/>
              <a:t>案例一：</a:t>
            </a:r>
            <a:r>
              <a:rPr lang="en-US" altLang="zh-TW" dirty="0">
                <a:latin typeface="+mj-ea"/>
              </a:rPr>
              <a:t>GOOGLE APP</a:t>
            </a:r>
            <a:endParaRPr lang="zh-TW" altLang="en-US" dirty="0">
              <a:latin typeface="+mj-ea"/>
            </a:endParaRPr>
          </a:p>
        </p:txBody>
      </p:sp>
      <p:sp>
        <p:nvSpPr>
          <p:cNvPr id="3" name="內容版面配置區 2">
            <a:extLst>
              <a:ext uri="{FF2B5EF4-FFF2-40B4-BE49-F238E27FC236}">
                <a16:creationId xmlns:a16="http://schemas.microsoft.com/office/drawing/2014/main" id="{E9CC43F7-7DF7-404F-A820-305A24FE4694}"/>
              </a:ext>
            </a:extLst>
          </p:cNvPr>
          <p:cNvSpPr>
            <a:spLocks noGrp="1"/>
          </p:cNvSpPr>
          <p:nvPr>
            <p:ph idx="1"/>
          </p:nvPr>
        </p:nvSpPr>
        <p:spPr>
          <a:xfrm>
            <a:off x="1251678" y="1452880"/>
            <a:ext cx="10178322" cy="4978399"/>
          </a:xfrm>
        </p:spPr>
        <p:txBody>
          <a:bodyPr/>
          <a:lstStyle/>
          <a:p>
            <a:r>
              <a:rPr lang="en-US" altLang="zh-TW" dirty="0"/>
              <a:t>Google</a:t>
            </a:r>
            <a:r>
              <a:rPr lang="zh-TW" altLang="en-US" dirty="0"/>
              <a:t>對於</a:t>
            </a:r>
            <a:r>
              <a:rPr lang="en-US" altLang="zh-TW" dirty="0"/>
              <a:t>Android</a:t>
            </a:r>
            <a:r>
              <a:rPr lang="zh-TW" altLang="en-US" dirty="0"/>
              <a:t>付費</a:t>
            </a:r>
            <a:r>
              <a:rPr lang="en-US" altLang="zh-TW" dirty="0"/>
              <a:t>app</a:t>
            </a:r>
            <a:r>
              <a:rPr lang="zh-TW" altLang="en-US" dirty="0"/>
              <a:t>，提供</a:t>
            </a:r>
            <a:r>
              <a:rPr lang="en-US" altLang="zh-TW" dirty="0"/>
              <a:t>15</a:t>
            </a:r>
            <a:r>
              <a:rPr lang="zh-TW" altLang="en-US" dirty="0"/>
              <a:t>分鐘內線上立即無條件退款的機制；超過</a:t>
            </a:r>
            <a:r>
              <a:rPr lang="en-US" altLang="zh-TW" dirty="0"/>
              <a:t>15</a:t>
            </a:r>
            <a:r>
              <a:rPr lang="zh-TW" altLang="en-US" dirty="0"/>
              <a:t>分鐘，由消費者與開發者自行溝通，協商退費；如果開發者不願退費，在</a:t>
            </a:r>
            <a:r>
              <a:rPr lang="en-US" altLang="zh-TW" dirty="0"/>
              <a:t>30</a:t>
            </a:r>
            <a:r>
              <a:rPr lang="zh-TW" altLang="en-US" dirty="0"/>
              <a:t>天內對購買的軟體不滿意，則可以寫信給</a:t>
            </a:r>
            <a:r>
              <a:rPr lang="en-US" altLang="zh-TW" dirty="0"/>
              <a:t>Android Market</a:t>
            </a:r>
            <a:r>
              <a:rPr lang="zh-TW" altLang="en-US" dirty="0"/>
              <a:t>要求退費。台北市府認為</a:t>
            </a:r>
            <a:r>
              <a:rPr lang="en-US" altLang="zh-TW" dirty="0"/>
              <a:t>Android</a:t>
            </a:r>
            <a:r>
              <a:rPr lang="zh-TW" altLang="en-US" dirty="0"/>
              <a:t>平台僅提供</a:t>
            </a:r>
            <a:r>
              <a:rPr lang="en-US" altLang="zh-TW" dirty="0"/>
              <a:t>15</a:t>
            </a:r>
            <a:r>
              <a:rPr lang="zh-TW" altLang="en-US" dirty="0"/>
              <a:t>分鐘退費期間，明顯違反我國消保法規定，故依法函請</a:t>
            </a:r>
            <a:r>
              <a:rPr lang="en-US" altLang="zh-TW" dirty="0"/>
              <a:t>Google</a:t>
            </a:r>
            <a:r>
              <a:rPr lang="zh-TW" altLang="en-US" dirty="0"/>
              <a:t>改為七日內無條件退費。</a:t>
            </a:r>
            <a:endParaRPr lang="en-US" altLang="zh-TW" dirty="0"/>
          </a:p>
          <a:p>
            <a:r>
              <a:rPr lang="en-US" altLang="zh-TW" dirty="0"/>
              <a:t>Google</a:t>
            </a:r>
            <a:r>
              <a:rPr lang="zh-TW" altLang="en-US" dirty="0"/>
              <a:t>認為他們原本條款合理，拒絕接更改條款，決定停止</a:t>
            </a:r>
            <a:r>
              <a:rPr lang="en-US" altLang="zh-TW" dirty="0"/>
              <a:t>Android Market</a:t>
            </a:r>
            <a:r>
              <a:rPr lang="zh-TW" altLang="en-US" dirty="0"/>
              <a:t>對台灣區付費購買服務。台北市政府認為</a:t>
            </a:r>
            <a:r>
              <a:rPr lang="en-US" altLang="zh-TW" dirty="0"/>
              <a:t>Google</a:t>
            </a:r>
            <a:r>
              <a:rPr lang="zh-TW" altLang="en-US" dirty="0"/>
              <a:t>未遵循限期改善之命令，裁罰新台幣</a:t>
            </a:r>
            <a:r>
              <a:rPr lang="en-US" altLang="zh-TW" dirty="0"/>
              <a:t>100</a:t>
            </a:r>
            <a:r>
              <a:rPr lang="zh-TW" altLang="en-US" dirty="0"/>
              <a:t>萬元。</a:t>
            </a:r>
            <a:r>
              <a:rPr lang="en-US" altLang="zh-TW" dirty="0"/>
              <a:t>Google</a:t>
            </a:r>
            <a:r>
              <a:rPr lang="zh-TW" altLang="en-US" dirty="0"/>
              <a:t>向經濟部提出訴願，但未被接受，於是向臺北高等行政法院提起上訴。</a:t>
            </a:r>
            <a:endParaRPr lang="en-US" altLang="zh-TW" dirty="0"/>
          </a:p>
          <a:p>
            <a:pPr marL="0" indent="0">
              <a:buNone/>
            </a:pPr>
            <a:endParaRPr lang="en-US" altLang="zh-TW" dirty="0"/>
          </a:p>
          <a:p>
            <a:r>
              <a:rPr lang="zh-TW" altLang="en-US" dirty="0"/>
              <a:t>本案最後的結果是台北市政府輸了，然後台北市政府可能在考量輿論壓力或者判決理由後並沒有上訴。</a:t>
            </a:r>
          </a:p>
          <a:p>
            <a:r>
              <a:rPr lang="zh-TW" altLang="en-US" dirty="0"/>
              <a:t>但要注意的是，台北市政府會輸，是因為法院認為這件事是應該由中央機關來管，台北市政府根本無權裁罰</a:t>
            </a:r>
            <a:r>
              <a:rPr lang="en-US" altLang="zh-TW" dirty="0"/>
              <a:t>Google</a:t>
            </a:r>
            <a:r>
              <a:rPr lang="zh-TW" altLang="en-US" dirty="0"/>
              <a:t>，而不是</a:t>
            </a:r>
            <a:r>
              <a:rPr lang="en-US" altLang="zh-TW" dirty="0"/>
              <a:t>Google</a:t>
            </a:r>
            <a:r>
              <a:rPr lang="zh-TW" altLang="en-US" dirty="0"/>
              <a:t>沒有違反消費者保護法。法院仍然在判決理由說明了他對於這種線上</a:t>
            </a:r>
            <a:r>
              <a:rPr lang="en-US" altLang="zh-TW" dirty="0"/>
              <a:t>APP</a:t>
            </a:r>
            <a:r>
              <a:rPr lang="zh-TW" altLang="en-US" dirty="0"/>
              <a:t>的買賣與消費者保護法間的看法。</a:t>
            </a:r>
            <a:r>
              <a:rPr lang="en-US" altLang="zh-TW" dirty="0"/>
              <a:t>(</a:t>
            </a:r>
            <a:r>
              <a:rPr lang="zh-TW" altLang="en-US" dirty="0"/>
              <a:t>下續</a:t>
            </a:r>
            <a:r>
              <a:rPr lang="en-US" altLang="zh-TW" dirty="0"/>
              <a:t>)</a:t>
            </a:r>
            <a:endParaRPr lang="zh-TW" altLang="en-US" dirty="0"/>
          </a:p>
          <a:p>
            <a:endParaRPr lang="zh-TW" altLang="en-US" dirty="0"/>
          </a:p>
          <a:p>
            <a:endParaRPr lang="zh-TW" altLang="en-US" dirty="0"/>
          </a:p>
        </p:txBody>
      </p:sp>
    </p:spTree>
    <p:extLst>
      <p:ext uri="{BB962C8B-B14F-4D97-AF65-F5344CB8AC3E}">
        <p14:creationId xmlns:p14="http://schemas.microsoft.com/office/powerpoint/2010/main" val="20072546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4DC4BE-4AC5-4912-A907-0F6DC2086684}"/>
              </a:ext>
            </a:extLst>
          </p:cNvPr>
          <p:cNvSpPr>
            <a:spLocks noGrp="1"/>
          </p:cNvSpPr>
          <p:nvPr>
            <p:ph type="title"/>
          </p:nvPr>
        </p:nvSpPr>
        <p:spPr>
          <a:xfrm>
            <a:off x="1251678" y="382385"/>
            <a:ext cx="10178322" cy="1029855"/>
          </a:xfrm>
        </p:spPr>
        <p:txBody>
          <a:bodyPr/>
          <a:lstStyle/>
          <a:p>
            <a:r>
              <a:rPr lang="zh-TW" altLang="en-US" dirty="0"/>
              <a:t>案例一：</a:t>
            </a:r>
            <a:r>
              <a:rPr lang="en-US" altLang="zh-TW" dirty="0">
                <a:latin typeface="+mj-ea"/>
              </a:rPr>
              <a:t>GOOGLE APP</a:t>
            </a:r>
            <a:endParaRPr lang="zh-TW" altLang="en-US" dirty="0">
              <a:latin typeface="+mj-ea"/>
            </a:endParaRPr>
          </a:p>
        </p:txBody>
      </p:sp>
      <p:sp>
        <p:nvSpPr>
          <p:cNvPr id="3" name="內容版面配置區 2">
            <a:extLst>
              <a:ext uri="{FF2B5EF4-FFF2-40B4-BE49-F238E27FC236}">
                <a16:creationId xmlns:a16="http://schemas.microsoft.com/office/drawing/2014/main" id="{E2C9FD98-E8A1-44E2-B340-77D09ADF8671}"/>
              </a:ext>
            </a:extLst>
          </p:cNvPr>
          <p:cNvSpPr>
            <a:spLocks noGrp="1"/>
          </p:cNvSpPr>
          <p:nvPr>
            <p:ph idx="1"/>
          </p:nvPr>
        </p:nvSpPr>
        <p:spPr>
          <a:xfrm>
            <a:off x="1251678" y="1300480"/>
            <a:ext cx="10178322" cy="5455920"/>
          </a:xfrm>
        </p:spPr>
        <p:txBody>
          <a:bodyPr>
            <a:normAutofit lnSpcReduction="10000"/>
          </a:bodyPr>
          <a:lstStyle/>
          <a:p>
            <a:r>
              <a:rPr lang="en-US" altLang="zh-TW" b="1" dirty="0"/>
              <a:t>Google</a:t>
            </a:r>
            <a:r>
              <a:rPr lang="zh-TW" altLang="en-US" b="1" dirty="0"/>
              <a:t>主要抗辯有</a:t>
            </a:r>
          </a:p>
          <a:p>
            <a:pPr marL="0" indent="0">
              <a:buNone/>
            </a:pPr>
            <a:r>
              <a:rPr lang="zh-TW" altLang="en-US" dirty="0"/>
              <a:t>   </a:t>
            </a:r>
            <a:r>
              <a:rPr lang="en-US" altLang="zh-TW" dirty="0"/>
              <a:t>1.</a:t>
            </a:r>
            <a:r>
              <a:rPr lang="zh-TW" altLang="en-US" dirty="0"/>
              <a:t> 消費者於</a:t>
            </a:r>
            <a:r>
              <a:rPr lang="en-US" altLang="zh-TW" dirty="0"/>
              <a:t>Android Market</a:t>
            </a:r>
            <a:r>
              <a:rPr lang="zh-TW" altLang="en-US" dirty="0"/>
              <a:t>網站上付費下載電腦軟體之行為，係為軟體開發商授權消費者</a:t>
            </a:r>
            <a:endParaRPr lang="en-US" altLang="zh-TW" dirty="0"/>
          </a:p>
          <a:p>
            <a:pPr marL="0" indent="0">
              <a:buNone/>
            </a:pPr>
            <a:r>
              <a:rPr lang="zh-TW" altLang="en-US" dirty="0"/>
              <a:t>       合法使用該軟體之「授權」行為，並非消保法第</a:t>
            </a:r>
            <a:r>
              <a:rPr lang="en-US" altLang="zh-TW" dirty="0"/>
              <a:t>19</a:t>
            </a:r>
            <a:r>
              <a:rPr lang="zh-TW" altLang="en-US" dirty="0"/>
              <a:t>條第</a:t>
            </a:r>
            <a:r>
              <a:rPr lang="en-US" altLang="zh-TW" dirty="0"/>
              <a:t>1</a:t>
            </a:r>
            <a:r>
              <a:rPr lang="zh-TW" altLang="en-US" dirty="0"/>
              <a:t>項所規範之郵購買賣行為。</a:t>
            </a:r>
          </a:p>
          <a:p>
            <a:pPr marL="0" indent="0">
              <a:buNone/>
            </a:pPr>
            <a:r>
              <a:rPr lang="zh-TW" altLang="en-US" dirty="0"/>
              <a:t>   </a:t>
            </a:r>
            <a:r>
              <a:rPr lang="en-US" altLang="zh-TW" dirty="0"/>
              <a:t>2.</a:t>
            </a:r>
            <a:r>
              <a:rPr lang="zh-TW" altLang="en-US" dirty="0"/>
              <a:t> 消費者按下原證</a:t>
            </a:r>
            <a:r>
              <a:rPr lang="en-US" altLang="zh-TW" dirty="0"/>
              <a:t>10</a:t>
            </a:r>
            <a:r>
              <a:rPr lang="zh-TW" altLang="en-US" dirty="0"/>
              <a:t>左方第一格畫面下方「</a:t>
            </a:r>
            <a:r>
              <a:rPr lang="en-US" altLang="zh-TW" dirty="0"/>
              <a:t>Buy</a:t>
            </a:r>
            <a:r>
              <a:rPr lang="zh-TW" altLang="en-US" dirty="0"/>
              <a:t>」之方塊（此僅為方便使用者理解所使用 </a:t>
            </a:r>
            <a:endParaRPr lang="en-US" altLang="zh-TW" dirty="0"/>
          </a:p>
          <a:p>
            <a:pPr marL="0" indent="0">
              <a:buNone/>
            </a:pPr>
            <a:r>
              <a:rPr lang="zh-TW" altLang="en-US" dirty="0"/>
              <a:t>       之字彙，實為使用者要約之行為），即會出現原證</a:t>
            </a:r>
            <a:r>
              <a:rPr lang="en-US" altLang="zh-TW" dirty="0"/>
              <a:t>10</a:t>
            </a:r>
            <a:r>
              <a:rPr lang="zh-TW" altLang="en-US" dirty="0"/>
              <a:t>左方第二格之畫面，顯示該軟體</a:t>
            </a:r>
            <a:endParaRPr lang="en-US" altLang="zh-TW" dirty="0"/>
          </a:p>
          <a:p>
            <a:pPr marL="0" indent="0">
              <a:buNone/>
            </a:pPr>
            <a:r>
              <a:rPr lang="zh-TW" altLang="en-US" dirty="0"/>
              <a:t>       開始下載及下載之進度。若消費者擬取消下載，可按下該畫面上「</a:t>
            </a:r>
            <a:r>
              <a:rPr lang="en-US" altLang="zh-TW" dirty="0"/>
              <a:t>Cancel</a:t>
            </a:r>
            <a:r>
              <a:rPr lang="zh-TW" altLang="en-US" dirty="0"/>
              <a:t>」（取消）</a:t>
            </a:r>
            <a:endParaRPr lang="en-US" altLang="zh-TW" dirty="0"/>
          </a:p>
          <a:p>
            <a:pPr marL="0" indent="0">
              <a:buNone/>
            </a:pPr>
            <a:r>
              <a:rPr lang="zh-TW" altLang="en-US" dirty="0"/>
              <a:t>       之方塊，即可中斷下載。</a:t>
            </a:r>
            <a:endParaRPr lang="en-US" altLang="zh-TW" dirty="0"/>
          </a:p>
          <a:p>
            <a:r>
              <a:rPr lang="zh-TW" altLang="en-US" b="1" dirty="0"/>
              <a:t>法院判決：</a:t>
            </a:r>
            <a:endParaRPr lang="en-US" altLang="zh-TW" b="1" dirty="0"/>
          </a:p>
          <a:p>
            <a:r>
              <a:rPr lang="zh-TW" altLang="en-US" b="1" dirty="0"/>
              <a:t>針對</a:t>
            </a:r>
            <a:r>
              <a:rPr lang="en-US" altLang="zh-TW" b="1" dirty="0"/>
              <a:t>GOOGLE</a:t>
            </a:r>
            <a:r>
              <a:rPr lang="zh-TW" altLang="en-US" b="1" dirty="0"/>
              <a:t>第一點抗辯回答：</a:t>
            </a:r>
            <a:endParaRPr lang="en-US" altLang="zh-TW" b="1" dirty="0"/>
          </a:p>
          <a:p>
            <a:pPr marL="0" indent="0">
              <a:buNone/>
            </a:pPr>
            <a:r>
              <a:rPr lang="zh-TW" altLang="en-US" dirty="0"/>
              <a:t>    法院判決理由第一段就開宗明義地說”</a:t>
            </a:r>
            <a:r>
              <a:rPr lang="zh-TW" altLang="en-US" dirty="0">
                <a:solidFill>
                  <a:srgbClr val="FF0000"/>
                </a:solidFill>
              </a:rPr>
              <a:t>消費者自</a:t>
            </a:r>
            <a:r>
              <a:rPr lang="en-US" altLang="zh-TW" dirty="0">
                <a:solidFill>
                  <a:srgbClr val="FF0000"/>
                </a:solidFill>
              </a:rPr>
              <a:t>Android Market</a:t>
            </a:r>
            <a:r>
              <a:rPr lang="zh-TW" altLang="en-US" dirty="0">
                <a:solidFill>
                  <a:srgbClr val="FF0000"/>
                </a:solidFill>
              </a:rPr>
              <a:t>網站付費下載電腦軟</a:t>
            </a:r>
            <a:endParaRPr lang="en-US" altLang="zh-TW" dirty="0">
              <a:solidFill>
                <a:srgbClr val="FF0000"/>
              </a:solidFill>
            </a:endParaRPr>
          </a:p>
          <a:p>
            <a:pPr marL="0" indent="0">
              <a:buNone/>
            </a:pPr>
            <a:r>
              <a:rPr lang="zh-TW" altLang="en-US" dirty="0">
                <a:solidFill>
                  <a:srgbClr val="FF0000"/>
                </a:solidFill>
              </a:rPr>
              <a:t>    體之行為仍屬「郵購買賣」之交易類型</a:t>
            </a:r>
            <a:r>
              <a:rPr lang="zh-TW" altLang="en-US" dirty="0"/>
              <a:t>”。</a:t>
            </a:r>
            <a:endParaRPr lang="en-US" altLang="zh-TW" dirty="0"/>
          </a:p>
          <a:p>
            <a:pPr marL="0" indent="0">
              <a:buNone/>
            </a:pPr>
            <a:r>
              <a:rPr lang="zh-TW" altLang="en-US" dirty="0"/>
              <a:t>    原告主張本件係消費者付費自網站將數位軟體下載之行為，法律性質為「數位軟體使 </a:t>
            </a:r>
            <a:endParaRPr lang="en-US" altLang="zh-TW" dirty="0"/>
          </a:p>
          <a:p>
            <a:pPr marL="0" indent="0">
              <a:buNone/>
            </a:pPr>
            <a:r>
              <a:rPr lang="zh-TW" altLang="en-US" dirty="0"/>
              <a:t>    用（授）權」，並非買賣數位軟體之所有權云云，惟查，消保法第</a:t>
            </a:r>
            <a:r>
              <a:rPr lang="en-US" altLang="zh-TW" dirty="0"/>
              <a:t>2</a:t>
            </a:r>
            <a:r>
              <a:rPr lang="zh-TW" altLang="en-US" dirty="0"/>
              <a:t>條第</a:t>
            </a:r>
            <a:r>
              <a:rPr lang="en-US" altLang="zh-TW" dirty="0"/>
              <a:t>10</a:t>
            </a:r>
            <a:r>
              <a:rPr lang="zh-TW" altLang="en-US" dirty="0"/>
              <a:t>款對於「郵</a:t>
            </a:r>
          </a:p>
          <a:p>
            <a:pPr marL="0" indent="0">
              <a:buNone/>
            </a:pPr>
            <a:endParaRPr lang="zh-TW" altLang="en-US" dirty="0"/>
          </a:p>
          <a:p>
            <a:pPr marL="0" indent="0">
              <a:buNone/>
            </a:pPr>
            <a:endParaRPr lang="zh-TW" altLang="en-US" dirty="0"/>
          </a:p>
          <a:p>
            <a:endParaRPr lang="zh-TW" altLang="en-US" dirty="0"/>
          </a:p>
        </p:txBody>
      </p:sp>
    </p:spTree>
    <p:extLst>
      <p:ext uri="{BB962C8B-B14F-4D97-AF65-F5344CB8AC3E}">
        <p14:creationId xmlns:p14="http://schemas.microsoft.com/office/powerpoint/2010/main" val="6691147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34D4CC-46B1-41BA-8930-8DAAE0B076E7}"/>
              </a:ext>
            </a:extLst>
          </p:cNvPr>
          <p:cNvSpPr>
            <a:spLocks noGrp="1"/>
          </p:cNvSpPr>
          <p:nvPr>
            <p:ph type="title"/>
          </p:nvPr>
        </p:nvSpPr>
        <p:spPr>
          <a:xfrm>
            <a:off x="1251678" y="382385"/>
            <a:ext cx="10178322" cy="958735"/>
          </a:xfrm>
        </p:spPr>
        <p:txBody>
          <a:bodyPr/>
          <a:lstStyle/>
          <a:p>
            <a:r>
              <a:rPr lang="zh-TW" altLang="en-US" dirty="0"/>
              <a:t>案例一：</a:t>
            </a:r>
            <a:r>
              <a:rPr lang="en-US" altLang="zh-TW" dirty="0">
                <a:latin typeface="+mj-ea"/>
              </a:rPr>
              <a:t>GOOGLE APP</a:t>
            </a:r>
            <a:endParaRPr lang="zh-TW" altLang="en-US" dirty="0">
              <a:latin typeface="+mj-ea"/>
            </a:endParaRPr>
          </a:p>
        </p:txBody>
      </p:sp>
      <p:sp>
        <p:nvSpPr>
          <p:cNvPr id="3" name="內容版面配置區 2">
            <a:extLst>
              <a:ext uri="{FF2B5EF4-FFF2-40B4-BE49-F238E27FC236}">
                <a16:creationId xmlns:a16="http://schemas.microsoft.com/office/drawing/2014/main" id="{4291053C-0780-4608-8140-9B27F02B44B7}"/>
              </a:ext>
            </a:extLst>
          </p:cNvPr>
          <p:cNvSpPr>
            <a:spLocks noGrp="1"/>
          </p:cNvSpPr>
          <p:nvPr>
            <p:ph idx="1"/>
          </p:nvPr>
        </p:nvSpPr>
        <p:spPr>
          <a:xfrm>
            <a:off x="1251678" y="1463040"/>
            <a:ext cx="10178322" cy="4968239"/>
          </a:xfrm>
        </p:spPr>
        <p:txBody>
          <a:bodyPr>
            <a:normAutofit/>
          </a:bodyPr>
          <a:lstStyle/>
          <a:p>
            <a:pPr marL="0" indent="0">
              <a:buNone/>
            </a:pPr>
            <a:r>
              <a:rPr lang="zh-TW" altLang="en-US" dirty="0"/>
              <a:t>    郵購買賣」之規定，目的在於定義該交易類型，</a:t>
            </a:r>
            <a:r>
              <a:rPr lang="zh-TW" altLang="en-US" sz="2400" dirty="0">
                <a:solidFill>
                  <a:srgbClr val="FF0000"/>
                </a:solidFill>
              </a:rPr>
              <a:t>即「使消費者未能檢視商品」</a:t>
            </a:r>
            <a:r>
              <a:rPr lang="zh-TW" altLang="en-US" dirty="0"/>
              <a:t>而</a:t>
            </a:r>
            <a:endParaRPr lang="en-US" altLang="zh-TW" dirty="0"/>
          </a:p>
          <a:p>
            <a:pPr marL="0" indent="0">
              <a:buNone/>
            </a:pPr>
            <a:r>
              <a:rPr lang="zh-TW" altLang="en-US" dirty="0"/>
              <a:t>    為交易之類型，尚非拘限於實體物之買賣契約，即便是下載電腦程式及授權之交易，亦</a:t>
            </a:r>
            <a:endParaRPr lang="en-US" altLang="zh-TW" dirty="0"/>
          </a:p>
          <a:p>
            <a:pPr marL="0" indent="0">
              <a:buNone/>
            </a:pPr>
            <a:r>
              <a:rPr lang="zh-TW" altLang="en-US" dirty="0"/>
              <a:t>    應包括在內。否則將造成自網際網路購買載有電腦程式之光碟者，解釋上係屬郵購買賣</a:t>
            </a:r>
            <a:endParaRPr lang="en-US" altLang="zh-TW" dirty="0"/>
          </a:p>
          <a:p>
            <a:pPr marL="0" indent="0">
              <a:buNone/>
            </a:pPr>
            <a:r>
              <a:rPr lang="zh-TW" altLang="en-US" dirty="0"/>
              <a:t>    規範之範圍，至於單純之電腦程式下載及授權交易行為則否，當非消保法第</a:t>
            </a:r>
            <a:r>
              <a:rPr lang="en-US" altLang="zh-TW" dirty="0"/>
              <a:t>2</a:t>
            </a:r>
            <a:r>
              <a:rPr lang="zh-TW" altLang="en-US" dirty="0"/>
              <a:t>條第</a:t>
            </a:r>
            <a:r>
              <a:rPr lang="en-US" altLang="zh-TW" dirty="0"/>
              <a:t>10</a:t>
            </a:r>
            <a:r>
              <a:rPr lang="zh-TW" altLang="en-US" dirty="0"/>
              <a:t>款 </a:t>
            </a:r>
            <a:endParaRPr lang="en-US" altLang="zh-TW" dirty="0"/>
          </a:p>
          <a:p>
            <a:pPr marL="0" indent="0">
              <a:buNone/>
            </a:pPr>
            <a:r>
              <a:rPr lang="zh-TW" altLang="en-US" dirty="0"/>
              <a:t>    規範郵購買賣之意旨。</a:t>
            </a: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r>
              <a:rPr lang="zh-TW" altLang="en-US" b="1" dirty="0">
                <a:latin typeface="+mn-ea"/>
              </a:rPr>
              <a:t>法院針對</a:t>
            </a:r>
            <a:r>
              <a:rPr lang="en-US" altLang="zh-TW" b="1" dirty="0">
                <a:latin typeface="+mn-ea"/>
              </a:rPr>
              <a:t>GOOGLE</a:t>
            </a:r>
            <a:r>
              <a:rPr lang="zh-TW" altLang="en-US" b="1" dirty="0">
                <a:latin typeface="+mn-ea"/>
              </a:rPr>
              <a:t>第</a:t>
            </a:r>
            <a:r>
              <a:rPr lang="en-US" altLang="zh-TW" b="1" dirty="0">
                <a:latin typeface="+mn-ea"/>
              </a:rPr>
              <a:t>2</a:t>
            </a:r>
            <a:r>
              <a:rPr lang="zh-TW" altLang="en-US" b="1" dirty="0">
                <a:latin typeface="+mn-ea"/>
              </a:rPr>
              <a:t>點抗辯回答：</a:t>
            </a:r>
            <a:endParaRPr lang="en-US" altLang="zh-TW" b="1" dirty="0">
              <a:latin typeface="+mn-ea"/>
            </a:endParaRPr>
          </a:p>
          <a:p>
            <a:pPr marL="0" indent="0">
              <a:buNone/>
            </a:pPr>
            <a:r>
              <a:rPr lang="zh-TW" altLang="en-US" b="1" dirty="0">
                <a:latin typeface="+mn-ea"/>
              </a:rPr>
              <a:t>    </a:t>
            </a:r>
            <a:r>
              <a:rPr lang="zh-TW" altLang="en-US" dirty="0">
                <a:latin typeface="+mn-ea"/>
              </a:rPr>
              <a:t>原告固主張</a:t>
            </a:r>
            <a:r>
              <a:rPr lang="en-US" altLang="zh-TW" dirty="0" err="1">
                <a:latin typeface="+mn-ea"/>
              </a:rPr>
              <a:t>AndroidMarket</a:t>
            </a:r>
            <a:r>
              <a:rPr lang="zh-TW" altLang="en-US" dirty="0">
                <a:latin typeface="+mn-ea"/>
              </a:rPr>
              <a:t>網站上陳列之付費數位軟體，只是要約之引誘，消費者選 </a:t>
            </a:r>
            <a:endParaRPr lang="en-US" altLang="zh-TW" dirty="0">
              <a:latin typeface="+mn-ea"/>
            </a:endParaRPr>
          </a:p>
          <a:p>
            <a:pPr marL="0" indent="0">
              <a:buNone/>
            </a:pPr>
            <a:r>
              <a:rPr lang="zh-TW" altLang="en-US" dirty="0">
                <a:latin typeface="+mn-ea"/>
              </a:rPr>
              <a:t>    好欲安裝之軟體並按畫面下方「</a:t>
            </a:r>
            <a:r>
              <a:rPr lang="en-US" altLang="zh-TW" dirty="0">
                <a:latin typeface="+mn-ea"/>
              </a:rPr>
              <a:t>Buy</a:t>
            </a:r>
            <a:r>
              <a:rPr lang="zh-TW" altLang="en-US" dirty="0">
                <a:latin typeface="+mn-ea"/>
              </a:rPr>
              <a:t>」之方塊，始為消費者之要約，嗣即出現顯示該軟</a:t>
            </a:r>
            <a:endParaRPr lang="en-US" altLang="zh-TW" dirty="0">
              <a:latin typeface="+mn-ea"/>
            </a:endParaRPr>
          </a:p>
          <a:p>
            <a:pPr marL="0" indent="0">
              <a:buNone/>
            </a:pPr>
            <a:endParaRPr lang="zh-TW" altLang="en-US" dirty="0"/>
          </a:p>
          <a:p>
            <a:pPr marL="0" indent="0">
              <a:buNone/>
            </a:pPr>
            <a:endParaRPr lang="zh-TW" altLang="en-US" dirty="0"/>
          </a:p>
        </p:txBody>
      </p:sp>
      <p:sp>
        <p:nvSpPr>
          <p:cNvPr id="4" name="文字方塊 3">
            <a:extLst>
              <a:ext uri="{FF2B5EF4-FFF2-40B4-BE49-F238E27FC236}">
                <a16:creationId xmlns:a16="http://schemas.microsoft.com/office/drawing/2014/main" id="{C10CA120-E529-4DBD-AE30-995FFADB4002}"/>
              </a:ext>
            </a:extLst>
          </p:cNvPr>
          <p:cNvSpPr txBox="1"/>
          <p:nvPr/>
        </p:nvSpPr>
        <p:spPr>
          <a:xfrm>
            <a:off x="5530735" y="3316779"/>
            <a:ext cx="4659745" cy="1107996"/>
          </a:xfrm>
          <a:prstGeom prst="rect">
            <a:avLst/>
          </a:prstGeom>
          <a:ln>
            <a:solidFill>
              <a:schemeClr val="tx2">
                <a:lumMod val="25000"/>
                <a:lumOff val="75000"/>
              </a:schemeClr>
            </a:solidFill>
          </a:ln>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zh-TW" altLang="en-US" sz="2200" dirty="0">
                <a:solidFill>
                  <a:srgbClr val="FFFF00"/>
                </a:solidFill>
              </a:rPr>
              <a:t>消費者能不能檢視商品，這才是是否為郵購買賣的關鍵，至於你說他是授權還買賣，那根本不重要</a:t>
            </a:r>
            <a:r>
              <a:rPr lang="en-US" altLang="zh-TW" sz="2200" dirty="0">
                <a:solidFill>
                  <a:srgbClr val="FFFF00"/>
                </a:solidFill>
              </a:rPr>
              <a:t>~~</a:t>
            </a:r>
            <a:endParaRPr lang="zh-TW" altLang="en-US" sz="2200" dirty="0">
              <a:solidFill>
                <a:srgbClr val="FFFF00"/>
              </a:solidFill>
            </a:endParaRPr>
          </a:p>
        </p:txBody>
      </p:sp>
    </p:spTree>
    <p:extLst>
      <p:ext uri="{BB962C8B-B14F-4D97-AF65-F5344CB8AC3E}">
        <p14:creationId xmlns:p14="http://schemas.microsoft.com/office/powerpoint/2010/main" val="4141518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212332-B80D-4167-9C1A-43447DCFF637}"/>
              </a:ext>
            </a:extLst>
          </p:cNvPr>
          <p:cNvSpPr>
            <a:spLocks noGrp="1"/>
          </p:cNvSpPr>
          <p:nvPr>
            <p:ph type="title"/>
          </p:nvPr>
        </p:nvSpPr>
        <p:spPr>
          <a:xfrm>
            <a:off x="1251678" y="382385"/>
            <a:ext cx="10178322" cy="948575"/>
          </a:xfrm>
        </p:spPr>
        <p:txBody>
          <a:bodyPr/>
          <a:lstStyle/>
          <a:p>
            <a:r>
              <a:rPr lang="zh-TW" altLang="en-US" dirty="0"/>
              <a:t>行為能力 </a:t>
            </a:r>
            <a:r>
              <a:rPr lang="en-US" altLang="zh-TW" dirty="0">
                <a:latin typeface="+mj-ea"/>
              </a:rPr>
              <a:t>-</a:t>
            </a:r>
            <a:r>
              <a:rPr lang="zh-TW" altLang="en-US" dirty="0">
                <a:latin typeface="+mj-ea"/>
              </a:rPr>
              <a:t> 監護、輔助宣告</a:t>
            </a:r>
            <a:endParaRPr lang="zh-TW" altLang="en-US" dirty="0"/>
          </a:p>
        </p:txBody>
      </p:sp>
      <p:sp>
        <p:nvSpPr>
          <p:cNvPr id="3" name="內容版面配置區 2">
            <a:extLst>
              <a:ext uri="{FF2B5EF4-FFF2-40B4-BE49-F238E27FC236}">
                <a16:creationId xmlns:a16="http://schemas.microsoft.com/office/drawing/2014/main" id="{76619B1D-98C9-48C9-BCCE-E56FC820BE4C}"/>
              </a:ext>
            </a:extLst>
          </p:cNvPr>
          <p:cNvSpPr>
            <a:spLocks noGrp="1"/>
          </p:cNvSpPr>
          <p:nvPr>
            <p:ph idx="1"/>
          </p:nvPr>
        </p:nvSpPr>
        <p:spPr>
          <a:xfrm>
            <a:off x="1251678" y="1524000"/>
            <a:ext cx="10178322" cy="5222239"/>
          </a:xfrm>
        </p:spPr>
        <p:txBody>
          <a:bodyPr>
            <a:normAutofit/>
          </a:bodyPr>
          <a:lstStyle/>
          <a:p>
            <a:r>
              <a:rPr lang="zh-TW" altLang="en-US" sz="2400" b="1" dirty="0"/>
              <a:t>監護宣告</a:t>
            </a:r>
            <a:endParaRPr lang="en-US" altLang="zh-TW" sz="2400" b="1" dirty="0"/>
          </a:p>
          <a:p>
            <a:pPr marL="0" indent="0">
              <a:buNone/>
            </a:pPr>
            <a:r>
              <a:rPr lang="zh-TW" altLang="en-US" dirty="0"/>
              <a:t>  民法第</a:t>
            </a:r>
            <a:r>
              <a:rPr lang="en-US" altLang="zh-TW" dirty="0"/>
              <a:t>14</a:t>
            </a:r>
            <a:r>
              <a:rPr lang="zh-TW" altLang="en-US" dirty="0"/>
              <a:t>條第</a:t>
            </a:r>
            <a:r>
              <a:rPr lang="en-US" altLang="zh-TW" dirty="0"/>
              <a:t>1</a:t>
            </a:r>
            <a:r>
              <a:rPr lang="zh-TW" altLang="en-US" dirty="0"/>
              <a:t>項</a:t>
            </a:r>
            <a:endParaRPr lang="en-US" altLang="zh-TW" dirty="0"/>
          </a:p>
          <a:p>
            <a:pPr marL="0" indent="0">
              <a:buNone/>
            </a:pPr>
            <a:r>
              <a:rPr lang="zh-TW" altLang="en-US" dirty="0"/>
              <a:t> 「對於因精神障礙或其他心智缺陷，致不能為意思表示或受意思表 示，或不能辨識其意</a:t>
            </a:r>
            <a:endParaRPr lang="en-US" altLang="zh-TW" dirty="0"/>
          </a:p>
          <a:p>
            <a:pPr marL="0" indent="0">
              <a:buNone/>
            </a:pPr>
            <a:r>
              <a:rPr lang="zh-TW" altLang="en-US" dirty="0"/>
              <a:t>    思表示之效果者，法院得因本人、配偶、四親等內之親屬、最近一年有同居事實之其他</a:t>
            </a:r>
            <a:endParaRPr lang="en-US" altLang="zh-TW" dirty="0"/>
          </a:p>
          <a:p>
            <a:pPr marL="0" indent="0">
              <a:buNone/>
            </a:pPr>
            <a:r>
              <a:rPr lang="zh-TW" altLang="en-US" dirty="0"/>
              <a:t>    親屬、檢察官、主管 機關或社會福利機構之聲請，為監護之宣告。」</a:t>
            </a:r>
            <a:endParaRPr lang="en-US" altLang="zh-TW" dirty="0"/>
          </a:p>
          <a:p>
            <a:r>
              <a:rPr lang="zh-TW" altLang="en-US" sz="2400" b="1" dirty="0"/>
              <a:t>輔助宣告</a:t>
            </a:r>
          </a:p>
          <a:p>
            <a:pPr marL="0" indent="0">
              <a:buNone/>
            </a:pPr>
            <a:r>
              <a:rPr lang="zh-TW" altLang="en-US" dirty="0"/>
              <a:t>  民法第</a:t>
            </a:r>
            <a:r>
              <a:rPr lang="en-US" altLang="zh-TW" dirty="0"/>
              <a:t>15-1</a:t>
            </a:r>
            <a:r>
              <a:rPr lang="zh-TW" altLang="en-US" dirty="0"/>
              <a:t>條第</a:t>
            </a:r>
            <a:r>
              <a:rPr lang="en-US" altLang="zh-TW" dirty="0"/>
              <a:t>1</a:t>
            </a:r>
            <a:r>
              <a:rPr lang="zh-TW" altLang="en-US" dirty="0"/>
              <a:t>項</a:t>
            </a:r>
            <a:endParaRPr lang="en-US" altLang="zh-TW" dirty="0"/>
          </a:p>
          <a:p>
            <a:pPr marL="0" indent="0">
              <a:buNone/>
            </a:pPr>
            <a:r>
              <a:rPr lang="zh-TW" altLang="en-US" sz="2200" dirty="0"/>
              <a:t>「</a:t>
            </a:r>
            <a:r>
              <a:rPr lang="zh-TW" altLang="en-US" dirty="0"/>
              <a:t>對於因精神障礙或其他心智缺陷，致其為意思表示或受意思表示，或辨識其意思表示效</a:t>
            </a:r>
            <a:endParaRPr lang="en-US" altLang="zh-TW" dirty="0"/>
          </a:p>
          <a:p>
            <a:pPr marL="0" indent="0">
              <a:buNone/>
            </a:pPr>
            <a:r>
              <a:rPr lang="zh-TW" altLang="en-US" dirty="0"/>
              <a:t>    果之能力，顯有不足者，法院得因本人、配偶、四親等內之親屬、最近一年有同居事實</a:t>
            </a:r>
            <a:endParaRPr lang="en-US" altLang="zh-TW" dirty="0"/>
          </a:p>
          <a:p>
            <a:pPr marL="0" indent="0">
              <a:buNone/>
            </a:pPr>
            <a:r>
              <a:rPr lang="zh-TW" altLang="en-US" dirty="0"/>
              <a:t>    之其他親屬、檢察官、主管機關或社會福利機構之聲請，為輔助之宣告。」</a:t>
            </a:r>
          </a:p>
          <a:p>
            <a:pPr marL="0" indent="0">
              <a:buNone/>
            </a:pPr>
            <a:endParaRPr lang="en-US" altLang="zh-TW" sz="2600" dirty="0"/>
          </a:p>
          <a:p>
            <a:endParaRPr lang="zh-TW" altLang="en-US" sz="2000" dirty="0"/>
          </a:p>
        </p:txBody>
      </p:sp>
    </p:spTree>
    <p:extLst>
      <p:ext uri="{BB962C8B-B14F-4D97-AF65-F5344CB8AC3E}">
        <p14:creationId xmlns:p14="http://schemas.microsoft.com/office/powerpoint/2010/main" val="18475256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8BD670-5885-418E-8435-965FC0F2B2D6}"/>
              </a:ext>
            </a:extLst>
          </p:cNvPr>
          <p:cNvSpPr>
            <a:spLocks noGrp="1"/>
          </p:cNvSpPr>
          <p:nvPr>
            <p:ph type="title"/>
          </p:nvPr>
        </p:nvSpPr>
        <p:spPr>
          <a:xfrm>
            <a:off x="1251678" y="382385"/>
            <a:ext cx="10178322" cy="999375"/>
          </a:xfrm>
        </p:spPr>
        <p:txBody>
          <a:bodyPr/>
          <a:lstStyle/>
          <a:p>
            <a:r>
              <a:rPr lang="zh-TW" altLang="en-US" dirty="0"/>
              <a:t>案例一：</a:t>
            </a:r>
            <a:r>
              <a:rPr lang="en-US" altLang="zh-TW" dirty="0">
                <a:latin typeface="+mj-ea"/>
              </a:rPr>
              <a:t>GOOGLE APP</a:t>
            </a:r>
            <a:endParaRPr lang="zh-TW" altLang="en-US" dirty="0">
              <a:latin typeface="+mj-ea"/>
            </a:endParaRPr>
          </a:p>
        </p:txBody>
      </p:sp>
      <p:sp>
        <p:nvSpPr>
          <p:cNvPr id="3" name="內容版面配置區 2">
            <a:extLst>
              <a:ext uri="{FF2B5EF4-FFF2-40B4-BE49-F238E27FC236}">
                <a16:creationId xmlns:a16="http://schemas.microsoft.com/office/drawing/2014/main" id="{654514DA-3E33-4EAB-A68C-19FC8FDF28E9}"/>
              </a:ext>
            </a:extLst>
          </p:cNvPr>
          <p:cNvSpPr>
            <a:spLocks noGrp="1"/>
          </p:cNvSpPr>
          <p:nvPr>
            <p:ph idx="1"/>
          </p:nvPr>
        </p:nvSpPr>
        <p:spPr>
          <a:xfrm>
            <a:off x="1251678" y="1381760"/>
            <a:ext cx="10178322" cy="5303520"/>
          </a:xfrm>
        </p:spPr>
        <p:txBody>
          <a:bodyPr/>
          <a:lstStyle/>
          <a:p>
            <a:pPr marL="0" indent="0">
              <a:buNone/>
            </a:pPr>
            <a:r>
              <a:rPr lang="zh-TW" altLang="en-US" dirty="0"/>
              <a:t>  體開始下載及下載進度之畫面，當軟體下載完成後，消費者按下「</a:t>
            </a:r>
            <a:r>
              <a:rPr lang="en-US" altLang="zh-TW" dirty="0"/>
              <a:t>Open</a:t>
            </a:r>
            <a:r>
              <a:rPr lang="zh-TW" altLang="en-US" dirty="0"/>
              <a:t>」之方塊，即可  </a:t>
            </a:r>
            <a:endParaRPr lang="en-US" altLang="zh-TW" dirty="0"/>
          </a:p>
          <a:p>
            <a:pPr marL="0" indent="0">
              <a:buNone/>
            </a:pPr>
            <a:r>
              <a:rPr lang="zh-TW" altLang="en-US" dirty="0"/>
              <a:t>  使用已下載完成之軟體，若於</a:t>
            </a:r>
            <a:r>
              <a:rPr lang="en-US" altLang="zh-TW" dirty="0"/>
              <a:t>15</a:t>
            </a:r>
            <a:r>
              <a:rPr lang="zh-TW" altLang="en-US" dirty="0"/>
              <a:t>分鐘內，決定不購買該電腦軟體，則按下該畫面上之 </a:t>
            </a:r>
            <a:endParaRPr lang="en-US" altLang="zh-TW" dirty="0"/>
          </a:p>
          <a:p>
            <a:pPr marL="0" indent="0">
              <a:buNone/>
            </a:pPr>
            <a:r>
              <a:rPr lang="zh-TW" altLang="en-US" dirty="0"/>
              <a:t>  「</a:t>
            </a:r>
            <a:r>
              <a:rPr lang="en-US" altLang="zh-TW" dirty="0"/>
              <a:t>Refund</a:t>
            </a:r>
            <a:r>
              <a:rPr lang="zh-TW" altLang="en-US" dirty="0"/>
              <a:t>」方塊撤回要約，其訂單立即取消，契約並未成立，若消費者未取消，契約始</a:t>
            </a:r>
            <a:endParaRPr lang="en-US" altLang="zh-TW" dirty="0"/>
          </a:p>
          <a:p>
            <a:pPr marL="0" indent="0">
              <a:buNone/>
            </a:pPr>
            <a:r>
              <a:rPr lang="zh-TW" altLang="en-US" dirty="0"/>
              <a:t>   成立並開始進行扣款之動作，故消費者於契約成立前仍有</a:t>
            </a:r>
            <a:r>
              <a:rPr lang="en-US" altLang="zh-TW" dirty="0"/>
              <a:t>15</a:t>
            </a:r>
            <a:r>
              <a:rPr lang="zh-TW" altLang="en-US" dirty="0"/>
              <a:t>分鐘檢視商品之時間，與郵</a:t>
            </a:r>
            <a:endParaRPr lang="en-US" altLang="zh-TW" dirty="0"/>
          </a:p>
          <a:p>
            <a:pPr marL="0" indent="0">
              <a:buNone/>
            </a:pPr>
            <a:r>
              <a:rPr lang="zh-TW" altLang="en-US" dirty="0"/>
              <a:t>   購買賣之定義尚屬不符云云。</a:t>
            </a:r>
            <a:endParaRPr lang="en-US" altLang="zh-TW" dirty="0"/>
          </a:p>
          <a:p>
            <a:r>
              <a:rPr lang="zh-TW" altLang="en-US" dirty="0"/>
              <a:t>惟查，</a:t>
            </a:r>
            <a:r>
              <a:rPr lang="en-US" altLang="zh-TW" dirty="0"/>
              <a:t>Android Market</a:t>
            </a:r>
            <a:r>
              <a:rPr lang="zh-TW" altLang="en-US" dirty="0"/>
              <a:t>網站陳列程式開發者提供之付費數位軟體時，</a:t>
            </a:r>
            <a:r>
              <a:rPr lang="zh-TW" altLang="en-US" dirty="0">
                <a:solidFill>
                  <a:srgbClr val="FF0000"/>
                </a:solidFill>
              </a:rPr>
              <a:t>已標示商品名稱與</a:t>
            </a:r>
            <a:endParaRPr lang="en-US" altLang="zh-TW" dirty="0">
              <a:solidFill>
                <a:srgbClr val="FF0000"/>
              </a:solidFill>
            </a:endParaRPr>
          </a:p>
          <a:p>
            <a:pPr marL="0" indent="0">
              <a:buNone/>
            </a:pPr>
            <a:r>
              <a:rPr lang="zh-TW" altLang="en-US" dirty="0">
                <a:solidFill>
                  <a:srgbClr val="FF0000"/>
                </a:solidFill>
              </a:rPr>
              <a:t>   大致功能或說明，且其標示之售價亦已確定，應認其已符合要約之意思表示</a:t>
            </a:r>
            <a:r>
              <a:rPr lang="zh-TW" altLang="en-US" dirty="0"/>
              <a:t>，尚難認其</a:t>
            </a:r>
            <a:endParaRPr lang="en-US" altLang="zh-TW" dirty="0"/>
          </a:p>
          <a:p>
            <a:pPr marL="0" indent="0">
              <a:buNone/>
            </a:pPr>
            <a:r>
              <a:rPr lang="zh-TW" altLang="en-US" dirty="0"/>
              <a:t>   僅為要約之引誘。而消費者為表示購買意願，須提供自己信用卡資訊，始得進入交易程</a:t>
            </a:r>
            <a:endParaRPr lang="en-US" altLang="zh-TW" dirty="0"/>
          </a:p>
          <a:p>
            <a:pPr marL="0" indent="0">
              <a:buNone/>
            </a:pPr>
            <a:r>
              <a:rPr lang="zh-TW" altLang="en-US" dirty="0"/>
              <a:t>   序，消費者經選定擬購買之特定電腦軟體，</a:t>
            </a:r>
            <a:r>
              <a:rPr lang="zh-TW" altLang="en-US" dirty="0">
                <a:solidFill>
                  <a:srgbClr val="FF0000"/>
                </a:solidFill>
              </a:rPr>
              <a:t>按下「</a:t>
            </a:r>
            <a:r>
              <a:rPr lang="en-US" altLang="zh-TW" dirty="0">
                <a:solidFill>
                  <a:srgbClr val="FF0000"/>
                </a:solidFill>
              </a:rPr>
              <a:t>Buy</a:t>
            </a:r>
            <a:r>
              <a:rPr lang="zh-TW" altLang="en-US" dirty="0">
                <a:solidFill>
                  <a:srgbClr val="FF0000"/>
                </a:solidFill>
              </a:rPr>
              <a:t>」（買）之方塊，當事人意思表</a:t>
            </a:r>
            <a:endParaRPr lang="en-US" altLang="zh-TW" dirty="0">
              <a:solidFill>
                <a:srgbClr val="FF0000"/>
              </a:solidFill>
            </a:endParaRPr>
          </a:p>
          <a:p>
            <a:pPr marL="0" indent="0">
              <a:buNone/>
            </a:pPr>
            <a:r>
              <a:rPr lang="zh-TW" altLang="en-US" dirty="0">
                <a:solidFill>
                  <a:srgbClr val="FF0000"/>
                </a:solidFill>
              </a:rPr>
              <a:t>   示相互一致，應認交易契約已然成立</a:t>
            </a:r>
            <a:r>
              <a:rPr lang="zh-TW" altLang="en-US" dirty="0"/>
              <a:t>，隨後軟體開始下載，並於電腦軟體下載完成後之</a:t>
            </a:r>
            <a:endParaRPr lang="en-US" altLang="zh-TW" dirty="0"/>
          </a:p>
          <a:p>
            <a:pPr marL="0" indent="0">
              <a:buNone/>
            </a:pPr>
            <a:r>
              <a:rPr lang="zh-TW" altLang="en-US" dirty="0"/>
              <a:t>   </a:t>
            </a:r>
            <a:r>
              <a:rPr lang="en-US" altLang="zh-TW" dirty="0"/>
              <a:t>15</a:t>
            </a:r>
            <a:r>
              <a:rPr lang="zh-TW" altLang="en-US" dirty="0"/>
              <a:t>分鐘內，如消費者未選擇解除契約之「</a:t>
            </a:r>
            <a:r>
              <a:rPr lang="en-US" altLang="zh-TW" dirty="0"/>
              <a:t>Refund</a:t>
            </a:r>
            <a:r>
              <a:rPr lang="zh-TW" altLang="en-US" dirty="0"/>
              <a:t>」（退款）方塊，該付款機制即進行扣</a:t>
            </a:r>
            <a:endParaRPr lang="en-US" altLang="zh-TW" dirty="0"/>
          </a:p>
          <a:p>
            <a:pPr marL="0" indent="0">
              <a:buNone/>
            </a:pPr>
            <a:r>
              <a:rPr lang="zh-TW" altLang="en-US" dirty="0"/>
              <a:t>   款，有原告提出消費者下載電腦軟體之例示畫面在卷可稽（本院卷第</a:t>
            </a:r>
            <a:r>
              <a:rPr lang="en-US" altLang="zh-TW" dirty="0"/>
              <a:t>62</a:t>
            </a:r>
            <a:r>
              <a:rPr lang="zh-TW" altLang="en-US" dirty="0"/>
              <a:t>頁）。</a:t>
            </a:r>
          </a:p>
          <a:p>
            <a:pPr marL="0" indent="0">
              <a:buNone/>
            </a:pPr>
            <a:endParaRPr lang="zh-TW" altLang="en-US" dirty="0"/>
          </a:p>
          <a:p>
            <a:pPr marL="0" indent="0">
              <a:buNone/>
            </a:pPr>
            <a:endParaRPr lang="zh-TW" altLang="en-US" dirty="0"/>
          </a:p>
        </p:txBody>
      </p:sp>
    </p:spTree>
    <p:extLst>
      <p:ext uri="{BB962C8B-B14F-4D97-AF65-F5344CB8AC3E}">
        <p14:creationId xmlns:p14="http://schemas.microsoft.com/office/powerpoint/2010/main" val="27596319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4B2C1C-48FE-406C-A9AF-D4DBEAD584D6}"/>
              </a:ext>
            </a:extLst>
          </p:cNvPr>
          <p:cNvSpPr>
            <a:spLocks noGrp="1"/>
          </p:cNvSpPr>
          <p:nvPr>
            <p:ph type="title"/>
          </p:nvPr>
        </p:nvSpPr>
        <p:spPr>
          <a:xfrm>
            <a:off x="1251678" y="382385"/>
            <a:ext cx="10178322" cy="907935"/>
          </a:xfrm>
        </p:spPr>
        <p:txBody>
          <a:bodyPr/>
          <a:lstStyle/>
          <a:p>
            <a:r>
              <a:rPr lang="zh-TW" altLang="en-US" dirty="0"/>
              <a:t>案例一：</a:t>
            </a:r>
            <a:r>
              <a:rPr lang="en-US" altLang="zh-TW" dirty="0">
                <a:latin typeface="+mj-ea"/>
              </a:rPr>
              <a:t>GOOGLE APP</a:t>
            </a:r>
            <a:endParaRPr lang="zh-TW" altLang="en-US" dirty="0"/>
          </a:p>
        </p:txBody>
      </p:sp>
      <p:sp>
        <p:nvSpPr>
          <p:cNvPr id="3" name="內容版面配置區 2">
            <a:extLst>
              <a:ext uri="{FF2B5EF4-FFF2-40B4-BE49-F238E27FC236}">
                <a16:creationId xmlns:a16="http://schemas.microsoft.com/office/drawing/2014/main" id="{F248E3E6-3F6E-4978-966D-D58C2343B7FF}"/>
              </a:ext>
            </a:extLst>
          </p:cNvPr>
          <p:cNvSpPr>
            <a:spLocks noGrp="1"/>
          </p:cNvSpPr>
          <p:nvPr>
            <p:ph idx="1"/>
          </p:nvPr>
        </p:nvSpPr>
        <p:spPr>
          <a:xfrm>
            <a:off x="1038318" y="1290320"/>
            <a:ext cx="10178322" cy="4927599"/>
          </a:xfrm>
        </p:spPr>
        <p:txBody>
          <a:bodyPr/>
          <a:lstStyle/>
          <a:p>
            <a:r>
              <a:rPr lang="zh-TW" altLang="en-US" dirty="0"/>
              <a:t>是</a:t>
            </a:r>
            <a:r>
              <a:rPr lang="zh-TW" altLang="en-US" dirty="0">
                <a:solidFill>
                  <a:srgbClr val="FF0000"/>
                </a:solidFill>
              </a:rPr>
              <a:t>原告</a:t>
            </a:r>
            <a:r>
              <a:rPr lang="en-US" altLang="zh-TW" dirty="0">
                <a:solidFill>
                  <a:srgbClr val="FF0000"/>
                </a:solidFill>
              </a:rPr>
              <a:t>Android Market</a:t>
            </a:r>
            <a:r>
              <a:rPr lang="zh-TW" altLang="en-US" dirty="0">
                <a:solidFill>
                  <a:srgbClr val="FF0000"/>
                </a:solidFill>
              </a:rPr>
              <a:t>網站提供消費者得檢視商品之時間</a:t>
            </a:r>
            <a:r>
              <a:rPr lang="en-US" altLang="zh-TW" dirty="0">
                <a:solidFill>
                  <a:srgbClr val="FF0000"/>
                </a:solidFill>
              </a:rPr>
              <a:t>15</a:t>
            </a:r>
            <a:r>
              <a:rPr lang="zh-TW" altLang="en-US" dirty="0">
                <a:solidFill>
                  <a:srgbClr val="FF0000"/>
                </a:solidFill>
              </a:rPr>
              <a:t>分鐘，實際上是在契約成立之後，而非契約成立之前</a:t>
            </a:r>
            <a:r>
              <a:rPr lang="zh-TW" altLang="en-US" dirty="0"/>
              <a:t>，至於消費者在</a:t>
            </a:r>
            <a:r>
              <a:rPr lang="en-US" altLang="zh-TW" dirty="0"/>
              <a:t>15</a:t>
            </a:r>
            <a:r>
              <a:rPr lang="zh-TW" altLang="en-US" dirty="0"/>
              <a:t>分鐘內按下「</a:t>
            </a:r>
            <a:r>
              <a:rPr lang="en-US" altLang="zh-TW" dirty="0"/>
              <a:t>Refund</a:t>
            </a:r>
            <a:r>
              <a:rPr lang="zh-TW" altLang="en-US" dirty="0"/>
              <a:t>」方塊，只是解除契約之簡易機制，尚難認為原告已提供消費者在契約成立前檢視商品之機會。況僅在原告限定之</a:t>
            </a:r>
            <a:r>
              <a:rPr lang="en-US" altLang="zh-TW" dirty="0"/>
              <a:t>15</a:t>
            </a:r>
            <a:r>
              <a:rPr lang="zh-TW" altLang="en-US" dirty="0"/>
              <a:t>分鐘內，消費者能否妥適檢視該電腦程式商品，顯非無疑。是原告主張其已提供消費者</a:t>
            </a:r>
            <a:r>
              <a:rPr lang="en-US" altLang="zh-TW" dirty="0"/>
              <a:t>15</a:t>
            </a:r>
            <a:r>
              <a:rPr lang="zh-TW" altLang="en-US" dirty="0"/>
              <a:t>分鐘檢視商品，故非屬郵購買賣云云，實非可採。</a:t>
            </a:r>
          </a:p>
          <a:p>
            <a:pPr marL="0" indent="0">
              <a:buNone/>
            </a:pPr>
            <a:endParaRPr lang="zh-TW" altLang="en-US" dirty="0"/>
          </a:p>
        </p:txBody>
      </p:sp>
      <p:sp>
        <p:nvSpPr>
          <p:cNvPr id="4" name="文字方塊 3">
            <a:extLst>
              <a:ext uri="{FF2B5EF4-FFF2-40B4-BE49-F238E27FC236}">
                <a16:creationId xmlns:a16="http://schemas.microsoft.com/office/drawing/2014/main" id="{74E98344-A9D1-4C76-9458-2BD7ADA56C19}"/>
              </a:ext>
            </a:extLst>
          </p:cNvPr>
          <p:cNvSpPr txBox="1"/>
          <p:nvPr/>
        </p:nvSpPr>
        <p:spPr>
          <a:xfrm>
            <a:off x="2024610" y="3527368"/>
            <a:ext cx="8287789" cy="2585323"/>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zh-TW" altLang="en-US" sz="2400" dirty="0"/>
              <a:t>到這邊有沒有發現，之前明明說網路商店應該會被解釋為要約的引誘阿，為何這邊法院會認為是要約</a:t>
            </a:r>
            <a:r>
              <a:rPr lang="en-US" altLang="zh-TW" sz="2400" dirty="0"/>
              <a:t>!!??</a:t>
            </a:r>
          </a:p>
          <a:p>
            <a:r>
              <a:rPr lang="zh-TW" altLang="en-US" sz="2400" dirty="0"/>
              <a:t>關鍵在於，</a:t>
            </a:r>
            <a:r>
              <a:rPr lang="en-US" altLang="zh-TW" sz="2400" dirty="0">
                <a:solidFill>
                  <a:srgbClr val="FF0000"/>
                </a:solidFill>
              </a:rPr>
              <a:t>APP</a:t>
            </a:r>
            <a:r>
              <a:rPr lang="zh-TW" altLang="en-US" sz="2400" dirty="0">
                <a:solidFill>
                  <a:srgbClr val="FF0000"/>
                </a:solidFill>
              </a:rPr>
              <a:t>商店與一般網路商店不同，</a:t>
            </a:r>
            <a:r>
              <a:rPr lang="en-US" altLang="zh-TW" sz="2400" dirty="0">
                <a:solidFill>
                  <a:srgbClr val="FF0000"/>
                </a:solidFill>
              </a:rPr>
              <a:t>APP</a:t>
            </a:r>
            <a:r>
              <a:rPr lang="zh-TW" altLang="en-US" sz="2400" dirty="0">
                <a:solidFill>
                  <a:srgbClr val="FF0000"/>
                </a:solidFill>
              </a:rPr>
              <a:t>不會有</a:t>
            </a:r>
            <a:r>
              <a:rPr lang="en-US" altLang="zh-TW" sz="2400" dirty="0">
                <a:solidFill>
                  <a:srgbClr val="FF0000"/>
                </a:solidFill>
              </a:rPr>
              <a:t>”</a:t>
            </a:r>
            <a:r>
              <a:rPr lang="zh-TW" altLang="en-US" sz="2400" dirty="0">
                <a:solidFill>
                  <a:srgbClr val="FF0000"/>
                </a:solidFill>
              </a:rPr>
              <a:t>沒貨</a:t>
            </a:r>
            <a:r>
              <a:rPr lang="en-US" altLang="zh-TW" sz="2400" dirty="0">
                <a:solidFill>
                  <a:srgbClr val="FF0000"/>
                </a:solidFill>
              </a:rPr>
              <a:t>”</a:t>
            </a:r>
            <a:r>
              <a:rPr lang="zh-TW" altLang="en-US" sz="2400" dirty="0">
                <a:solidFill>
                  <a:srgbClr val="FF0000"/>
                </a:solidFill>
              </a:rPr>
              <a:t>的問題。一般我們把網路商店的展示解釋為要約引誘，其實很重要的一個原因是怕他沒貨，解釋成要約的話，就等於消費者隨時的承諾他都得出貨</a:t>
            </a:r>
            <a:r>
              <a:rPr lang="en-US" altLang="zh-TW" sz="2400" dirty="0"/>
              <a:t>!!</a:t>
            </a:r>
          </a:p>
          <a:p>
            <a:endParaRPr lang="zh-TW" altLang="en-US" dirty="0"/>
          </a:p>
        </p:txBody>
      </p:sp>
    </p:spTree>
    <p:extLst>
      <p:ext uri="{BB962C8B-B14F-4D97-AF65-F5344CB8AC3E}">
        <p14:creationId xmlns:p14="http://schemas.microsoft.com/office/powerpoint/2010/main" val="26809104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62E7AB-4672-474E-8EFE-83E8D11DC93C}"/>
              </a:ext>
            </a:extLst>
          </p:cNvPr>
          <p:cNvSpPr>
            <a:spLocks noGrp="1"/>
          </p:cNvSpPr>
          <p:nvPr>
            <p:ph type="title"/>
          </p:nvPr>
        </p:nvSpPr>
        <p:spPr>
          <a:xfrm>
            <a:off x="1251678" y="382385"/>
            <a:ext cx="10178322" cy="1121295"/>
          </a:xfrm>
        </p:spPr>
        <p:txBody>
          <a:bodyPr/>
          <a:lstStyle/>
          <a:p>
            <a:r>
              <a:rPr lang="zh-TW" altLang="en-US" dirty="0"/>
              <a:t>案例一：</a:t>
            </a:r>
            <a:r>
              <a:rPr lang="en-US" altLang="zh-TW" dirty="0">
                <a:latin typeface="+mj-ea"/>
              </a:rPr>
              <a:t>GOOGLE APP</a:t>
            </a:r>
            <a:endParaRPr lang="zh-TW" altLang="en-US" dirty="0"/>
          </a:p>
        </p:txBody>
      </p:sp>
      <p:sp>
        <p:nvSpPr>
          <p:cNvPr id="3" name="內容版面配置區 2">
            <a:extLst>
              <a:ext uri="{FF2B5EF4-FFF2-40B4-BE49-F238E27FC236}">
                <a16:creationId xmlns:a16="http://schemas.microsoft.com/office/drawing/2014/main" id="{6611470D-B264-4075-BFF3-F0B543FEC735}"/>
              </a:ext>
            </a:extLst>
          </p:cNvPr>
          <p:cNvSpPr>
            <a:spLocks noGrp="1"/>
          </p:cNvSpPr>
          <p:nvPr>
            <p:ph idx="1"/>
          </p:nvPr>
        </p:nvSpPr>
        <p:spPr>
          <a:xfrm>
            <a:off x="1251678" y="1503680"/>
            <a:ext cx="10178322" cy="4775199"/>
          </a:xfrm>
        </p:spPr>
        <p:txBody>
          <a:bodyPr/>
          <a:lstStyle/>
          <a:p>
            <a:r>
              <a:rPr lang="zh-TW" altLang="en-US" dirty="0"/>
              <a:t>針對上段法院的看法，</a:t>
            </a:r>
            <a:r>
              <a:rPr lang="en-US" altLang="zh-TW" b="1" dirty="0"/>
              <a:t>Google</a:t>
            </a:r>
            <a:r>
              <a:rPr lang="zh-TW" altLang="en-US" b="1" dirty="0"/>
              <a:t>有提出以下抗辯</a:t>
            </a:r>
            <a:r>
              <a:rPr lang="en-US" altLang="zh-TW" dirty="0"/>
              <a:t>:</a:t>
            </a:r>
          </a:p>
          <a:p>
            <a:r>
              <a:rPr lang="zh-TW" altLang="en-US" dirty="0"/>
              <a:t>消費者下載軟體前，亦得隨時前往</a:t>
            </a:r>
            <a:r>
              <a:rPr lang="en-US" altLang="zh-TW" dirty="0" err="1"/>
              <a:t>AndroidMarket</a:t>
            </a:r>
            <a:r>
              <a:rPr lang="zh-TW" altLang="en-US" dirty="0"/>
              <a:t>網站瀏覽，並搜尋有興趣之電腦軟體資訊，並點選個別之電腦軟體，進入該電腦軟體網頁瀏覽由軟體開發商提供對於該軟體之說明，亦可前往軟體開發商網站瀏覽更詳細之軟體說明及畫面，以作為其決定購買與否之參考，故消費者於下載之軟體前，實已有充分時間得以蒐集並檢視該電腦軟體內容之相關資訊</a:t>
            </a:r>
            <a:endParaRPr lang="en-US" altLang="zh-TW" dirty="0"/>
          </a:p>
          <a:p>
            <a:r>
              <a:rPr lang="zh-TW" altLang="en-US" b="1" dirty="0"/>
              <a:t>法院的回答是</a:t>
            </a:r>
            <a:r>
              <a:rPr lang="en-US" altLang="zh-TW" dirty="0"/>
              <a:t>:</a:t>
            </a:r>
          </a:p>
          <a:p>
            <a:r>
              <a:rPr lang="zh-TW" altLang="en-US" dirty="0"/>
              <a:t>消保法第</a:t>
            </a:r>
            <a:r>
              <a:rPr lang="en-US" altLang="zh-TW" dirty="0"/>
              <a:t>2</a:t>
            </a:r>
            <a:r>
              <a:rPr lang="zh-TW" altLang="en-US" dirty="0"/>
              <a:t>條第</a:t>
            </a:r>
            <a:r>
              <a:rPr lang="en-US" altLang="zh-TW" dirty="0"/>
              <a:t>10</a:t>
            </a:r>
            <a:r>
              <a:rPr lang="zh-TW" altLang="en-US" dirty="0"/>
              <a:t>款定義之郵購買賣，所謂「</a:t>
            </a:r>
            <a:r>
              <a:rPr lang="zh-TW" altLang="en-US" dirty="0">
                <a:solidFill>
                  <a:srgbClr val="FF0000"/>
                </a:solidFill>
              </a:rPr>
              <a:t>使消費者未能檢視商品」，自係以該次交易進行中，企業經營者是否提供消費者檢視商品之機會</a:t>
            </a:r>
            <a:r>
              <a:rPr lang="zh-TW" altLang="en-US" dirty="0"/>
              <a:t>，</a:t>
            </a:r>
            <a:r>
              <a:rPr lang="zh-TW" altLang="en-US" dirty="0">
                <a:solidFill>
                  <a:srgbClr val="FF0000"/>
                </a:solidFill>
              </a:rPr>
              <a:t>尚不包括消費者在其他不同場合（例如網拍業者另設之實體店面）是否有檢視同種類商品之機會</a:t>
            </a:r>
            <a:r>
              <a:rPr lang="zh-TW" altLang="en-US" dirty="0"/>
              <a:t>，應認原告此主張，亦非可採。</a:t>
            </a:r>
          </a:p>
          <a:p>
            <a:endParaRPr lang="zh-TW" altLang="en-US" dirty="0"/>
          </a:p>
        </p:txBody>
      </p:sp>
    </p:spTree>
    <p:extLst>
      <p:ext uri="{BB962C8B-B14F-4D97-AF65-F5344CB8AC3E}">
        <p14:creationId xmlns:p14="http://schemas.microsoft.com/office/powerpoint/2010/main" val="34682596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7E5678-6980-4C12-9A77-379560917BFA}"/>
              </a:ext>
            </a:extLst>
          </p:cNvPr>
          <p:cNvSpPr>
            <a:spLocks noGrp="1"/>
          </p:cNvSpPr>
          <p:nvPr>
            <p:ph type="title"/>
          </p:nvPr>
        </p:nvSpPr>
        <p:spPr>
          <a:xfrm>
            <a:off x="1251678" y="382385"/>
            <a:ext cx="10178322" cy="1121295"/>
          </a:xfrm>
        </p:spPr>
        <p:txBody>
          <a:bodyPr/>
          <a:lstStyle/>
          <a:p>
            <a:r>
              <a:rPr lang="en-US" altLang="zh-TW" dirty="0">
                <a:latin typeface="+mj-ea"/>
              </a:rPr>
              <a:t>GOOGLE APP</a:t>
            </a:r>
            <a:r>
              <a:rPr lang="zh-TW" altLang="en-US" dirty="0">
                <a:latin typeface="+mj-ea"/>
              </a:rPr>
              <a:t>後續效應</a:t>
            </a:r>
            <a:endParaRPr lang="zh-TW" altLang="en-US" dirty="0"/>
          </a:p>
        </p:txBody>
      </p:sp>
      <p:sp>
        <p:nvSpPr>
          <p:cNvPr id="3" name="內容版面配置區 2">
            <a:extLst>
              <a:ext uri="{FF2B5EF4-FFF2-40B4-BE49-F238E27FC236}">
                <a16:creationId xmlns:a16="http://schemas.microsoft.com/office/drawing/2014/main" id="{C02F8788-8213-4417-AFFD-4B61F466B4C2}"/>
              </a:ext>
            </a:extLst>
          </p:cNvPr>
          <p:cNvSpPr>
            <a:spLocks noGrp="1"/>
          </p:cNvSpPr>
          <p:nvPr>
            <p:ph idx="1"/>
          </p:nvPr>
        </p:nvSpPr>
        <p:spPr>
          <a:xfrm>
            <a:off x="1251678" y="1503680"/>
            <a:ext cx="10178322" cy="4978399"/>
          </a:xfrm>
        </p:spPr>
        <p:txBody>
          <a:bodyPr>
            <a:normAutofit/>
          </a:bodyPr>
          <a:lstStyle/>
          <a:p>
            <a:r>
              <a:rPr lang="zh-TW" altLang="en-US" b="1" dirty="0"/>
              <a:t>四大公協會對消保法第</a:t>
            </a:r>
            <a:r>
              <a:rPr lang="en-US" altLang="zh-TW" b="1" dirty="0"/>
              <a:t>19</a:t>
            </a:r>
            <a:r>
              <a:rPr lang="zh-TW" altLang="en-US" b="1" dirty="0"/>
              <a:t>條「七日鑑賞可無條件退費」的立場</a:t>
            </a:r>
            <a:endParaRPr lang="en-US" altLang="zh-TW" b="1" dirty="0"/>
          </a:p>
          <a:p>
            <a:r>
              <a:rPr lang="zh-TW" altLang="en-US" dirty="0"/>
              <a:t>網際網路上販售眾多形式的數位內容產品，電子書、電子雜誌、歌曲、電影、圖鈴、動畫、遊戲、各種軟體程式（包含手機上的</a:t>
            </a:r>
            <a:r>
              <a:rPr lang="en-US" altLang="zh-TW" dirty="0"/>
              <a:t>App</a:t>
            </a:r>
            <a:r>
              <a:rPr lang="zh-TW" altLang="en-US" dirty="0"/>
              <a:t>）、雲端儲存服務、數位學習</a:t>
            </a:r>
            <a:r>
              <a:rPr lang="en-US" altLang="zh-TW" dirty="0"/>
              <a:t>e-learning</a:t>
            </a:r>
            <a:r>
              <a:rPr lang="zh-TW" altLang="en-US" dirty="0"/>
              <a:t>等等。數位內容產品不若實體物品，可檢視鑑賞，不滿意，七日內用紙箱重新打包，原物退貨處理。</a:t>
            </a:r>
            <a:endParaRPr lang="en-US" altLang="zh-TW" dirty="0"/>
          </a:p>
          <a:p>
            <a:r>
              <a:rPr lang="zh-TW" altLang="en-US" dirty="0"/>
              <a:t>不同的數位商品，購買流程不同，購買銷售體系亦有所不同，應有不同的鑑賞期。一本電子書或雜誌，一首歌曲或一部電影，不用一天即可消費完畢，消費者在七日內援引檢視鑑賞條款，要求無條件退費，對數位內容業者的經營十分不恰當。同時數位內容產品在下載後，可輕易複製，幾乎沒有任何配套措施，可保證消費者已刪除或沒有複製其要求退費的數位產品</a:t>
            </a:r>
            <a:endParaRPr lang="en-US" altLang="zh-TW" dirty="0"/>
          </a:p>
          <a:p>
            <a:endParaRPr lang="en-US" altLang="zh-TW" dirty="0"/>
          </a:p>
          <a:p>
            <a:r>
              <a:rPr lang="zh-TW" altLang="en-US" dirty="0"/>
              <a:t>因為反對團體提出的理由也算是鏗鏘</a:t>
            </a:r>
            <a:r>
              <a:rPr lang="zh-TW" altLang="en-US"/>
              <a:t>有力，進而推動了修</a:t>
            </a:r>
            <a:r>
              <a:rPr lang="zh-TW" altLang="en-US" dirty="0"/>
              <a:t>法。</a:t>
            </a:r>
          </a:p>
        </p:txBody>
      </p:sp>
    </p:spTree>
    <p:extLst>
      <p:ext uri="{BB962C8B-B14F-4D97-AF65-F5344CB8AC3E}">
        <p14:creationId xmlns:p14="http://schemas.microsoft.com/office/powerpoint/2010/main" val="17233496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B9C7AE-FA07-4F66-AB86-00361F3443DF}"/>
              </a:ext>
            </a:extLst>
          </p:cNvPr>
          <p:cNvSpPr>
            <a:spLocks noGrp="1"/>
          </p:cNvSpPr>
          <p:nvPr>
            <p:ph type="title"/>
          </p:nvPr>
        </p:nvSpPr>
        <p:spPr>
          <a:xfrm>
            <a:off x="1251678" y="382385"/>
            <a:ext cx="10178322" cy="968895"/>
          </a:xfrm>
        </p:spPr>
        <p:txBody>
          <a:bodyPr/>
          <a:lstStyle/>
          <a:p>
            <a:r>
              <a:rPr lang="en-US" altLang="zh-TW" dirty="0">
                <a:latin typeface="+mj-ea"/>
              </a:rPr>
              <a:t>GOOGLE APP</a:t>
            </a:r>
            <a:r>
              <a:rPr lang="zh-TW" altLang="en-US" dirty="0">
                <a:latin typeface="+mj-ea"/>
              </a:rPr>
              <a:t>後續效應</a:t>
            </a:r>
            <a:endParaRPr lang="zh-TW" altLang="en-US" dirty="0"/>
          </a:p>
        </p:txBody>
      </p:sp>
      <p:sp>
        <p:nvSpPr>
          <p:cNvPr id="3" name="內容版面配置區 2">
            <a:extLst>
              <a:ext uri="{FF2B5EF4-FFF2-40B4-BE49-F238E27FC236}">
                <a16:creationId xmlns:a16="http://schemas.microsoft.com/office/drawing/2014/main" id="{F38B01EE-4902-42FC-8E9A-ED8D40FAE4F8}"/>
              </a:ext>
            </a:extLst>
          </p:cNvPr>
          <p:cNvSpPr>
            <a:spLocks noGrp="1"/>
          </p:cNvSpPr>
          <p:nvPr>
            <p:ph idx="1"/>
          </p:nvPr>
        </p:nvSpPr>
        <p:spPr>
          <a:xfrm>
            <a:off x="1251678" y="1442720"/>
            <a:ext cx="10178322" cy="5293359"/>
          </a:xfrm>
          <a:ln>
            <a:solidFill>
              <a:schemeClr val="accent3">
                <a:lumMod val="40000"/>
                <a:lumOff val="60000"/>
              </a:schemeClr>
            </a:solidFill>
          </a:ln>
        </p:spPr>
        <p:txBody>
          <a:bodyPr>
            <a:normAutofit/>
          </a:bodyPr>
          <a:lstStyle/>
          <a:p>
            <a:r>
              <a:rPr lang="zh-TW" altLang="en-US" dirty="0"/>
              <a:t>消費者保護法第</a:t>
            </a:r>
            <a:r>
              <a:rPr lang="en-US" altLang="zh-TW" dirty="0"/>
              <a:t>2</a:t>
            </a:r>
            <a:r>
              <a:rPr lang="zh-TW" altLang="en-US" dirty="0"/>
              <a:t>條第</a:t>
            </a:r>
            <a:r>
              <a:rPr lang="en-US" altLang="zh-TW" dirty="0"/>
              <a:t>10</a:t>
            </a:r>
            <a:r>
              <a:rPr lang="zh-TW" altLang="en-US" dirty="0"/>
              <a:t>款</a:t>
            </a:r>
            <a:r>
              <a:rPr lang="en-US" altLang="zh-TW" dirty="0"/>
              <a:t>(</a:t>
            </a:r>
            <a:r>
              <a:rPr lang="zh-TW" altLang="en-US" dirty="0"/>
              <a:t>現行法條</a:t>
            </a:r>
            <a:r>
              <a:rPr lang="en-US" altLang="zh-TW" dirty="0"/>
              <a:t>)</a:t>
            </a:r>
          </a:p>
          <a:p>
            <a:pPr marL="0" indent="0">
              <a:buNone/>
            </a:pPr>
            <a:r>
              <a:rPr lang="zh-TW" altLang="en-US" dirty="0"/>
              <a:t>  「本法所用名詞定義如下：</a:t>
            </a:r>
            <a:endParaRPr lang="en-US" altLang="zh-TW" dirty="0"/>
          </a:p>
          <a:p>
            <a:pPr marL="0" indent="0">
              <a:buNone/>
            </a:pPr>
            <a:r>
              <a:rPr lang="zh-TW" altLang="en-US" dirty="0"/>
              <a:t>      十、</a:t>
            </a:r>
            <a:r>
              <a:rPr lang="zh-TW" altLang="en-US" b="1" dirty="0">
                <a:solidFill>
                  <a:srgbClr val="FF0000"/>
                </a:solidFill>
              </a:rPr>
              <a:t>通訊交易</a:t>
            </a:r>
            <a:r>
              <a:rPr lang="zh-TW" altLang="en-US" dirty="0"/>
              <a:t>：指企業經營者以廣播、電視、電話、傳真、型錄、報紙、雜誌、網際  </a:t>
            </a:r>
            <a:endParaRPr lang="en-US" altLang="zh-TW" dirty="0"/>
          </a:p>
          <a:p>
            <a:pPr marL="0" indent="0">
              <a:buNone/>
            </a:pPr>
            <a:r>
              <a:rPr lang="zh-TW" altLang="en-US" dirty="0"/>
              <a:t>             網路、傳單或其他類似之方法，消費者於未能檢視商品或服務下而與企業經營者</a:t>
            </a:r>
            <a:endParaRPr lang="en-US" altLang="zh-TW" dirty="0"/>
          </a:p>
          <a:p>
            <a:pPr marL="0" indent="0">
              <a:buNone/>
            </a:pPr>
            <a:r>
              <a:rPr lang="zh-TW" altLang="en-US" dirty="0"/>
              <a:t>             所訂立之契約。」</a:t>
            </a:r>
            <a:endParaRPr lang="en-US" altLang="zh-TW" dirty="0"/>
          </a:p>
          <a:p>
            <a:r>
              <a:rPr lang="zh-TW" altLang="en-US" dirty="0"/>
              <a:t>消費者保護法第</a:t>
            </a:r>
            <a:r>
              <a:rPr lang="en-US" altLang="zh-TW" dirty="0"/>
              <a:t>19</a:t>
            </a:r>
            <a:r>
              <a:rPr lang="zh-TW" altLang="en-US" dirty="0"/>
              <a:t>條第</a:t>
            </a:r>
            <a:r>
              <a:rPr lang="en-US" altLang="zh-TW" dirty="0"/>
              <a:t>1</a:t>
            </a:r>
            <a:r>
              <a:rPr lang="zh-TW" altLang="en-US" dirty="0"/>
              <a:t>項和第</a:t>
            </a:r>
            <a:r>
              <a:rPr lang="en-US" altLang="zh-TW" dirty="0"/>
              <a:t>2</a:t>
            </a:r>
            <a:r>
              <a:rPr lang="zh-TW" altLang="en-US" dirty="0"/>
              <a:t>項</a:t>
            </a:r>
            <a:endParaRPr lang="en-US" altLang="zh-TW" dirty="0"/>
          </a:p>
          <a:p>
            <a:pPr marL="0" indent="0">
              <a:buNone/>
            </a:pPr>
            <a:r>
              <a:rPr lang="zh-TW" altLang="en-US" dirty="0"/>
              <a:t>    「</a:t>
            </a:r>
            <a:r>
              <a:rPr lang="en-US" altLang="zh-TW" dirty="0"/>
              <a:t>1. </a:t>
            </a:r>
            <a:r>
              <a:rPr lang="zh-TW" altLang="en-US" dirty="0"/>
              <a:t>通訊交易或訪問交易之消費者，得於收受商品或接受服務後七日內，以退回商品或</a:t>
            </a:r>
            <a:endParaRPr lang="en-US" altLang="zh-TW" dirty="0"/>
          </a:p>
          <a:p>
            <a:pPr marL="0" indent="0">
              <a:buNone/>
            </a:pPr>
            <a:r>
              <a:rPr lang="zh-TW" altLang="en-US" dirty="0"/>
              <a:t>           書面通知方式解除契約，無須說明理由及負擔任何費用或對價。</a:t>
            </a:r>
            <a:r>
              <a:rPr lang="zh-TW" altLang="en-US" b="1" dirty="0">
                <a:solidFill>
                  <a:srgbClr val="FF0000"/>
                </a:solidFill>
              </a:rPr>
              <a:t>但通訊交易有合理</a:t>
            </a:r>
            <a:endParaRPr lang="en-US" altLang="zh-TW" b="1" dirty="0">
              <a:solidFill>
                <a:srgbClr val="FF0000"/>
              </a:solidFill>
            </a:endParaRPr>
          </a:p>
          <a:p>
            <a:pPr marL="0" indent="0">
              <a:buNone/>
            </a:pPr>
            <a:r>
              <a:rPr lang="zh-TW" altLang="en-US" b="1" dirty="0">
                <a:solidFill>
                  <a:srgbClr val="FF0000"/>
                </a:solidFill>
              </a:rPr>
              <a:t>           例外情事者，不在此限</a:t>
            </a:r>
            <a:r>
              <a:rPr lang="zh-TW" altLang="en-US" dirty="0"/>
              <a:t>。</a:t>
            </a:r>
          </a:p>
          <a:p>
            <a:pPr marL="0" indent="0">
              <a:buNone/>
            </a:pPr>
            <a:r>
              <a:rPr lang="zh-TW" altLang="en-US" dirty="0"/>
              <a:t>        </a:t>
            </a:r>
            <a:r>
              <a:rPr lang="en-US" altLang="zh-TW" dirty="0"/>
              <a:t>2. </a:t>
            </a:r>
            <a:r>
              <a:rPr lang="zh-TW" altLang="en-US" b="1" dirty="0">
                <a:solidFill>
                  <a:srgbClr val="FF0000"/>
                </a:solidFill>
              </a:rPr>
              <a:t>前項但書合理例外情事，由行政院定之</a:t>
            </a:r>
            <a:r>
              <a:rPr lang="zh-TW" altLang="en-US" dirty="0"/>
              <a:t>。」</a:t>
            </a:r>
            <a:endParaRPr lang="en-US" altLang="zh-TW" dirty="0"/>
          </a:p>
          <a:p>
            <a:pPr marL="0" indent="0">
              <a:buNone/>
            </a:pPr>
            <a:endParaRPr lang="zh-TW" altLang="en-US" dirty="0"/>
          </a:p>
        </p:txBody>
      </p:sp>
      <p:sp>
        <p:nvSpPr>
          <p:cNvPr id="4" name="矩形: 圓角 3">
            <a:extLst>
              <a:ext uri="{FF2B5EF4-FFF2-40B4-BE49-F238E27FC236}">
                <a16:creationId xmlns:a16="http://schemas.microsoft.com/office/drawing/2014/main" id="{00B87908-EAD5-4EA1-931C-595175F5967C}"/>
              </a:ext>
            </a:extLst>
          </p:cNvPr>
          <p:cNvSpPr/>
          <p:nvPr/>
        </p:nvSpPr>
        <p:spPr>
          <a:xfrm>
            <a:off x="0" y="2631440"/>
            <a:ext cx="1838960" cy="6908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將郵購買賣，改成通訊交易</a:t>
            </a:r>
          </a:p>
        </p:txBody>
      </p:sp>
      <p:sp>
        <p:nvSpPr>
          <p:cNvPr id="6" name="矩形: 圓角 5">
            <a:extLst>
              <a:ext uri="{FF2B5EF4-FFF2-40B4-BE49-F238E27FC236}">
                <a16:creationId xmlns:a16="http://schemas.microsoft.com/office/drawing/2014/main" id="{10A2B029-B979-42EA-985E-EEB8BAA04937}"/>
              </a:ext>
            </a:extLst>
          </p:cNvPr>
          <p:cNvSpPr/>
          <p:nvPr/>
        </p:nvSpPr>
        <p:spPr>
          <a:xfrm>
            <a:off x="9098281" y="4876800"/>
            <a:ext cx="2219959" cy="88392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增加舊法所沒有的例外情事下，不受七日鑑賞期拘束</a:t>
            </a:r>
          </a:p>
        </p:txBody>
      </p:sp>
    </p:spTree>
    <p:extLst>
      <p:ext uri="{BB962C8B-B14F-4D97-AF65-F5344CB8AC3E}">
        <p14:creationId xmlns:p14="http://schemas.microsoft.com/office/powerpoint/2010/main" val="40382639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508CEE-03C0-4F8D-8EA2-42691A01B2C1}"/>
              </a:ext>
            </a:extLst>
          </p:cNvPr>
          <p:cNvSpPr>
            <a:spLocks noGrp="1"/>
          </p:cNvSpPr>
          <p:nvPr>
            <p:ph type="title"/>
          </p:nvPr>
        </p:nvSpPr>
        <p:spPr>
          <a:xfrm>
            <a:off x="1251678" y="382385"/>
            <a:ext cx="10178322" cy="1212735"/>
          </a:xfrm>
        </p:spPr>
        <p:txBody>
          <a:bodyPr/>
          <a:lstStyle/>
          <a:p>
            <a:r>
              <a:rPr lang="en-US" altLang="zh-TW" dirty="0">
                <a:latin typeface="+mj-ea"/>
              </a:rPr>
              <a:t>GOOGLE APP</a:t>
            </a:r>
            <a:r>
              <a:rPr lang="zh-TW" altLang="en-US" dirty="0">
                <a:latin typeface="+mj-ea"/>
              </a:rPr>
              <a:t>後續效應</a:t>
            </a:r>
            <a:endParaRPr lang="zh-TW" altLang="en-US" dirty="0"/>
          </a:p>
        </p:txBody>
      </p:sp>
      <p:sp>
        <p:nvSpPr>
          <p:cNvPr id="3" name="內容版面配置區 2">
            <a:extLst>
              <a:ext uri="{FF2B5EF4-FFF2-40B4-BE49-F238E27FC236}">
                <a16:creationId xmlns:a16="http://schemas.microsoft.com/office/drawing/2014/main" id="{FB8E3A86-8BFA-4BC7-9A82-A1E8C54245A6}"/>
              </a:ext>
            </a:extLst>
          </p:cNvPr>
          <p:cNvSpPr>
            <a:spLocks noGrp="1"/>
          </p:cNvSpPr>
          <p:nvPr>
            <p:ph idx="1"/>
          </p:nvPr>
        </p:nvSpPr>
        <p:spPr>
          <a:xfrm>
            <a:off x="1251678" y="1595120"/>
            <a:ext cx="10178322" cy="4846319"/>
          </a:xfrm>
        </p:spPr>
        <p:txBody>
          <a:bodyPr>
            <a:normAutofit/>
          </a:bodyPr>
          <a:lstStyle/>
          <a:p>
            <a:r>
              <a:rPr lang="zh-TW" altLang="en-US" b="1" dirty="0"/>
              <a:t>故行政院訂定 </a:t>
            </a:r>
            <a:r>
              <a:rPr lang="en-US" altLang="zh-TW" b="1" dirty="0"/>
              <a:t>”</a:t>
            </a:r>
            <a:r>
              <a:rPr lang="zh-TW" altLang="en-US" b="1" dirty="0"/>
              <a:t>通訊交易解除權合理例外情事適用準則</a:t>
            </a:r>
            <a:r>
              <a:rPr lang="en-US" altLang="zh-TW" dirty="0"/>
              <a:t>”</a:t>
            </a:r>
          </a:p>
          <a:p>
            <a:pPr marL="0" indent="0">
              <a:buNone/>
            </a:pPr>
            <a:r>
              <a:rPr lang="zh-TW" altLang="en-US" dirty="0"/>
              <a:t>    準則第</a:t>
            </a:r>
            <a:r>
              <a:rPr lang="en-US" altLang="zh-TW" dirty="0"/>
              <a:t>2</a:t>
            </a:r>
            <a:r>
              <a:rPr lang="zh-TW" altLang="en-US" dirty="0"/>
              <a:t>條：通訊交易之商品或服務有下列情形之一，並經企業經營者告知消費者將排  </a:t>
            </a:r>
            <a:endParaRPr lang="en-US" altLang="zh-TW" dirty="0"/>
          </a:p>
          <a:p>
            <a:pPr marL="0" indent="0">
              <a:buNone/>
            </a:pPr>
            <a:r>
              <a:rPr lang="zh-TW" altLang="en-US" dirty="0"/>
              <a:t>                        除消保法第</a:t>
            </a:r>
            <a:r>
              <a:rPr lang="en-US" altLang="zh-TW" dirty="0"/>
              <a:t>19</a:t>
            </a:r>
            <a:r>
              <a:rPr lang="zh-TW" altLang="en-US" dirty="0"/>
              <a:t>條第</a:t>
            </a:r>
            <a:r>
              <a:rPr lang="en-US" altLang="zh-TW" dirty="0"/>
              <a:t>1</a:t>
            </a:r>
            <a:r>
              <a:rPr lang="zh-TW" altLang="en-US" dirty="0"/>
              <a:t>項規定解除權之適用者，屬排除</a:t>
            </a:r>
            <a:r>
              <a:rPr lang="en-US" altLang="zh-TW" dirty="0"/>
              <a:t>7</a:t>
            </a:r>
            <a:r>
              <a:rPr lang="zh-TW" altLang="en-US" dirty="0"/>
              <a:t>日解除權之合理例外</a:t>
            </a:r>
            <a:endParaRPr lang="en-US" altLang="zh-TW" dirty="0"/>
          </a:p>
          <a:p>
            <a:pPr marL="0" indent="0">
              <a:buNone/>
            </a:pPr>
            <a:r>
              <a:rPr lang="zh-TW" altLang="en-US" dirty="0"/>
              <a:t>                        情事：</a:t>
            </a:r>
            <a:br>
              <a:rPr lang="zh-TW" altLang="en-US" dirty="0"/>
            </a:br>
            <a:r>
              <a:rPr lang="zh-TW" altLang="en-US" dirty="0"/>
              <a:t>                        </a:t>
            </a:r>
            <a:r>
              <a:rPr lang="en-US" altLang="zh-TW" dirty="0"/>
              <a:t>1.</a:t>
            </a:r>
            <a:r>
              <a:rPr lang="zh-TW" altLang="en-US" dirty="0"/>
              <a:t> 易於腐敗、保存期限較短或解約時即將逾期。</a:t>
            </a:r>
            <a:br>
              <a:rPr lang="zh-TW" altLang="en-US" dirty="0"/>
            </a:br>
            <a:r>
              <a:rPr lang="zh-TW" altLang="en-US" dirty="0"/>
              <a:t>                        </a:t>
            </a:r>
            <a:r>
              <a:rPr lang="en-US" altLang="zh-TW" dirty="0"/>
              <a:t>2. </a:t>
            </a:r>
            <a:r>
              <a:rPr lang="zh-TW" altLang="en-US" dirty="0"/>
              <a:t>依消費者要求所為之客製化給付。</a:t>
            </a:r>
            <a:br>
              <a:rPr lang="zh-TW" altLang="en-US" dirty="0"/>
            </a:br>
            <a:r>
              <a:rPr lang="zh-TW" altLang="en-US" dirty="0"/>
              <a:t>                        </a:t>
            </a:r>
            <a:r>
              <a:rPr lang="en-US" altLang="zh-TW" dirty="0"/>
              <a:t>3.</a:t>
            </a:r>
            <a:r>
              <a:rPr lang="zh-TW" altLang="en-US" dirty="0"/>
              <a:t> 報紙、期刊或雜誌。</a:t>
            </a:r>
            <a:br>
              <a:rPr lang="zh-TW" altLang="en-US" dirty="0"/>
            </a:br>
            <a:r>
              <a:rPr lang="zh-TW" altLang="en-US" dirty="0"/>
              <a:t>                        </a:t>
            </a:r>
            <a:r>
              <a:rPr lang="en-US" altLang="zh-TW" dirty="0"/>
              <a:t>4.</a:t>
            </a:r>
            <a:r>
              <a:rPr lang="zh-TW" altLang="en-US" dirty="0"/>
              <a:t> </a:t>
            </a:r>
            <a:r>
              <a:rPr lang="zh-TW" altLang="en-US" sz="2400" b="1" dirty="0">
                <a:solidFill>
                  <a:srgbClr val="FF0000"/>
                </a:solidFill>
              </a:rPr>
              <a:t>經消費者拆封之影音商品或電腦軟體。</a:t>
            </a:r>
            <a:br>
              <a:rPr lang="zh-TW" altLang="en-US" sz="2400" b="1" dirty="0">
                <a:solidFill>
                  <a:srgbClr val="FF0000"/>
                </a:solidFill>
              </a:rPr>
            </a:br>
            <a:r>
              <a:rPr lang="zh-TW" altLang="en-US" dirty="0"/>
              <a:t>                        </a:t>
            </a:r>
            <a:r>
              <a:rPr lang="en-US" altLang="zh-TW" dirty="0"/>
              <a:t>5.</a:t>
            </a:r>
            <a:r>
              <a:rPr lang="zh-TW" altLang="en-US" dirty="0"/>
              <a:t> </a:t>
            </a:r>
            <a:r>
              <a:rPr lang="zh-TW" altLang="en-US" sz="2400" b="1" dirty="0">
                <a:solidFill>
                  <a:srgbClr val="FF0000"/>
                </a:solidFill>
              </a:rPr>
              <a:t>非以有形媒介提供之數位內容或一經提供即為完成之線上服 </a:t>
            </a:r>
            <a:endParaRPr lang="en-US" altLang="zh-TW" sz="2400" b="1" dirty="0">
              <a:solidFill>
                <a:srgbClr val="FF0000"/>
              </a:solidFill>
            </a:endParaRPr>
          </a:p>
          <a:p>
            <a:pPr marL="0" indent="0">
              <a:buNone/>
            </a:pPr>
            <a:r>
              <a:rPr lang="en-US" altLang="zh-TW" sz="2400" b="1" dirty="0">
                <a:solidFill>
                  <a:srgbClr val="FF0000"/>
                </a:solidFill>
              </a:rPr>
              <a:t>                       </a:t>
            </a:r>
            <a:r>
              <a:rPr lang="zh-TW" altLang="en-US" sz="2400" b="1" dirty="0">
                <a:solidFill>
                  <a:srgbClr val="FF0000"/>
                </a:solidFill>
              </a:rPr>
              <a:t>務，經消費者事先同意始提供。</a:t>
            </a:r>
            <a:br>
              <a:rPr lang="zh-TW" altLang="en-US" sz="2400" b="1" dirty="0">
                <a:solidFill>
                  <a:srgbClr val="FF0000"/>
                </a:solidFill>
              </a:rPr>
            </a:br>
            <a:r>
              <a:rPr lang="zh-TW" altLang="en-US" dirty="0"/>
              <a:t>                        </a:t>
            </a:r>
            <a:r>
              <a:rPr lang="en-US" altLang="zh-TW" dirty="0"/>
              <a:t>6.</a:t>
            </a:r>
            <a:r>
              <a:rPr lang="zh-TW" altLang="en-US" dirty="0"/>
              <a:t> 已拆封之個人衛生用品。</a:t>
            </a:r>
            <a:br>
              <a:rPr lang="zh-TW" altLang="en-US" dirty="0"/>
            </a:br>
            <a:r>
              <a:rPr lang="zh-TW" altLang="en-US" dirty="0"/>
              <a:t>                        </a:t>
            </a:r>
            <a:r>
              <a:rPr lang="en-US" altLang="zh-TW" dirty="0"/>
              <a:t>7.</a:t>
            </a:r>
            <a:r>
              <a:rPr lang="zh-TW" altLang="en-US" dirty="0"/>
              <a:t>  國際航空客運服務。 」</a:t>
            </a:r>
            <a:endParaRPr lang="en-US" altLang="zh-TW" dirty="0"/>
          </a:p>
          <a:p>
            <a:endParaRPr lang="zh-TW" altLang="en-US" dirty="0"/>
          </a:p>
        </p:txBody>
      </p:sp>
    </p:spTree>
    <p:extLst>
      <p:ext uri="{BB962C8B-B14F-4D97-AF65-F5344CB8AC3E}">
        <p14:creationId xmlns:p14="http://schemas.microsoft.com/office/powerpoint/2010/main" val="17000511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descr="一張含有 螢幕擷取畫面 的圖片&#10;&#10;自動產生的描述">
            <a:extLst>
              <a:ext uri="{FF2B5EF4-FFF2-40B4-BE49-F238E27FC236}">
                <a16:creationId xmlns:a16="http://schemas.microsoft.com/office/drawing/2014/main" id="{308B3F5B-C0F5-49C5-836D-8975314559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2768" y="134292"/>
            <a:ext cx="9934192" cy="6511742"/>
          </a:xfrm>
        </p:spPr>
      </p:pic>
    </p:spTree>
    <p:extLst>
      <p:ext uri="{BB962C8B-B14F-4D97-AF65-F5344CB8AC3E}">
        <p14:creationId xmlns:p14="http://schemas.microsoft.com/office/powerpoint/2010/main" val="41974905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705CAC-F909-43EA-B4CD-20AA2DC1AE88}"/>
              </a:ext>
            </a:extLst>
          </p:cNvPr>
          <p:cNvSpPr>
            <a:spLocks noGrp="1"/>
          </p:cNvSpPr>
          <p:nvPr>
            <p:ph type="title"/>
          </p:nvPr>
        </p:nvSpPr>
        <p:spPr>
          <a:xfrm>
            <a:off x="1251678" y="382385"/>
            <a:ext cx="10178322" cy="1151775"/>
          </a:xfrm>
        </p:spPr>
        <p:txBody>
          <a:bodyPr/>
          <a:lstStyle/>
          <a:p>
            <a:r>
              <a:rPr lang="en-US" altLang="zh-TW" dirty="0">
                <a:latin typeface="+mj-ea"/>
              </a:rPr>
              <a:t>GOOGLE APP</a:t>
            </a:r>
            <a:r>
              <a:rPr lang="zh-TW" altLang="en-US" dirty="0">
                <a:latin typeface="+mj-ea"/>
              </a:rPr>
              <a:t>後續效應</a:t>
            </a:r>
            <a:endParaRPr lang="zh-TW" altLang="en-US" dirty="0"/>
          </a:p>
        </p:txBody>
      </p:sp>
      <p:sp>
        <p:nvSpPr>
          <p:cNvPr id="3" name="內容版面配置區 2">
            <a:extLst>
              <a:ext uri="{FF2B5EF4-FFF2-40B4-BE49-F238E27FC236}">
                <a16:creationId xmlns:a16="http://schemas.microsoft.com/office/drawing/2014/main" id="{DBDC4C04-3294-4562-9286-FE2EA998F580}"/>
              </a:ext>
            </a:extLst>
          </p:cNvPr>
          <p:cNvSpPr>
            <a:spLocks noGrp="1"/>
          </p:cNvSpPr>
          <p:nvPr>
            <p:ph idx="1"/>
          </p:nvPr>
        </p:nvSpPr>
        <p:spPr>
          <a:xfrm>
            <a:off x="1251678" y="1452880"/>
            <a:ext cx="10178322" cy="5140959"/>
          </a:xfrm>
        </p:spPr>
        <p:txBody>
          <a:bodyPr/>
          <a:lstStyle/>
          <a:p>
            <a:r>
              <a:rPr lang="zh-TW" altLang="en-US" dirty="0"/>
              <a:t>第四款的立法理由說</a:t>
            </a:r>
            <a:r>
              <a:rPr lang="en-US" altLang="zh-TW" dirty="0"/>
              <a:t>:</a:t>
            </a:r>
            <a:r>
              <a:rPr lang="zh-TW" altLang="en-US" dirty="0"/>
              <a:t>第四款規定經消費者拆封之影音商品或電腦軟體。以有形媒介提供之影音商品或電腦軟體經拆封後，處於可複製之狀態，性質上不易返還。</a:t>
            </a:r>
            <a:endParaRPr lang="en-US" altLang="zh-TW" dirty="0"/>
          </a:p>
          <a:p>
            <a:pPr marL="0" indent="0">
              <a:buNone/>
            </a:pPr>
            <a:endParaRPr lang="en-US" altLang="zh-TW" dirty="0"/>
          </a:p>
          <a:p>
            <a:r>
              <a:rPr lang="zh-TW" altLang="en-US" dirty="0"/>
              <a:t>第五款的立法理由說</a:t>
            </a:r>
            <a:r>
              <a:rPr lang="en-US" altLang="zh-TW" dirty="0"/>
              <a:t>:</a:t>
            </a:r>
            <a:r>
              <a:rPr lang="zh-TW" altLang="en-US" dirty="0"/>
              <a:t>第五款非以有形媒介提供之數位內容（例如：電子書等）或一經提供即為完成之線上服務（例如：線上掃毒、轉帳或匯兌等），此種類型契約如係經消費者事先同意而開始提供，因其完成下載或服務經即時提供後即已履行完畢，性質上不易返還，故規定為合理例外情事。</a:t>
            </a:r>
            <a:endParaRPr lang="en-US" altLang="zh-TW" dirty="0"/>
          </a:p>
          <a:p>
            <a:r>
              <a:rPr lang="zh-TW" altLang="en-US" dirty="0"/>
              <a:t>基本上就是採納了很多當時反對聲音的意見，然後仔細看看第五款的立法理由，”非以有形媒介提供之數位內容”特別舉出電子書，應該就是認為電子書看完後退貨，等於消費完畢後拿去退，實在不合理。</a:t>
            </a:r>
          </a:p>
          <a:p>
            <a:endParaRPr lang="zh-TW" altLang="en-US" dirty="0"/>
          </a:p>
          <a:p>
            <a:r>
              <a:rPr lang="zh-TW" altLang="en-US" dirty="0"/>
              <a:t>仔細想想</a:t>
            </a:r>
            <a:r>
              <a:rPr lang="en-US" altLang="zh-TW" dirty="0"/>
              <a:t>APP</a:t>
            </a:r>
            <a:r>
              <a:rPr lang="zh-TW" altLang="en-US" dirty="0"/>
              <a:t>也跟他差不多，所以現在線上</a:t>
            </a:r>
            <a:r>
              <a:rPr lang="en-US" altLang="zh-TW" dirty="0"/>
              <a:t>APP</a:t>
            </a:r>
            <a:r>
              <a:rPr lang="zh-TW" altLang="en-US" dirty="0"/>
              <a:t>被認為是該當這款，沒有七天鑑賞期了</a:t>
            </a:r>
            <a:r>
              <a:rPr lang="en-US" altLang="zh-TW" dirty="0"/>
              <a:t>!!!</a:t>
            </a:r>
          </a:p>
          <a:p>
            <a:pPr marL="0" indent="0">
              <a:buNone/>
            </a:pPr>
            <a:endParaRPr lang="zh-TW" altLang="en-US" dirty="0"/>
          </a:p>
        </p:txBody>
      </p:sp>
    </p:spTree>
    <p:extLst>
      <p:ext uri="{BB962C8B-B14F-4D97-AF65-F5344CB8AC3E}">
        <p14:creationId xmlns:p14="http://schemas.microsoft.com/office/powerpoint/2010/main" val="2810954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圖片 4" descr="一張含有 室內, 天花板, 牆, 桌 的圖片&#10;&#10;自動產生的描述">
            <a:extLst>
              <a:ext uri="{FF2B5EF4-FFF2-40B4-BE49-F238E27FC236}">
                <a16:creationId xmlns:a16="http://schemas.microsoft.com/office/drawing/2014/main" id="{B7CFB892-984D-469D-9F51-EAE82130A1DE}"/>
              </a:ext>
            </a:extLst>
          </p:cNvPr>
          <p:cNvPicPr>
            <a:picLocks noChangeAspect="1"/>
          </p:cNvPicPr>
          <p:nvPr/>
        </p:nvPicPr>
        <p:blipFill rotWithShape="1">
          <a:blip r:embed="rId2">
            <a:extLst>
              <a:ext uri="{28A0092B-C50C-407E-A947-70E740481C1C}">
                <a14:useLocalDpi xmlns:a14="http://schemas.microsoft.com/office/drawing/2010/main" val="0"/>
              </a:ext>
            </a:extLst>
          </a:blip>
          <a:srcRect l="11022" r="8156" b="-3"/>
          <a:stretch/>
        </p:blipFill>
        <p:spPr>
          <a:xfrm>
            <a:off x="7389495" y="1973362"/>
            <a:ext cx="4261588" cy="3954707"/>
          </a:xfrm>
          <a:prstGeom prst="rect">
            <a:avLst/>
          </a:prstGeom>
        </p:spPr>
      </p:pic>
      <p:sp>
        <p:nvSpPr>
          <p:cNvPr id="17" name="Freeform 8">
            <a:extLst>
              <a:ext uri="{FF2B5EF4-FFF2-40B4-BE49-F238E27FC236}">
                <a16:creationId xmlns:a16="http://schemas.microsoft.com/office/drawing/2014/main" id="{47F8A8B8-9430-4684-AA47-456455FF8C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9528486 w 12192000"/>
              <a:gd name="connsiteY5" fmla="*/ 2197353 h 6858000"/>
              <a:gd name="connsiteX6" fmla="*/ 9491031 w 12192000"/>
              <a:gd name="connsiteY6" fmla="*/ 2200864 h 6858000"/>
              <a:gd name="connsiteX7" fmla="*/ 9454747 w 12192000"/>
              <a:gd name="connsiteY7" fmla="*/ 2210228 h 6858000"/>
              <a:gd name="connsiteX8" fmla="*/ 9419633 w 12192000"/>
              <a:gd name="connsiteY8" fmla="*/ 2224273 h 6858000"/>
              <a:gd name="connsiteX9" fmla="*/ 9383349 w 12192000"/>
              <a:gd name="connsiteY9" fmla="*/ 2241830 h 6858000"/>
              <a:gd name="connsiteX10" fmla="*/ 9349405 w 12192000"/>
              <a:gd name="connsiteY10" fmla="*/ 2261728 h 6858000"/>
              <a:gd name="connsiteX11" fmla="*/ 9314292 w 12192000"/>
              <a:gd name="connsiteY11" fmla="*/ 2282796 h 6858000"/>
              <a:gd name="connsiteX12" fmla="*/ 9279178 w 12192000"/>
              <a:gd name="connsiteY12" fmla="*/ 2301524 h 6858000"/>
              <a:gd name="connsiteX13" fmla="*/ 9244064 w 12192000"/>
              <a:gd name="connsiteY13" fmla="*/ 2320251 h 6858000"/>
              <a:gd name="connsiteX14" fmla="*/ 9208950 w 12192000"/>
              <a:gd name="connsiteY14" fmla="*/ 2334296 h 6858000"/>
              <a:gd name="connsiteX15" fmla="*/ 9172666 w 12192000"/>
              <a:gd name="connsiteY15" fmla="*/ 2343660 h 6858000"/>
              <a:gd name="connsiteX16" fmla="*/ 9136382 w 12192000"/>
              <a:gd name="connsiteY16" fmla="*/ 2348342 h 6858000"/>
              <a:gd name="connsiteX17" fmla="*/ 9097757 w 12192000"/>
              <a:gd name="connsiteY17" fmla="*/ 2348342 h 6858000"/>
              <a:gd name="connsiteX18" fmla="*/ 9057961 w 12192000"/>
              <a:gd name="connsiteY18" fmla="*/ 2346001 h 6858000"/>
              <a:gd name="connsiteX19" fmla="*/ 9018166 w 12192000"/>
              <a:gd name="connsiteY19" fmla="*/ 2341319 h 6858000"/>
              <a:gd name="connsiteX20" fmla="*/ 8978370 w 12192000"/>
              <a:gd name="connsiteY20" fmla="*/ 2335467 h 6858000"/>
              <a:gd name="connsiteX21" fmla="*/ 8938575 w 12192000"/>
              <a:gd name="connsiteY21" fmla="*/ 2330785 h 6858000"/>
              <a:gd name="connsiteX22" fmla="*/ 8898779 w 12192000"/>
              <a:gd name="connsiteY22" fmla="*/ 2327274 h 6858000"/>
              <a:gd name="connsiteX23" fmla="*/ 8861324 w 12192000"/>
              <a:gd name="connsiteY23" fmla="*/ 2328444 h 6858000"/>
              <a:gd name="connsiteX24" fmla="*/ 8825040 w 12192000"/>
              <a:gd name="connsiteY24" fmla="*/ 2333126 h 6858000"/>
              <a:gd name="connsiteX25" fmla="*/ 8789926 w 12192000"/>
              <a:gd name="connsiteY25" fmla="*/ 2343660 h 6858000"/>
              <a:gd name="connsiteX26" fmla="*/ 8760665 w 12192000"/>
              <a:gd name="connsiteY26" fmla="*/ 2358876 h 6858000"/>
              <a:gd name="connsiteX27" fmla="*/ 8732574 w 12192000"/>
              <a:gd name="connsiteY27" fmla="*/ 2378774 h 6858000"/>
              <a:gd name="connsiteX28" fmla="*/ 8707994 w 12192000"/>
              <a:gd name="connsiteY28" fmla="*/ 2402183 h 6858000"/>
              <a:gd name="connsiteX29" fmla="*/ 8683415 w 12192000"/>
              <a:gd name="connsiteY29" fmla="*/ 2429103 h 6858000"/>
              <a:gd name="connsiteX30" fmla="*/ 8661176 w 12192000"/>
              <a:gd name="connsiteY30" fmla="*/ 2457194 h 6858000"/>
              <a:gd name="connsiteX31" fmla="*/ 8638937 w 12192000"/>
              <a:gd name="connsiteY31" fmla="*/ 2486456 h 6858000"/>
              <a:gd name="connsiteX32" fmla="*/ 8616699 w 12192000"/>
              <a:gd name="connsiteY32" fmla="*/ 2515717 h 6858000"/>
              <a:gd name="connsiteX33" fmla="*/ 8594460 w 12192000"/>
              <a:gd name="connsiteY33" fmla="*/ 2543808 h 6858000"/>
              <a:gd name="connsiteX34" fmla="*/ 8571051 w 12192000"/>
              <a:gd name="connsiteY34" fmla="*/ 2570729 h 6858000"/>
              <a:gd name="connsiteX35" fmla="*/ 8544130 w 12192000"/>
              <a:gd name="connsiteY35" fmla="*/ 2594138 h 6858000"/>
              <a:gd name="connsiteX36" fmla="*/ 8518380 w 12192000"/>
              <a:gd name="connsiteY36" fmla="*/ 2615206 h 6858000"/>
              <a:gd name="connsiteX37" fmla="*/ 8489119 w 12192000"/>
              <a:gd name="connsiteY37" fmla="*/ 2631593 h 6858000"/>
              <a:gd name="connsiteX38" fmla="*/ 8457516 w 12192000"/>
              <a:gd name="connsiteY38" fmla="*/ 2645638 h 6858000"/>
              <a:gd name="connsiteX39" fmla="*/ 8423573 w 12192000"/>
              <a:gd name="connsiteY39" fmla="*/ 2657343 h 6858000"/>
              <a:gd name="connsiteX40" fmla="*/ 8388459 w 12192000"/>
              <a:gd name="connsiteY40" fmla="*/ 2667877 h 6858000"/>
              <a:gd name="connsiteX41" fmla="*/ 8353346 w 12192000"/>
              <a:gd name="connsiteY41" fmla="*/ 2677241 h 6858000"/>
              <a:gd name="connsiteX42" fmla="*/ 8317062 w 12192000"/>
              <a:gd name="connsiteY42" fmla="*/ 2686604 h 6858000"/>
              <a:gd name="connsiteX43" fmla="*/ 8283118 w 12192000"/>
              <a:gd name="connsiteY43" fmla="*/ 2697138 h 6858000"/>
              <a:gd name="connsiteX44" fmla="*/ 8249175 w 12192000"/>
              <a:gd name="connsiteY44" fmla="*/ 2708843 h 6858000"/>
              <a:gd name="connsiteX45" fmla="*/ 8217573 w 12192000"/>
              <a:gd name="connsiteY45" fmla="*/ 2722888 h 6858000"/>
              <a:gd name="connsiteX46" fmla="*/ 8189482 w 12192000"/>
              <a:gd name="connsiteY46" fmla="*/ 2740445 h 6858000"/>
              <a:gd name="connsiteX47" fmla="*/ 8163732 w 12192000"/>
              <a:gd name="connsiteY47" fmla="*/ 2761514 h 6858000"/>
              <a:gd name="connsiteX48" fmla="*/ 8142663 w 12192000"/>
              <a:gd name="connsiteY48" fmla="*/ 2787264 h 6858000"/>
              <a:gd name="connsiteX49" fmla="*/ 8125106 w 12192000"/>
              <a:gd name="connsiteY49" fmla="*/ 2815355 h 6858000"/>
              <a:gd name="connsiteX50" fmla="*/ 8111061 w 12192000"/>
              <a:gd name="connsiteY50" fmla="*/ 2846957 h 6858000"/>
              <a:gd name="connsiteX51" fmla="*/ 8099356 w 12192000"/>
              <a:gd name="connsiteY51" fmla="*/ 2880900 h 6858000"/>
              <a:gd name="connsiteX52" fmla="*/ 8088822 w 12192000"/>
              <a:gd name="connsiteY52" fmla="*/ 2914844 h 6858000"/>
              <a:gd name="connsiteX53" fmla="*/ 8079459 w 12192000"/>
              <a:gd name="connsiteY53" fmla="*/ 2951128 h 6858000"/>
              <a:gd name="connsiteX54" fmla="*/ 8070095 w 12192000"/>
              <a:gd name="connsiteY54" fmla="*/ 2986242 h 6858000"/>
              <a:gd name="connsiteX55" fmla="*/ 8059561 w 12192000"/>
              <a:gd name="connsiteY55" fmla="*/ 3021355 h 6858000"/>
              <a:gd name="connsiteX56" fmla="*/ 8047856 w 12192000"/>
              <a:gd name="connsiteY56" fmla="*/ 3055299 h 6858000"/>
              <a:gd name="connsiteX57" fmla="*/ 8033811 w 12192000"/>
              <a:gd name="connsiteY57" fmla="*/ 3086901 h 6858000"/>
              <a:gd name="connsiteX58" fmla="*/ 8017424 w 12192000"/>
              <a:gd name="connsiteY58" fmla="*/ 3116162 h 6858000"/>
              <a:gd name="connsiteX59" fmla="*/ 7996356 w 12192000"/>
              <a:gd name="connsiteY59" fmla="*/ 3141913 h 6858000"/>
              <a:gd name="connsiteX60" fmla="*/ 7972947 w 12192000"/>
              <a:gd name="connsiteY60" fmla="*/ 3168833 h 6858000"/>
              <a:gd name="connsiteX61" fmla="*/ 7946026 w 12192000"/>
              <a:gd name="connsiteY61" fmla="*/ 3192242 h 6858000"/>
              <a:gd name="connsiteX62" fmla="*/ 7916765 w 12192000"/>
              <a:gd name="connsiteY62" fmla="*/ 3214481 h 6858000"/>
              <a:gd name="connsiteX63" fmla="*/ 7887503 w 12192000"/>
              <a:gd name="connsiteY63" fmla="*/ 3236720 h 6858000"/>
              <a:gd name="connsiteX64" fmla="*/ 7858242 w 12192000"/>
              <a:gd name="connsiteY64" fmla="*/ 3258958 h 6858000"/>
              <a:gd name="connsiteX65" fmla="*/ 7830151 w 12192000"/>
              <a:gd name="connsiteY65" fmla="*/ 3281197 h 6858000"/>
              <a:gd name="connsiteX66" fmla="*/ 7803230 w 12192000"/>
              <a:gd name="connsiteY66" fmla="*/ 3305777 h 6858000"/>
              <a:gd name="connsiteX67" fmla="*/ 7779821 w 12192000"/>
              <a:gd name="connsiteY67" fmla="*/ 3330356 h 6858000"/>
              <a:gd name="connsiteX68" fmla="*/ 7759923 w 12192000"/>
              <a:gd name="connsiteY68" fmla="*/ 3358447 h 6858000"/>
              <a:gd name="connsiteX69" fmla="*/ 7744708 w 12192000"/>
              <a:gd name="connsiteY69" fmla="*/ 3387709 h 6858000"/>
              <a:gd name="connsiteX70" fmla="*/ 7734173 w 12192000"/>
              <a:gd name="connsiteY70" fmla="*/ 3422822 h 6858000"/>
              <a:gd name="connsiteX71" fmla="*/ 7729492 w 12192000"/>
              <a:gd name="connsiteY71" fmla="*/ 3459107 h 6858000"/>
              <a:gd name="connsiteX72" fmla="*/ 7728321 w 12192000"/>
              <a:gd name="connsiteY72" fmla="*/ 3496561 h 6858000"/>
              <a:gd name="connsiteX73" fmla="*/ 7731832 w 12192000"/>
              <a:gd name="connsiteY73" fmla="*/ 3536357 h 6858000"/>
              <a:gd name="connsiteX74" fmla="*/ 7736514 w 12192000"/>
              <a:gd name="connsiteY74" fmla="*/ 3576152 h 6858000"/>
              <a:gd name="connsiteX75" fmla="*/ 7742367 w 12192000"/>
              <a:gd name="connsiteY75" fmla="*/ 3615948 h 6858000"/>
              <a:gd name="connsiteX76" fmla="*/ 7747048 w 12192000"/>
              <a:gd name="connsiteY76" fmla="*/ 3655744 h 6858000"/>
              <a:gd name="connsiteX77" fmla="*/ 7749389 w 12192000"/>
              <a:gd name="connsiteY77" fmla="*/ 3695539 h 6858000"/>
              <a:gd name="connsiteX78" fmla="*/ 7749389 w 12192000"/>
              <a:gd name="connsiteY78" fmla="*/ 3734164 h 6858000"/>
              <a:gd name="connsiteX79" fmla="*/ 7744708 w 12192000"/>
              <a:gd name="connsiteY79" fmla="*/ 3770449 h 6858000"/>
              <a:gd name="connsiteX80" fmla="*/ 7735344 w 12192000"/>
              <a:gd name="connsiteY80" fmla="*/ 3806733 h 6858000"/>
              <a:gd name="connsiteX81" fmla="*/ 7721298 w 12192000"/>
              <a:gd name="connsiteY81" fmla="*/ 3840676 h 6858000"/>
              <a:gd name="connsiteX82" fmla="*/ 7703741 w 12192000"/>
              <a:gd name="connsiteY82" fmla="*/ 3875790 h 6858000"/>
              <a:gd name="connsiteX83" fmla="*/ 7683844 w 12192000"/>
              <a:gd name="connsiteY83" fmla="*/ 3910903 h 6858000"/>
              <a:gd name="connsiteX84" fmla="*/ 7662775 w 12192000"/>
              <a:gd name="connsiteY84" fmla="*/ 3946017 h 6858000"/>
              <a:gd name="connsiteX85" fmla="*/ 7642878 w 12192000"/>
              <a:gd name="connsiteY85" fmla="*/ 3979961 h 6858000"/>
              <a:gd name="connsiteX86" fmla="*/ 7625321 w 12192000"/>
              <a:gd name="connsiteY86" fmla="*/ 4016245 h 6858000"/>
              <a:gd name="connsiteX87" fmla="*/ 7611275 w 12192000"/>
              <a:gd name="connsiteY87" fmla="*/ 4051358 h 6858000"/>
              <a:gd name="connsiteX88" fmla="*/ 7601912 w 12192000"/>
              <a:gd name="connsiteY88" fmla="*/ 4087643 h 6858000"/>
              <a:gd name="connsiteX89" fmla="*/ 7598400 w 12192000"/>
              <a:gd name="connsiteY89" fmla="*/ 4125097 h 6858000"/>
              <a:gd name="connsiteX90" fmla="*/ 7601912 w 12192000"/>
              <a:gd name="connsiteY90" fmla="*/ 4162552 h 6858000"/>
              <a:gd name="connsiteX91" fmla="*/ 7611275 w 12192000"/>
              <a:gd name="connsiteY91" fmla="*/ 4198836 h 6858000"/>
              <a:gd name="connsiteX92" fmla="*/ 7625321 w 12192000"/>
              <a:gd name="connsiteY92" fmla="*/ 4233950 h 6858000"/>
              <a:gd name="connsiteX93" fmla="*/ 7642878 w 12192000"/>
              <a:gd name="connsiteY93" fmla="*/ 4270234 h 6858000"/>
              <a:gd name="connsiteX94" fmla="*/ 7662775 w 12192000"/>
              <a:gd name="connsiteY94" fmla="*/ 4304177 h 6858000"/>
              <a:gd name="connsiteX95" fmla="*/ 7683844 w 12192000"/>
              <a:gd name="connsiteY95" fmla="*/ 4339291 h 6858000"/>
              <a:gd name="connsiteX96" fmla="*/ 7703741 w 12192000"/>
              <a:gd name="connsiteY96" fmla="*/ 4374405 h 6858000"/>
              <a:gd name="connsiteX97" fmla="*/ 7721298 w 12192000"/>
              <a:gd name="connsiteY97" fmla="*/ 4409519 h 6858000"/>
              <a:gd name="connsiteX98" fmla="*/ 7735344 w 12192000"/>
              <a:gd name="connsiteY98" fmla="*/ 4443462 h 6858000"/>
              <a:gd name="connsiteX99" fmla="*/ 7744708 w 12192000"/>
              <a:gd name="connsiteY99" fmla="*/ 4479746 h 6858000"/>
              <a:gd name="connsiteX100" fmla="*/ 7749389 w 12192000"/>
              <a:gd name="connsiteY100" fmla="*/ 4516030 h 6858000"/>
              <a:gd name="connsiteX101" fmla="*/ 7749389 w 12192000"/>
              <a:gd name="connsiteY101" fmla="*/ 4554655 h 6858000"/>
              <a:gd name="connsiteX102" fmla="*/ 7747048 w 12192000"/>
              <a:gd name="connsiteY102" fmla="*/ 4594451 h 6858000"/>
              <a:gd name="connsiteX103" fmla="*/ 7742367 w 12192000"/>
              <a:gd name="connsiteY103" fmla="*/ 4634247 h 6858000"/>
              <a:gd name="connsiteX104" fmla="*/ 7736514 w 12192000"/>
              <a:gd name="connsiteY104" fmla="*/ 4674042 h 6858000"/>
              <a:gd name="connsiteX105" fmla="*/ 7731832 w 12192000"/>
              <a:gd name="connsiteY105" fmla="*/ 4713838 h 6858000"/>
              <a:gd name="connsiteX106" fmla="*/ 7728321 w 12192000"/>
              <a:gd name="connsiteY106" fmla="*/ 4753633 h 6858000"/>
              <a:gd name="connsiteX107" fmla="*/ 7729492 w 12192000"/>
              <a:gd name="connsiteY107" fmla="*/ 4791088 h 6858000"/>
              <a:gd name="connsiteX108" fmla="*/ 7734173 w 12192000"/>
              <a:gd name="connsiteY108" fmla="*/ 4827372 h 6858000"/>
              <a:gd name="connsiteX109" fmla="*/ 7744708 w 12192000"/>
              <a:gd name="connsiteY109" fmla="*/ 4862486 h 6858000"/>
              <a:gd name="connsiteX110" fmla="*/ 7759923 w 12192000"/>
              <a:gd name="connsiteY110" fmla="*/ 4891747 h 6858000"/>
              <a:gd name="connsiteX111" fmla="*/ 7779821 w 12192000"/>
              <a:gd name="connsiteY111" fmla="*/ 4919838 h 6858000"/>
              <a:gd name="connsiteX112" fmla="*/ 7803230 w 12192000"/>
              <a:gd name="connsiteY112" fmla="*/ 4944418 h 6858000"/>
              <a:gd name="connsiteX113" fmla="*/ 7830151 w 12192000"/>
              <a:gd name="connsiteY113" fmla="*/ 4968998 h 6858000"/>
              <a:gd name="connsiteX114" fmla="*/ 7858242 w 12192000"/>
              <a:gd name="connsiteY114" fmla="*/ 4991236 h 6858000"/>
              <a:gd name="connsiteX115" fmla="*/ 7887503 w 12192000"/>
              <a:gd name="connsiteY115" fmla="*/ 5013475 h 6858000"/>
              <a:gd name="connsiteX116" fmla="*/ 7916765 w 12192000"/>
              <a:gd name="connsiteY116" fmla="*/ 5035714 h 6858000"/>
              <a:gd name="connsiteX117" fmla="*/ 7946026 w 12192000"/>
              <a:gd name="connsiteY117" fmla="*/ 5057952 h 6858000"/>
              <a:gd name="connsiteX118" fmla="*/ 7972947 w 12192000"/>
              <a:gd name="connsiteY118" fmla="*/ 5081362 h 6858000"/>
              <a:gd name="connsiteX119" fmla="*/ 7996356 w 12192000"/>
              <a:gd name="connsiteY119" fmla="*/ 5108282 h 6858000"/>
              <a:gd name="connsiteX120" fmla="*/ 8017424 w 12192000"/>
              <a:gd name="connsiteY120" fmla="*/ 5134032 h 6858000"/>
              <a:gd name="connsiteX121" fmla="*/ 8033811 w 12192000"/>
              <a:gd name="connsiteY121" fmla="*/ 5163294 h 6858000"/>
              <a:gd name="connsiteX122" fmla="*/ 8047856 w 12192000"/>
              <a:gd name="connsiteY122" fmla="*/ 5194896 h 6858000"/>
              <a:gd name="connsiteX123" fmla="*/ 8059561 w 12192000"/>
              <a:gd name="connsiteY123" fmla="*/ 5228839 h 6858000"/>
              <a:gd name="connsiteX124" fmla="*/ 8070095 w 12192000"/>
              <a:gd name="connsiteY124" fmla="*/ 5263953 h 6858000"/>
              <a:gd name="connsiteX125" fmla="*/ 8079459 w 12192000"/>
              <a:gd name="connsiteY125" fmla="*/ 5299067 h 6858000"/>
              <a:gd name="connsiteX126" fmla="*/ 8088822 w 12192000"/>
              <a:gd name="connsiteY126" fmla="*/ 5335351 h 6858000"/>
              <a:gd name="connsiteX127" fmla="*/ 8099356 w 12192000"/>
              <a:gd name="connsiteY127" fmla="*/ 5369294 h 6858000"/>
              <a:gd name="connsiteX128" fmla="*/ 8111061 w 12192000"/>
              <a:gd name="connsiteY128" fmla="*/ 5403238 h 6858000"/>
              <a:gd name="connsiteX129" fmla="*/ 8125106 w 12192000"/>
              <a:gd name="connsiteY129" fmla="*/ 5434840 h 6858000"/>
              <a:gd name="connsiteX130" fmla="*/ 8142663 w 12192000"/>
              <a:gd name="connsiteY130" fmla="*/ 5462931 h 6858000"/>
              <a:gd name="connsiteX131" fmla="*/ 8163732 w 12192000"/>
              <a:gd name="connsiteY131" fmla="*/ 5488681 h 6858000"/>
              <a:gd name="connsiteX132" fmla="*/ 8189482 w 12192000"/>
              <a:gd name="connsiteY132" fmla="*/ 5509749 h 6858000"/>
              <a:gd name="connsiteX133" fmla="*/ 8217573 w 12192000"/>
              <a:gd name="connsiteY133" fmla="*/ 5527306 h 6858000"/>
              <a:gd name="connsiteX134" fmla="*/ 8249175 w 12192000"/>
              <a:gd name="connsiteY134" fmla="*/ 5541352 h 6858000"/>
              <a:gd name="connsiteX135" fmla="*/ 8283118 w 12192000"/>
              <a:gd name="connsiteY135" fmla="*/ 5553056 h 6858000"/>
              <a:gd name="connsiteX136" fmla="*/ 8317062 w 12192000"/>
              <a:gd name="connsiteY136" fmla="*/ 5563590 h 6858000"/>
              <a:gd name="connsiteX137" fmla="*/ 8353346 w 12192000"/>
              <a:gd name="connsiteY137" fmla="*/ 5572954 h 6858000"/>
              <a:gd name="connsiteX138" fmla="*/ 8388459 w 12192000"/>
              <a:gd name="connsiteY138" fmla="*/ 5582318 h 6858000"/>
              <a:gd name="connsiteX139" fmla="*/ 8423573 w 12192000"/>
              <a:gd name="connsiteY139" fmla="*/ 5592852 h 6858000"/>
              <a:gd name="connsiteX140" fmla="*/ 8457516 w 12192000"/>
              <a:gd name="connsiteY140" fmla="*/ 5604556 h 6858000"/>
              <a:gd name="connsiteX141" fmla="*/ 8489119 w 12192000"/>
              <a:gd name="connsiteY141" fmla="*/ 5618602 h 6858000"/>
              <a:gd name="connsiteX142" fmla="*/ 8518380 w 12192000"/>
              <a:gd name="connsiteY142" fmla="*/ 5634988 h 6858000"/>
              <a:gd name="connsiteX143" fmla="*/ 8544130 w 12192000"/>
              <a:gd name="connsiteY143" fmla="*/ 5656057 h 6858000"/>
              <a:gd name="connsiteX144" fmla="*/ 8571051 w 12192000"/>
              <a:gd name="connsiteY144" fmla="*/ 5679466 h 6858000"/>
              <a:gd name="connsiteX145" fmla="*/ 8594460 w 12192000"/>
              <a:gd name="connsiteY145" fmla="*/ 5706386 h 6858000"/>
              <a:gd name="connsiteX146" fmla="*/ 8616699 w 12192000"/>
              <a:gd name="connsiteY146" fmla="*/ 5734477 h 6858000"/>
              <a:gd name="connsiteX147" fmla="*/ 8638937 w 12192000"/>
              <a:gd name="connsiteY147" fmla="*/ 5763739 h 6858000"/>
              <a:gd name="connsiteX148" fmla="*/ 8661176 w 12192000"/>
              <a:gd name="connsiteY148" fmla="*/ 5793000 h 6858000"/>
              <a:gd name="connsiteX149" fmla="*/ 8683415 w 12192000"/>
              <a:gd name="connsiteY149" fmla="*/ 5821091 h 6858000"/>
              <a:gd name="connsiteX150" fmla="*/ 8707994 w 12192000"/>
              <a:gd name="connsiteY150" fmla="*/ 5848012 h 6858000"/>
              <a:gd name="connsiteX151" fmla="*/ 8732574 w 12192000"/>
              <a:gd name="connsiteY151" fmla="*/ 5871421 h 6858000"/>
              <a:gd name="connsiteX152" fmla="*/ 8760665 w 12192000"/>
              <a:gd name="connsiteY152" fmla="*/ 5891319 h 6858000"/>
              <a:gd name="connsiteX153" fmla="*/ 8789926 w 12192000"/>
              <a:gd name="connsiteY153" fmla="*/ 5906535 h 6858000"/>
              <a:gd name="connsiteX154" fmla="*/ 8825040 w 12192000"/>
              <a:gd name="connsiteY154" fmla="*/ 5917069 h 6858000"/>
              <a:gd name="connsiteX155" fmla="*/ 8861324 w 12192000"/>
              <a:gd name="connsiteY155" fmla="*/ 5921751 h 6858000"/>
              <a:gd name="connsiteX156" fmla="*/ 8898779 w 12192000"/>
              <a:gd name="connsiteY156" fmla="*/ 5922921 h 6858000"/>
              <a:gd name="connsiteX157" fmla="*/ 8938575 w 12192000"/>
              <a:gd name="connsiteY157" fmla="*/ 5919410 h 6858000"/>
              <a:gd name="connsiteX158" fmla="*/ 8978370 w 12192000"/>
              <a:gd name="connsiteY158" fmla="*/ 5914728 h 6858000"/>
              <a:gd name="connsiteX159" fmla="*/ 9018166 w 12192000"/>
              <a:gd name="connsiteY159" fmla="*/ 5908876 h 6858000"/>
              <a:gd name="connsiteX160" fmla="*/ 9057961 w 12192000"/>
              <a:gd name="connsiteY160" fmla="*/ 5904194 h 6858000"/>
              <a:gd name="connsiteX161" fmla="*/ 9097757 w 12192000"/>
              <a:gd name="connsiteY161" fmla="*/ 5901853 h 6858000"/>
              <a:gd name="connsiteX162" fmla="*/ 9136382 w 12192000"/>
              <a:gd name="connsiteY162" fmla="*/ 5901853 h 6858000"/>
              <a:gd name="connsiteX163" fmla="*/ 9172666 w 12192000"/>
              <a:gd name="connsiteY163" fmla="*/ 5906535 h 6858000"/>
              <a:gd name="connsiteX164" fmla="*/ 9208950 w 12192000"/>
              <a:gd name="connsiteY164" fmla="*/ 5915898 h 6858000"/>
              <a:gd name="connsiteX165" fmla="*/ 9244064 w 12192000"/>
              <a:gd name="connsiteY165" fmla="*/ 5929944 h 6858000"/>
              <a:gd name="connsiteX166" fmla="*/ 9279178 w 12192000"/>
              <a:gd name="connsiteY166" fmla="*/ 5948671 h 6858000"/>
              <a:gd name="connsiteX167" fmla="*/ 9314292 w 12192000"/>
              <a:gd name="connsiteY167" fmla="*/ 5967398 h 6858000"/>
              <a:gd name="connsiteX168" fmla="*/ 9349405 w 12192000"/>
              <a:gd name="connsiteY168" fmla="*/ 5988467 h 6858000"/>
              <a:gd name="connsiteX169" fmla="*/ 9383349 w 12192000"/>
              <a:gd name="connsiteY169" fmla="*/ 6008364 h 6858000"/>
              <a:gd name="connsiteX170" fmla="*/ 9419633 w 12192000"/>
              <a:gd name="connsiteY170" fmla="*/ 6025921 h 6858000"/>
              <a:gd name="connsiteX171" fmla="*/ 9454747 w 12192000"/>
              <a:gd name="connsiteY171" fmla="*/ 6039967 h 6858000"/>
              <a:gd name="connsiteX172" fmla="*/ 9491031 w 12192000"/>
              <a:gd name="connsiteY172" fmla="*/ 6049331 h 6858000"/>
              <a:gd name="connsiteX173" fmla="*/ 9528486 w 12192000"/>
              <a:gd name="connsiteY173" fmla="*/ 6052842 h 6858000"/>
              <a:gd name="connsiteX174" fmla="*/ 9565940 w 12192000"/>
              <a:gd name="connsiteY174" fmla="*/ 6049331 h 6858000"/>
              <a:gd name="connsiteX175" fmla="*/ 9602224 w 12192000"/>
              <a:gd name="connsiteY175" fmla="*/ 6039967 h 6858000"/>
              <a:gd name="connsiteX176" fmla="*/ 9637338 w 12192000"/>
              <a:gd name="connsiteY176" fmla="*/ 6025921 h 6858000"/>
              <a:gd name="connsiteX177" fmla="*/ 9673622 w 12192000"/>
              <a:gd name="connsiteY177" fmla="*/ 6008364 h 6858000"/>
              <a:gd name="connsiteX178" fmla="*/ 9707566 w 12192000"/>
              <a:gd name="connsiteY178" fmla="*/ 5988467 h 6858000"/>
              <a:gd name="connsiteX179" fmla="*/ 9742679 w 12192000"/>
              <a:gd name="connsiteY179" fmla="*/ 5967398 h 6858000"/>
              <a:gd name="connsiteX180" fmla="*/ 9777793 w 12192000"/>
              <a:gd name="connsiteY180" fmla="*/ 5948671 h 6858000"/>
              <a:gd name="connsiteX181" fmla="*/ 9812907 w 12192000"/>
              <a:gd name="connsiteY181" fmla="*/ 5929944 h 6858000"/>
              <a:gd name="connsiteX182" fmla="*/ 9846850 w 12192000"/>
              <a:gd name="connsiteY182" fmla="*/ 5915898 h 6858000"/>
              <a:gd name="connsiteX183" fmla="*/ 9884305 w 12192000"/>
              <a:gd name="connsiteY183" fmla="*/ 5906535 h 6858000"/>
              <a:gd name="connsiteX184" fmla="*/ 9920589 w 12192000"/>
              <a:gd name="connsiteY184" fmla="*/ 5901853 h 6858000"/>
              <a:gd name="connsiteX185" fmla="*/ 9959214 w 12192000"/>
              <a:gd name="connsiteY185" fmla="*/ 5901853 h 6858000"/>
              <a:gd name="connsiteX186" fmla="*/ 9999010 w 12192000"/>
              <a:gd name="connsiteY186" fmla="*/ 5904194 h 6858000"/>
              <a:gd name="connsiteX187" fmla="*/ 10038805 w 12192000"/>
              <a:gd name="connsiteY187" fmla="*/ 5908876 h 6858000"/>
              <a:gd name="connsiteX188" fmla="*/ 10078601 w 12192000"/>
              <a:gd name="connsiteY188" fmla="*/ 5914728 h 6858000"/>
              <a:gd name="connsiteX189" fmla="*/ 10118396 w 12192000"/>
              <a:gd name="connsiteY189" fmla="*/ 5919410 h 6858000"/>
              <a:gd name="connsiteX190" fmla="*/ 10158192 w 12192000"/>
              <a:gd name="connsiteY190" fmla="*/ 5922921 h 6858000"/>
              <a:gd name="connsiteX191" fmla="*/ 10195647 w 12192000"/>
              <a:gd name="connsiteY191" fmla="*/ 5921751 h 6858000"/>
              <a:gd name="connsiteX192" fmla="*/ 10231931 w 12192000"/>
              <a:gd name="connsiteY192" fmla="*/ 5917069 h 6858000"/>
              <a:gd name="connsiteX193" fmla="*/ 10267044 w 12192000"/>
              <a:gd name="connsiteY193" fmla="*/ 5906535 h 6858000"/>
              <a:gd name="connsiteX194" fmla="*/ 10296306 w 12192000"/>
              <a:gd name="connsiteY194" fmla="*/ 5891319 h 6858000"/>
              <a:gd name="connsiteX195" fmla="*/ 10324397 w 12192000"/>
              <a:gd name="connsiteY195" fmla="*/ 5871421 h 6858000"/>
              <a:gd name="connsiteX196" fmla="*/ 10348977 w 12192000"/>
              <a:gd name="connsiteY196" fmla="*/ 5848012 h 6858000"/>
              <a:gd name="connsiteX197" fmla="*/ 10373556 w 12192000"/>
              <a:gd name="connsiteY197" fmla="*/ 5821091 h 6858000"/>
              <a:gd name="connsiteX198" fmla="*/ 10395795 w 12192000"/>
              <a:gd name="connsiteY198" fmla="*/ 5793000 h 6858000"/>
              <a:gd name="connsiteX199" fmla="*/ 10418034 w 12192000"/>
              <a:gd name="connsiteY199" fmla="*/ 5763739 h 6858000"/>
              <a:gd name="connsiteX200" fmla="*/ 10440272 w 12192000"/>
              <a:gd name="connsiteY200" fmla="*/ 5734477 h 6858000"/>
              <a:gd name="connsiteX201" fmla="*/ 10462511 w 12192000"/>
              <a:gd name="connsiteY201" fmla="*/ 5706386 h 6858000"/>
              <a:gd name="connsiteX202" fmla="*/ 10485920 w 12192000"/>
              <a:gd name="connsiteY202" fmla="*/ 5679466 h 6858000"/>
              <a:gd name="connsiteX203" fmla="*/ 10512841 w 12192000"/>
              <a:gd name="connsiteY203" fmla="*/ 5656057 h 6858000"/>
              <a:gd name="connsiteX204" fmla="*/ 10538591 w 12192000"/>
              <a:gd name="connsiteY204" fmla="*/ 5634988 h 6858000"/>
              <a:gd name="connsiteX205" fmla="*/ 10567852 w 12192000"/>
              <a:gd name="connsiteY205" fmla="*/ 5618602 h 6858000"/>
              <a:gd name="connsiteX206" fmla="*/ 10599455 w 12192000"/>
              <a:gd name="connsiteY206" fmla="*/ 5604556 h 6858000"/>
              <a:gd name="connsiteX207" fmla="*/ 10633398 w 12192000"/>
              <a:gd name="connsiteY207" fmla="*/ 5592852 h 6858000"/>
              <a:gd name="connsiteX208" fmla="*/ 10668512 w 12192000"/>
              <a:gd name="connsiteY208" fmla="*/ 5582318 h 6858000"/>
              <a:gd name="connsiteX209" fmla="*/ 10703626 w 12192000"/>
              <a:gd name="connsiteY209" fmla="*/ 5572954 h 6858000"/>
              <a:gd name="connsiteX210" fmla="*/ 10739910 w 12192000"/>
              <a:gd name="connsiteY210" fmla="*/ 5563590 h 6858000"/>
              <a:gd name="connsiteX211" fmla="*/ 10773853 w 12192000"/>
              <a:gd name="connsiteY211" fmla="*/ 5553056 h 6858000"/>
              <a:gd name="connsiteX212" fmla="*/ 10807796 w 12192000"/>
              <a:gd name="connsiteY212" fmla="*/ 5541352 h 6858000"/>
              <a:gd name="connsiteX213" fmla="*/ 10839399 w 12192000"/>
              <a:gd name="connsiteY213" fmla="*/ 5527306 h 6858000"/>
              <a:gd name="connsiteX214" fmla="*/ 10867490 w 12192000"/>
              <a:gd name="connsiteY214" fmla="*/ 5509749 h 6858000"/>
              <a:gd name="connsiteX215" fmla="*/ 10893240 w 12192000"/>
              <a:gd name="connsiteY215" fmla="*/ 5488681 h 6858000"/>
              <a:gd name="connsiteX216" fmla="*/ 10914308 w 12192000"/>
              <a:gd name="connsiteY216" fmla="*/ 5462931 h 6858000"/>
              <a:gd name="connsiteX217" fmla="*/ 10931865 w 12192000"/>
              <a:gd name="connsiteY217" fmla="*/ 5434840 h 6858000"/>
              <a:gd name="connsiteX218" fmla="*/ 10945910 w 12192000"/>
              <a:gd name="connsiteY218" fmla="*/ 5403238 h 6858000"/>
              <a:gd name="connsiteX219" fmla="*/ 10957615 w 12192000"/>
              <a:gd name="connsiteY219" fmla="*/ 5369294 h 6858000"/>
              <a:gd name="connsiteX220" fmla="*/ 10968149 w 12192000"/>
              <a:gd name="connsiteY220" fmla="*/ 5335351 h 6858000"/>
              <a:gd name="connsiteX221" fmla="*/ 10977513 w 12192000"/>
              <a:gd name="connsiteY221" fmla="*/ 5299067 h 6858000"/>
              <a:gd name="connsiteX222" fmla="*/ 10986876 w 12192000"/>
              <a:gd name="connsiteY222" fmla="*/ 5263953 h 6858000"/>
              <a:gd name="connsiteX223" fmla="*/ 10997410 w 12192000"/>
              <a:gd name="connsiteY223" fmla="*/ 5228839 h 6858000"/>
              <a:gd name="connsiteX224" fmla="*/ 11009115 w 12192000"/>
              <a:gd name="connsiteY224" fmla="*/ 5194896 h 6858000"/>
              <a:gd name="connsiteX225" fmla="*/ 11023160 w 12192000"/>
              <a:gd name="connsiteY225" fmla="*/ 5163294 h 6858000"/>
              <a:gd name="connsiteX226" fmla="*/ 11039547 w 12192000"/>
              <a:gd name="connsiteY226" fmla="*/ 5134032 h 6858000"/>
              <a:gd name="connsiteX227" fmla="*/ 11060615 w 12192000"/>
              <a:gd name="connsiteY227" fmla="*/ 5108282 h 6858000"/>
              <a:gd name="connsiteX228" fmla="*/ 11084024 w 12192000"/>
              <a:gd name="connsiteY228" fmla="*/ 5081362 h 6858000"/>
              <a:gd name="connsiteX229" fmla="*/ 11110945 w 12192000"/>
              <a:gd name="connsiteY229" fmla="*/ 5057952 h 6858000"/>
              <a:gd name="connsiteX230" fmla="*/ 11139036 w 12192000"/>
              <a:gd name="connsiteY230" fmla="*/ 5035714 h 6858000"/>
              <a:gd name="connsiteX231" fmla="*/ 11169468 w 12192000"/>
              <a:gd name="connsiteY231" fmla="*/ 5013475 h 6858000"/>
              <a:gd name="connsiteX232" fmla="*/ 11198729 w 12192000"/>
              <a:gd name="connsiteY232" fmla="*/ 4991236 h 6858000"/>
              <a:gd name="connsiteX233" fmla="*/ 11226820 w 12192000"/>
              <a:gd name="connsiteY233" fmla="*/ 4968998 h 6858000"/>
              <a:gd name="connsiteX234" fmla="*/ 11253741 w 12192000"/>
              <a:gd name="connsiteY234" fmla="*/ 4944418 h 6858000"/>
              <a:gd name="connsiteX235" fmla="*/ 11277150 w 12192000"/>
              <a:gd name="connsiteY235" fmla="*/ 4919838 h 6858000"/>
              <a:gd name="connsiteX236" fmla="*/ 11297048 w 12192000"/>
              <a:gd name="connsiteY236" fmla="*/ 4891747 h 6858000"/>
              <a:gd name="connsiteX237" fmla="*/ 11312264 w 12192000"/>
              <a:gd name="connsiteY237" fmla="*/ 4862486 h 6858000"/>
              <a:gd name="connsiteX238" fmla="*/ 11322798 w 12192000"/>
              <a:gd name="connsiteY238" fmla="*/ 4827372 h 6858000"/>
              <a:gd name="connsiteX239" fmla="*/ 11327480 w 12192000"/>
              <a:gd name="connsiteY239" fmla="*/ 4791088 h 6858000"/>
              <a:gd name="connsiteX240" fmla="*/ 11328650 w 12192000"/>
              <a:gd name="connsiteY240" fmla="*/ 4753633 h 6858000"/>
              <a:gd name="connsiteX241" fmla="*/ 11325139 w 12192000"/>
              <a:gd name="connsiteY241" fmla="*/ 4713838 h 6858000"/>
              <a:gd name="connsiteX242" fmla="*/ 11320457 w 12192000"/>
              <a:gd name="connsiteY242" fmla="*/ 4674042 h 6858000"/>
              <a:gd name="connsiteX243" fmla="*/ 11314605 w 12192000"/>
              <a:gd name="connsiteY243" fmla="*/ 4634247 h 6858000"/>
              <a:gd name="connsiteX244" fmla="*/ 11309923 w 12192000"/>
              <a:gd name="connsiteY244" fmla="*/ 4594451 h 6858000"/>
              <a:gd name="connsiteX245" fmla="*/ 11307582 w 12192000"/>
              <a:gd name="connsiteY245" fmla="*/ 4554655 h 6858000"/>
              <a:gd name="connsiteX246" fmla="*/ 11307582 w 12192000"/>
              <a:gd name="connsiteY246" fmla="*/ 4516030 h 6858000"/>
              <a:gd name="connsiteX247" fmla="*/ 11312264 w 12192000"/>
              <a:gd name="connsiteY247" fmla="*/ 4479746 h 6858000"/>
              <a:gd name="connsiteX248" fmla="*/ 11321628 w 12192000"/>
              <a:gd name="connsiteY248" fmla="*/ 4443462 h 6858000"/>
              <a:gd name="connsiteX249" fmla="*/ 11335673 w 12192000"/>
              <a:gd name="connsiteY249" fmla="*/ 4409519 h 6858000"/>
              <a:gd name="connsiteX250" fmla="*/ 11354400 w 12192000"/>
              <a:gd name="connsiteY250" fmla="*/ 4374405 h 6858000"/>
              <a:gd name="connsiteX251" fmla="*/ 11373128 w 12192000"/>
              <a:gd name="connsiteY251" fmla="*/ 4339291 h 6858000"/>
              <a:gd name="connsiteX252" fmla="*/ 11394196 w 12192000"/>
              <a:gd name="connsiteY252" fmla="*/ 4304177 h 6858000"/>
              <a:gd name="connsiteX253" fmla="*/ 11414094 w 12192000"/>
              <a:gd name="connsiteY253" fmla="*/ 4270234 h 6858000"/>
              <a:gd name="connsiteX254" fmla="*/ 11431650 w 12192000"/>
              <a:gd name="connsiteY254" fmla="*/ 4233950 h 6858000"/>
              <a:gd name="connsiteX255" fmla="*/ 11445696 w 12192000"/>
              <a:gd name="connsiteY255" fmla="*/ 4198836 h 6858000"/>
              <a:gd name="connsiteX256" fmla="*/ 11455060 w 12192000"/>
              <a:gd name="connsiteY256" fmla="*/ 4162552 h 6858000"/>
              <a:gd name="connsiteX257" fmla="*/ 11458571 w 12192000"/>
              <a:gd name="connsiteY257" fmla="*/ 4125097 h 6858000"/>
              <a:gd name="connsiteX258" fmla="*/ 11455060 w 12192000"/>
              <a:gd name="connsiteY258" fmla="*/ 4087643 h 6858000"/>
              <a:gd name="connsiteX259" fmla="*/ 11445696 w 12192000"/>
              <a:gd name="connsiteY259" fmla="*/ 4051358 h 6858000"/>
              <a:gd name="connsiteX260" fmla="*/ 11431650 w 12192000"/>
              <a:gd name="connsiteY260" fmla="*/ 4016245 h 6858000"/>
              <a:gd name="connsiteX261" fmla="*/ 11414094 w 12192000"/>
              <a:gd name="connsiteY261" fmla="*/ 3979961 h 6858000"/>
              <a:gd name="connsiteX262" fmla="*/ 11394196 w 12192000"/>
              <a:gd name="connsiteY262" fmla="*/ 3946017 h 6858000"/>
              <a:gd name="connsiteX263" fmla="*/ 11373128 w 12192000"/>
              <a:gd name="connsiteY263" fmla="*/ 3910903 h 6858000"/>
              <a:gd name="connsiteX264" fmla="*/ 11354400 w 12192000"/>
              <a:gd name="connsiteY264" fmla="*/ 3875790 h 6858000"/>
              <a:gd name="connsiteX265" fmla="*/ 11335673 w 12192000"/>
              <a:gd name="connsiteY265" fmla="*/ 3840676 h 6858000"/>
              <a:gd name="connsiteX266" fmla="*/ 11321628 w 12192000"/>
              <a:gd name="connsiteY266" fmla="*/ 3806733 h 6858000"/>
              <a:gd name="connsiteX267" fmla="*/ 11312264 w 12192000"/>
              <a:gd name="connsiteY267" fmla="*/ 3770449 h 6858000"/>
              <a:gd name="connsiteX268" fmla="*/ 11307582 w 12192000"/>
              <a:gd name="connsiteY268" fmla="*/ 3734164 h 6858000"/>
              <a:gd name="connsiteX269" fmla="*/ 11307582 w 12192000"/>
              <a:gd name="connsiteY269" fmla="*/ 3695539 h 6858000"/>
              <a:gd name="connsiteX270" fmla="*/ 11309923 w 12192000"/>
              <a:gd name="connsiteY270" fmla="*/ 3655744 h 6858000"/>
              <a:gd name="connsiteX271" fmla="*/ 11314605 w 12192000"/>
              <a:gd name="connsiteY271" fmla="*/ 3615948 h 6858000"/>
              <a:gd name="connsiteX272" fmla="*/ 11320457 w 12192000"/>
              <a:gd name="connsiteY272" fmla="*/ 3576152 h 6858000"/>
              <a:gd name="connsiteX273" fmla="*/ 11325139 w 12192000"/>
              <a:gd name="connsiteY273" fmla="*/ 3536357 h 6858000"/>
              <a:gd name="connsiteX274" fmla="*/ 11328650 w 12192000"/>
              <a:gd name="connsiteY274" fmla="*/ 3496561 h 6858000"/>
              <a:gd name="connsiteX275" fmla="*/ 11327480 w 12192000"/>
              <a:gd name="connsiteY275" fmla="*/ 3459107 h 6858000"/>
              <a:gd name="connsiteX276" fmla="*/ 11322798 w 12192000"/>
              <a:gd name="connsiteY276" fmla="*/ 3422822 h 6858000"/>
              <a:gd name="connsiteX277" fmla="*/ 11312264 w 12192000"/>
              <a:gd name="connsiteY277" fmla="*/ 3387709 h 6858000"/>
              <a:gd name="connsiteX278" fmla="*/ 11297048 w 12192000"/>
              <a:gd name="connsiteY278" fmla="*/ 3358447 h 6858000"/>
              <a:gd name="connsiteX279" fmla="*/ 11277150 w 12192000"/>
              <a:gd name="connsiteY279" fmla="*/ 3330356 h 6858000"/>
              <a:gd name="connsiteX280" fmla="*/ 11253741 w 12192000"/>
              <a:gd name="connsiteY280" fmla="*/ 3305777 h 6858000"/>
              <a:gd name="connsiteX281" fmla="*/ 11226820 w 12192000"/>
              <a:gd name="connsiteY281" fmla="*/ 3281197 h 6858000"/>
              <a:gd name="connsiteX282" fmla="*/ 11198729 w 12192000"/>
              <a:gd name="connsiteY282" fmla="*/ 3258958 h 6858000"/>
              <a:gd name="connsiteX283" fmla="*/ 11169468 w 12192000"/>
              <a:gd name="connsiteY283" fmla="*/ 3236720 h 6858000"/>
              <a:gd name="connsiteX284" fmla="*/ 11139036 w 12192000"/>
              <a:gd name="connsiteY284" fmla="*/ 3214481 h 6858000"/>
              <a:gd name="connsiteX285" fmla="*/ 11110945 w 12192000"/>
              <a:gd name="connsiteY285" fmla="*/ 3192242 h 6858000"/>
              <a:gd name="connsiteX286" fmla="*/ 11084024 w 12192000"/>
              <a:gd name="connsiteY286" fmla="*/ 3168833 h 6858000"/>
              <a:gd name="connsiteX287" fmla="*/ 11060615 w 12192000"/>
              <a:gd name="connsiteY287" fmla="*/ 3141913 h 6858000"/>
              <a:gd name="connsiteX288" fmla="*/ 11039547 w 12192000"/>
              <a:gd name="connsiteY288" fmla="*/ 3116162 h 6858000"/>
              <a:gd name="connsiteX289" fmla="*/ 11023160 w 12192000"/>
              <a:gd name="connsiteY289" fmla="*/ 3086901 h 6858000"/>
              <a:gd name="connsiteX290" fmla="*/ 11009115 w 12192000"/>
              <a:gd name="connsiteY290" fmla="*/ 3055299 h 6858000"/>
              <a:gd name="connsiteX291" fmla="*/ 10997410 w 12192000"/>
              <a:gd name="connsiteY291" fmla="*/ 3021355 h 6858000"/>
              <a:gd name="connsiteX292" fmla="*/ 10986876 w 12192000"/>
              <a:gd name="connsiteY292" fmla="*/ 2986242 h 6858000"/>
              <a:gd name="connsiteX293" fmla="*/ 10977513 w 12192000"/>
              <a:gd name="connsiteY293" fmla="*/ 2951128 h 6858000"/>
              <a:gd name="connsiteX294" fmla="*/ 10968149 w 12192000"/>
              <a:gd name="connsiteY294" fmla="*/ 2914844 h 6858000"/>
              <a:gd name="connsiteX295" fmla="*/ 10957615 w 12192000"/>
              <a:gd name="connsiteY295" fmla="*/ 2880900 h 6858000"/>
              <a:gd name="connsiteX296" fmla="*/ 10945910 w 12192000"/>
              <a:gd name="connsiteY296" fmla="*/ 2846957 h 6858000"/>
              <a:gd name="connsiteX297" fmla="*/ 10931865 w 12192000"/>
              <a:gd name="connsiteY297" fmla="*/ 2815355 h 6858000"/>
              <a:gd name="connsiteX298" fmla="*/ 10914308 w 12192000"/>
              <a:gd name="connsiteY298" fmla="*/ 2787264 h 6858000"/>
              <a:gd name="connsiteX299" fmla="*/ 10893240 w 12192000"/>
              <a:gd name="connsiteY299" fmla="*/ 2761514 h 6858000"/>
              <a:gd name="connsiteX300" fmla="*/ 10867490 w 12192000"/>
              <a:gd name="connsiteY300" fmla="*/ 2740445 h 6858000"/>
              <a:gd name="connsiteX301" fmla="*/ 10839399 w 12192000"/>
              <a:gd name="connsiteY301" fmla="*/ 2722888 h 6858000"/>
              <a:gd name="connsiteX302" fmla="*/ 10807796 w 12192000"/>
              <a:gd name="connsiteY302" fmla="*/ 2708843 h 6858000"/>
              <a:gd name="connsiteX303" fmla="*/ 10773853 w 12192000"/>
              <a:gd name="connsiteY303" fmla="*/ 2697138 h 6858000"/>
              <a:gd name="connsiteX304" fmla="*/ 10739910 w 12192000"/>
              <a:gd name="connsiteY304" fmla="*/ 2686604 h 6858000"/>
              <a:gd name="connsiteX305" fmla="*/ 10703626 w 12192000"/>
              <a:gd name="connsiteY305" fmla="*/ 2677241 h 6858000"/>
              <a:gd name="connsiteX306" fmla="*/ 10668512 w 12192000"/>
              <a:gd name="connsiteY306" fmla="*/ 2667877 h 6858000"/>
              <a:gd name="connsiteX307" fmla="*/ 10633398 w 12192000"/>
              <a:gd name="connsiteY307" fmla="*/ 2657343 h 6858000"/>
              <a:gd name="connsiteX308" fmla="*/ 10599455 w 12192000"/>
              <a:gd name="connsiteY308" fmla="*/ 2645638 h 6858000"/>
              <a:gd name="connsiteX309" fmla="*/ 10567852 w 12192000"/>
              <a:gd name="connsiteY309" fmla="*/ 2631593 h 6858000"/>
              <a:gd name="connsiteX310" fmla="*/ 10538591 w 12192000"/>
              <a:gd name="connsiteY310" fmla="*/ 2615206 h 6858000"/>
              <a:gd name="connsiteX311" fmla="*/ 10512841 w 12192000"/>
              <a:gd name="connsiteY311" fmla="*/ 2594138 h 6858000"/>
              <a:gd name="connsiteX312" fmla="*/ 10485920 w 12192000"/>
              <a:gd name="connsiteY312" fmla="*/ 2570729 h 6858000"/>
              <a:gd name="connsiteX313" fmla="*/ 10462511 w 12192000"/>
              <a:gd name="connsiteY313" fmla="*/ 2543808 h 6858000"/>
              <a:gd name="connsiteX314" fmla="*/ 10440272 w 12192000"/>
              <a:gd name="connsiteY314" fmla="*/ 2515717 h 6858000"/>
              <a:gd name="connsiteX315" fmla="*/ 10418034 w 12192000"/>
              <a:gd name="connsiteY315" fmla="*/ 2486456 h 6858000"/>
              <a:gd name="connsiteX316" fmla="*/ 10395795 w 12192000"/>
              <a:gd name="connsiteY316" fmla="*/ 2457194 h 6858000"/>
              <a:gd name="connsiteX317" fmla="*/ 10373556 w 12192000"/>
              <a:gd name="connsiteY317" fmla="*/ 2429103 h 6858000"/>
              <a:gd name="connsiteX318" fmla="*/ 10348977 w 12192000"/>
              <a:gd name="connsiteY318" fmla="*/ 2402183 h 6858000"/>
              <a:gd name="connsiteX319" fmla="*/ 10324397 w 12192000"/>
              <a:gd name="connsiteY319" fmla="*/ 2378774 h 6858000"/>
              <a:gd name="connsiteX320" fmla="*/ 10296306 w 12192000"/>
              <a:gd name="connsiteY320" fmla="*/ 2358876 h 6858000"/>
              <a:gd name="connsiteX321" fmla="*/ 10267044 w 12192000"/>
              <a:gd name="connsiteY321" fmla="*/ 2343660 h 6858000"/>
              <a:gd name="connsiteX322" fmla="*/ 10231931 w 12192000"/>
              <a:gd name="connsiteY322" fmla="*/ 2333126 h 6858000"/>
              <a:gd name="connsiteX323" fmla="*/ 10195647 w 12192000"/>
              <a:gd name="connsiteY323" fmla="*/ 2328444 h 6858000"/>
              <a:gd name="connsiteX324" fmla="*/ 10158192 w 12192000"/>
              <a:gd name="connsiteY324" fmla="*/ 2327274 h 6858000"/>
              <a:gd name="connsiteX325" fmla="*/ 10118396 w 12192000"/>
              <a:gd name="connsiteY325" fmla="*/ 2330785 h 6858000"/>
              <a:gd name="connsiteX326" fmla="*/ 10078601 w 12192000"/>
              <a:gd name="connsiteY326" fmla="*/ 2335467 h 6858000"/>
              <a:gd name="connsiteX327" fmla="*/ 10038805 w 12192000"/>
              <a:gd name="connsiteY327" fmla="*/ 2341319 h 6858000"/>
              <a:gd name="connsiteX328" fmla="*/ 9999010 w 12192000"/>
              <a:gd name="connsiteY328" fmla="*/ 2346001 h 6858000"/>
              <a:gd name="connsiteX329" fmla="*/ 9959214 w 12192000"/>
              <a:gd name="connsiteY329" fmla="*/ 2348342 h 6858000"/>
              <a:gd name="connsiteX330" fmla="*/ 9920589 w 12192000"/>
              <a:gd name="connsiteY330" fmla="*/ 2348342 h 6858000"/>
              <a:gd name="connsiteX331" fmla="*/ 9884305 w 12192000"/>
              <a:gd name="connsiteY331" fmla="*/ 2343660 h 6858000"/>
              <a:gd name="connsiteX332" fmla="*/ 9846850 w 12192000"/>
              <a:gd name="connsiteY332" fmla="*/ 2334296 h 6858000"/>
              <a:gd name="connsiteX333" fmla="*/ 9812907 w 12192000"/>
              <a:gd name="connsiteY333" fmla="*/ 2320251 h 6858000"/>
              <a:gd name="connsiteX334" fmla="*/ 9777793 w 12192000"/>
              <a:gd name="connsiteY334" fmla="*/ 2301524 h 6858000"/>
              <a:gd name="connsiteX335" fmla="*/ 9742679 w 12192000"/>
              <a:gd name="connsiteY335" fmla="*/ 2282796 h 6858000"/>
              <a:gd name="connsiteX336" fmla="*/ 9707566 w 12192000"/>
              <a:gd name="connsiteY336" fmla="*/ 2261728 h 6858000"/>
              <a:gd name="connsiteX337" fmla="*/ 9673622 w 12192000"/>
              <a:gd name="connsiteY337" fmla="*/ 2241830 h 6858000"/>
              <a:gd name="connsiteX338" fmla="*/ 9637338 w 12192000"/>
              <a:gd name="connsiteY338" fmla="*/ 2224273 h 6858000"/>
              <a:gd name="connsiteX339" fmla="*/ 9602224 w 12192000"/>
              <a:gd name="connsiteY339" fmla="*/ 2210228 h 6858000"/>
              <a:gd name="connsiteX340" fmla="*/ 9565940 w 12192000"/>
              <a:gd name="connsiteY340" fmla="*/ 2200864 h 6858000"/>
              <a:gd name="connsiteX341" fmla="*/ 9528486 w 12192000"/>
              <a:gd name="connsiteY341" fmla="*/ 21973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12192000" h="6858000">
                <a:moveTo>
                  <a:pt x="0" y="0"/>
                </a:moveTo>
                <a:lnTo>
                  <a:pt x="12192000" y="0"/>
                </a:lnTo>
                <a:lnTo>
                  <a:pt x="12192000" y="6858000"/>
                </a:lnTo>
                <a:lnTo>
                  <a:pt x="0" y="6858000"/>
                </a:lnTo>
                <a:lnTo>
                  <a:pt x="0" y="0"/>
                </a:lnTo>
                <a:close/>
                <a:moveTo>
                  <a:pt x="9528486" y="2197353"/>
                </a:moveTo>
                <a:lnTo>
                  <a:pt x="9491031" y="2200864"/>
                </a:lnTo>
                <a:lnTo>
                  <a:pt x="9454747" y="2210228"/>
                </a:lnTo>
                <a:lnTo>
                  <a:pt x="9419633" y="2224273"/>
                </a:lnTo>
                <a:lnTo>
                  <a:pt x="9383349" y="2241830"/>
                </a:lnTo>
                <a:lnTo>
                  <a:pt x="9349405" y="2261728"/>
                </a:lnTo>
                <a:lnTo>
                  <a:pt x="9314292" y="2282796"/>
                </a:lnTo>
                <a:lnTo>
                  <a:pt x="9279178" y="2301524"/>
                </a:lnTo>
                <a:lnTo>
                  <a:pt x="9244064" y="2320251"/>
                </a:lnTo>
                <a:lnTo>
                  <a:pt x="9208950" y="2334296"/>
                </a:lnTo>
                <a:lnTo>
                  <a:pt x="9172666" y="2343660"/>
                </a:lnTo>
                <a:lnTo>
                  <a:pt x="9136382" y="2348342"/>
                </a:lnTo>
                <a:lnTo>
                  <a:pt x="9097757" y="2348342"/>
                </a:lnTo>
                <a:lnTo>
                  <a:pt x="9057961" y="2346001"/>
                </a:lnTo>
                <a:lnTo>
                  <a:pt x="9018166" y="2341319"/>
                </a:lnTo>
                <a:lnTo>
                  <a:pt x="8978370" y="2335467"/>
                </a:lnTo>
                <a:lnTo>
                  <a:pt x="8938575" y="2330785"/>
                </a:lnTo>
                <a:lnTo>
                  <a:pt x="8898779" y="2327274"/>
                </a:lnTo>
                <a:lnTo>
                  <a:pt x="8861324" y="2328444"/>
                </a:lnTo>
                <a:lnTo>
                  <a:pt x="8825040" y="2333126"/>
                </a:lnTo>
                <a:lnTo>
                  <a:pt x="8789926" y="2343660"/>
                </a:lnTo>
                <a:lnTo>
                  <a:pt x="8760665" y="2358876"/>
                </a:lnTo>
                <a:lnTo>
                  <a:pt x="8732574" y="2378774"/>
                </a:lnTo>
                <a:lnTo>
                  <a:pt x="8707994" y="2402183"/>
                </a:lnTo>
                <a:lnTo>
                  <a:pt x="8683415" y="2429103"/>
                </a:lnTo>
                <a:lnTo>
                  <a:pt x="8661176" y="2457194"/>
                </a:lnTo>
                <a:lnTo>
                  <a:pt x="8638937" y="2486456"/>
                </a:lnTo>
                <a:lnTo>
                  <a:pt x="8616699" y="2515717"/>
                </a:lnTo>
                <a:lnTo>
                  <a:pt x="8594460" y="2543808"/>
                </a:lnTo>
                <a:lnTo>
                  <a:pt x="8571051" y="2570729"/>
                </a:lnTo>
                <a:lnTo>
                  <a:pt x="8544130" y="2594138"/>
                </a:lnTo>
                <a:lnTo>
                  <a:pt x="8518380" y="2615206"/>
                </a:lnTo>
                <a:lnTo>
                  <a:pt x="8489119" y="2631593"/>
                </a:lnTo>
                <a:lnTo>
                  <a:pt x="8457516" y="2645638"/>
                </a:lnTo>
                <a:lnTo>
                  <a:pt x="8423573" y="2657343"/>
                </a:lnTo>
                <a:lnTo>
                  <a:pt x="8388459" y="2667877"/>
                </a:lnTo>
                <a:lnTo>
                  <a:pt x="8353346" y="2677241"/>
                </a:lnTo>
                <a:lnTo>
                  <a:pt x="8317062" y="2686604"/>
                </a:lnTo>
                <a:lnTo>
                  <a:pt x="8283118" y="2697138"/>
                </a:lnTo>
                <a:lnTo>
                  <a:pt x="8249175" y="2708843"/>
                </a:lnTo>
                <a:lnTo>
                  <a:pt x="8217573" y="2722888"/>
                </a:lnTo>
                <a:lnTo>
                  <a:pt x="8189482" y="2740445"/>
                </a:lnTo>
                <a:lnTo>
                  <a:pt x="8163732" y="2761514"/>
                </a:lnTo>
                <a:lnTo>
                  <a:pt x="8142663" y="2787264"/>
                </a:lnTo>
                <a:lnTo>
                  <a:pt x="8125106" y="2815355"/>
                </a:lnTo>
                <a:lnTo>
                  <a:pt x="8111061" y="2846957"/>
                </a:lnTo>
                <a:lnTo>
                  <a:pt x="8099356" y="2880900"/>
                </a:lnTo>
                <a:lnTo>
                  <a:pt x="8088822" y="2914844"/>
                </a:lnTo>
                <a:lnTo>
                  <a:pt x="8079459" y="2951128"/>
                </a:lnTo>
                <a:lnTo>
                  <a:pt x="8070095" y="2986242"/>
                </a:lnTo>
                <a:lnTo>
                  <a:pt x="8059561" y="3021355"/>
                </a:lnTo>
                <a:lnTo>
                  <a:pt x="8047856" y="3055299"/>
                </a:lnTo>
                <a:lnTo>
                  <a:pt x="8033811" y="3086901"/>
                </a:lnTo>
                <a:lnTo>
                  <a:pt x="8017424" y="3116162"/>
                </a:lnTo>
                <a:lnTo>
                  <a:pt x="7996356" y="3141913"/>
                </a:lnTo>
                <a:lnTo>
                  <a:pt x="7972947" y="3168833"/>
                </a:lnTo>
                <a:lnTo>
                  <a:pt x="7946026" y="3192242"/>
                </a:lnTo>
                <a:lnTo>
                  <a:pt x="7916765" y="3214481"/>
                </a:lnTo>
                <a:lnTo>
                  <a:pt x="7887503" y="3236720"/>
                </a:lnTo>
                <a:lnTo>
                  <a:pt x="7858242" y="3258958"/>
                </a:lnTo>
                <a:lnTo>
                  <a:pt x="7830151" y="3281197"/>
                </a:lnTo>
                <a:lnTo>
                  <a:pt x="7803230" y="3305777"/>
                </a:lnTo>
                <a:lnTo>
                  <a:pt x="7779821" y="3330356"/>
                </a:lnTo>
                <a:lnTo>
                  <a:pt x="7759923" y="3358447"/>
                </a:lnTo>
                <a:lnTo>
                  <a:pt x="7744708" y="3387709"/>
                </a:lnTo>
                <a:lnTo>
                  <a:pt x="7734173" y="3422822"/>
                </a:lnTo>
                <a:lnTo>
                  <a:pt x="7729492" y="3459107"/>
                </a:lnTo>
                <a:lnTo>
                  <a:pt x="7728321" y="3496561"/>
                </a:lnTo>
                <a:lnTo>
                  <a:pt x="7731832" y="3536357"/>
                </a:lnTo>
                <a:lnTo>
                  <a:pt x="7736514" y="3576152"/>
                </a:lnTo>
                <a:lnTo>
                  <a:pt x="7742367" y="3615948"/>
                </a:lnTo>
                <a:lnTo>
                  <a:pt x="7747048" y="3655744"/>
                </a:lnTo>
                <a:lnTo>
                  <a:pt x="7749389" y="3695539"/>
                </a:lnTo>
                <a:lnTo>
                  <a:pt x="7749389" y="3734164"/>
                </a:lnTo>
                <a:lnTo>
                  <a:pt x="7744708" y="3770449"/>
                </a:lnTo>
                <a:lnTo>
                  <a:pt x="7735344" y="3806733"/>
                </a:lnTo>
                <a:lnTo>
                  <a:pt x="7721298" y="3840676"/>
                </a:lnTo>
                <a:lnTo>
                  <a:pt x="7703741" y="3875790"/>
                </a:lnTo>
                <a:lnTo>
                  <a:pt x="7683844" y="3910903"/>
                </a:lnTo>
                <a:lnTo>
                  <a:pt x="7662775" y="3946017"/>
                </a:lnTo>
                <a:lnTo>
                  <a:pt x="7642878" y="3979961"/>
                </a:lnTo>
                <a:lnTo>
                  <a:pt x="7625321" y="4016245"/>
                </a:lnTo>
                <a:lnTo>
                  <a:pt x="7611275" y="4051358"/>
                </a:lnTo>
                <a:lnTo>
                  <a:pt x="7601912" y="4087643"/>
                </a:lnTo>
                <a:lnTo>
                  <a:pt x="7598400" y="4125097"/>
                </a:lnTo>
                <a:lnTo>
                  <a:pt x="7601912" y="4162552"/>
                </a:lnTo>
                <a:lnTo>
                  <a:pt x="7611275" y="4198836"/>
                </a:lnTo>
                <a:lnTo>
                  <a:pt x="7625321" y="4233950"/>
                </a:lnTo>
                <a:lnTo>
                  <a:pt x="7642878" y="4270234"/>
                </a:lnTo>
                <a:lnTo>
                  <a:pt x="7662775" y="4304177"/>
                </a:lnTo>
                <a:lnTo>
                  <a:pt x="7683844" y="4339291"/>
                </a:lnTo>
                <a:lnTo>
                  <a:pt x="7703741" y="4374405"/>
                </a:lnTo>
                <a:lnTo>
                  <a:pt x="7721298" y="4409519"/>
                </a:lnTo>
                <a:lnTo>
                  <a:pt x="7735344" y="4443462"/>
                </a:lnTo>
                <a:lnTo>
                  <a:pt x="7744708" y="4479746"/>
                </a:lnTo>
                <a:lnTo>
                  <a:pt x="7749389" y="4516030"/>
                </a:lnTo>
                <a:lnTo>
                  <a:pt x="7749389" y="4554655"/>
                </a:lnTo>
                <a:lnTo>
                  <a:pt x="7747048" y="4594451"/>
                </a:lnTo>
                <a:lnTo>
                  <a:pt x="7742367" y="4634247"/>
                </a:lnTo>
                <a:lnTo>
                  <a:pt x="7736514" y="4674042"/>
                </a:lnTo>
                <a:lnTo>
                  <a:pt x="7731832" y="4713838"/>
                </a:lnTo>
                <a:lnTo>
                  <a:pt x="7728321" y="4753633"/>
                </a:lnTo>
                <a:lnTo>
                  <a:pt x="7729492" y="4791088"/>
                </a:lnTo>
                <a:lnTo>
                  <a:pt x="7734173" y="4827372"/>
                </a:lnTo>
                <a:lnTo>
                  <a:pt x="7744708" y="4862486"/>
                </a:lnTo>
                <a:lnTo>
                  <a:pt x="7759923" y="4891747"/>
                </a:lnTo>
                <a:lnTo>
                  <a:pt x="7779821" y="4919838"/>
                </a:lnTo>
                <a:lnTo>
                  <a:pt x="7803230" y="4944418"/>
                </a:lnTo>
                <a:lnTo>
                  <a:pt x="7830151" y="4968998"/>
                </a:lnTo>
                <a:lnTo>
                  <a:pt x="7858242" y="4991236"/>
                </a:lnTo>
                <a:lnTo>
                  <a:pt x="7887503" y="5013475"/>
                </a:lnTo>
                <a:lnTo>
                  <a:pt x="7916765" y="5035714"/>
                </a:lnTo>
                <a:lnTo>
                  <a:pt x="7946026" y="5057952"/>
                </a:lnTo>
                <a:lnTo>
                  <a:pt x="7972947" y="5081362"/>
                </a:lnTo>
                <a:lnTo>
                  <a:pt x="7996356" y="5108282"/>
                </a:lnTo>
                <a:lnTo>
                  <a:pt x="8017424" y="5134032"/>
                </a:lnTo>
                <a:lnTo>
                  <a:pt x="8033811" y="5163294"/>
                </a:lnTo>
                <a:lnTo>
                  <a:pt x="8047856" y="5194896"/>
                </a:lnTo>
                <a:lnTo>
                  <a:pt x="8059561" y="5228839"/>
                </a:lnTo>
                <a:lnTo>
                  <a:pt x="8070095" y="5263953"/>
                </a:lnTo>
                <a:lnTo>
                  <a:pt x="8079459" y="5299067"/>
                </a:lnTo>
                <a:lnTo>
                  <a:pt x="8088822" y="5335351"/>
                </a:lnTo>
                <a:lnTo>
                  <a:pt x="8099356" y="5369294"/>
                </a:lnTo>
                <a:lnTo>
                  <a:pt x="8111061" y="5403238"/>
                </a:lnTo>
                <a:lnTo>
                  <a:pt x="8125106" y="5434840"/>
                </a:lnTo>
                <a:lnTo>
                  <a:pt x="8142663" y="5462931"/>
                </a:lnTo>
                <a:lnTo>
                  <a:pt x="8163732" y="5488681"/>
                </a:lnTo>
                <a:lnTo>
                  <a:pt x="8189482" y="5509749"/>
                </a:lnTo>
                <a:lnTo>
                  <a:pt x="8217573" y="5527306"/>
                </a:lnTo>
                <a:lnTo>
                  <a:pt x="8249175" y="5541352"/>
                </a:lnTo>
                <a:lnTo>
                  <a:pt x="8283118" y="5553056"/>
                </a:lnTo>
                <a:lnTo>
                  <a:pt x="8317062" y="5563590"/>
                </a:lnTo>
                <a:lnTo>
                  <a:pt x="8353346" y="5572954"/>
                </a:lnTo>
                <a:lnTo>
                  <a:pt x="8388459" y="5582318"/>
                </a:lnTo>
                <a:lnTo>
                  <a:pt x="8423573" y="5592852"/>
                </a:lnTo>
                <a:lnTo>
                  <a:pt x="8457516" y="5604556"/>
                </a:lnTo>
                <a:lnTo>
                  <a:pt x="8489119" y="5618602"/>
                </a:lnTo>
                <a:lnTo>
                  <a:pt x="8518380" y="5634988"/>
                </a:lnTo>
                <a:lnTo>
                  <a:pt x="8544130" y="5656057"/>
                </a:lnTo>
                <a:lnTo>
                  <a:pt x="8571051" y="5679466"/>
                </a:lnTo>
                <a:lnTo>
                  <a:pt x="8594460" y="5706386"/>
                </a:lnTo>
                <a:lnTo>
                  <a:pt x="8616699" y="5734477"/>
                </a:lnTo>
                <a:lnTo>
                  <a:pt x="8638937" y="5763739"/>
                </a:lnTo>
                <a:lnTo>
                  <a:pt x="8661176" y="5793000"/>
                </a:lnTo>
                <a:lnTo>
                  <a:pt x="8683415" y="5821091"/>
                </a:lnTo>
                <a:lnTo>
                  <a:pt x="8707994" y="5848012"/>
                </a:lnTo>
                <a:lnTo>
                  <a:pt x="8732574" y="5871421"/>
                </a:lnTo>
                <a:lnTo>
                  <a:pt x="8760665" y="5891319"/>
                </a:lnTo>
                <a:lnTo>
                  <a:pt x="8789926" y="5906535"/>
                </a:lnTo>
                <a:lnTo>
                  <a:pt x="8825040" y="5917069"/>
                </a:lnTo>
                <a:lnTo>
                  <a:pt x="8861324" y="5921751"/>
                </a:lnTo>
                <a:lnTo>
                  <a:pt x="8898779" y="5922921"/>
                </a:lnTo>
                <a:lnTo>
                  <a:pt x="8938575" y="5919410"/>
                </a:lnTo>
                <a:lnTo>
                  <a:pt x="8978370" y="5914728"/>
                </a:lnTo>
                <a:lnTo>
                  <a:pt x="9018166" y="5908876"/>
                </a:lnTo>
                <a:lnTo>
                  <a:pt x="9057961" y="5904194"/>
                </a:lnTo>
                <a:lnTo>
                  <a:pt x="9097757" y="5901853"/>
                </a:lnTo>
                <a:lnTo>
                  <a:pt x="9136382" y="5901853"/>
                </a:lnTo>
                <a:lnTo>
                  <a:pt x="9172666" y="5906535"/>
                </a:lnTo>
                <a:lnTo>
                  <a:pt x="9208950" y="5915898"/>
                </a:lnTo>
                <a:lnTo>
                  <a:pt x="9244064" y="5929944"/>
                </a:lnTo>
                <a:lnTo>
                  <a:pt x="9279178" y="5948671"/>
                </a:lnTo>
                <a:lnTo>
                  <a:pt x="9314292" y="5967398"/>
                </a:lnTo>
                <a:lnTo>
                  <a:pt x="9349405" y="5988467"/>
                </a:lnTo>
                <a:lnTo>
                  <a:pt x="9383349" y="6008364"/>
                </a:lnTo>
                <a:lnTo>
                  <a:pt x="9419633" y="6025921"/>
                </a:lnTo>
                <a:lnTo>
                  <a:pt x="9454747" y="6039967"/>
                </a:lnTo>
                <a:lnTo>
                  <a:pt x="9491031" y="6049331"/>
                </a:lnTo>
                <a:lnTo>
                  <a:pt x="9528486" y="6052842"/>
                </a:lnTo>
                <a:lnTo>
                  <a:pt x="9565940" y="6049331"/>
                </a:lnTo>
                <a:lnTo>
                  <a:pt x="9602224" y="6039967"/>
                </a:lnTo>
                <a:lnTo>
                  <a:pt x="9637338" y="6025921"/>
                </a:lnTo>
                <a:lnTo>
                  <a:pt x="9673622" y="6008364"/>
                </a:lnTo>
                <a:lnTo>
                  <a:pt x="9707566" y="5988467"/>
                </a:lnTo>
                <a:lnTo>
                  <a:pt x="9742679" y="5967398"/>
                </a:lnTo>
                <a:lnTo>
                  <a:pt x="9777793" y="5948671"/>
                </a:lnTo>
                <a:lnTo>
                  <a:pt x="9812907" y="5929944"/>
                </a:lnTo>
                <a:lnTo>
                  <a:pt x="9846850" y="5915898"/>
                </a:lnTo>
                <a:lnTo>
                  <a:pt x="9884305" y="5906535"/>
                </a:lnTo>
                <a:lnTo>
                  <a:pt x="9920589" y="5901853"/>
                </a:lnTo>
                <a:lnTo>
                  <a:pt x="9959214" y="5901853"/>
                </a:lnTo>
                <a:lnTo>
                  <a:pt x="9999010" y="5904194"/>
                </a:lnTo>
                <a:lnTo>
                  <a:pt x="10038805" y="5908876"/>
                </a:lnTo>
                <a:lnTo>
                  <a:pt x="10078601" y="5914728"/>
                </a:lnTo>
                <a:lnTo>
                  <a:pt x="10118396" y="5919410"/>
                </a:lnTo>
                <a:lnTo>
                  <a:pt x="10158192" y="5922921"/>
                </a:lnTo>
                <a:lnTo>
                  <a:pt x="10195647" y="5921751"/>
                </a:lnTo>
                <a:lnTo>
                  <a:pt x="10231931" y="5917069"/>
                </a:lnTo>
                <a:lnTo>
                  <a:pt x="10267044" y="5906535"/>
                </a:lnTo>
                <a:lnTo>
                  <a:pt x="10296306" y="5891319"/>
                </a:lnTo>
                <a:lnTo>
                  <a:pt x="10324397" y="5871421"/>
                </a:lnTo>
                <a:lnTo>
                  <a:pt x="10348977" y="5848012"/>
                </a:lnTo>
                <a:lnTo>
                  <a:pt x="10373556" y="5821091"/>
                </a:lnTo>
                <a:lnTo>
                  <a:pt x="10395795" y="5793000"/>
                </a:lnTo>
                <a:lnTo>
                  <a:pt x="10418034" y="5763739"/>
                </a:lnTo>
                <a:lnTo>
                  <a:pt x="10440272" y="5734477"/>
                </a:lnTo>
                <a:lnTo>
                  <a:pt x="10462511" y="5706386"/>
                </a:lnTo>
                <a:lnTo>
                  <a:pt x="10485920" y="5679466"/>
                </a:lnTo>
                <a:lnTo>
                  <a:pt x="10512841" y="5656057"/>
                </a:lnTo>
                <a:lnTo>
                  <a:pt x="10538591" y="5634988"/>
                </a:lnTo>
                <a:lnTo>
                  <a:pt x="10567852" y="5618602"/>
                </a:lnTo>
                <a:lnTo>
                  <a:pt x="10599455" y="5604556"/>
                </a:lnTo>
                <a:lnTo>
                  <a:pt x="10633398" y="5592852"/>
                </a:lnTo>
                <a:lnTo>
                  <a:pt x="10668512" y="5582318"/>
                </a:lnTo>
                <a:lnTo>
                  <a:pt x="10703626" y="5572954"/>
                </a:lnTo>
                <a:lnTo>
                  <a:pt x="10739910" y="5563590"/>
                </a:lnTo>
                <a:lnTo>
                  <a:pt x="10773853" y="5553056"/>
                </a:lnTo>
                <a:lnTo>
                  <a:pt x="10807796" y="5541352"/>
                </a:lnTo>
                <a:lnTo>
                  <a:pt x="10839399" y="5527306"/>
                </a:lnTo>
                <a:lnTo>
                  <a:pt x="10867490" y="5509749"/>
                </a:lnTo>
                <a:lnTo>
                  <a:pt x="10893240" y="5488681"/>
                </a:lnTo>
                <a:lnTo>
                  <a:pt x="10914308" y="5462931"/>
                </a:lnTo>
                <a:lnTo>
                  <a:pt x="10931865" y="5434840"/>
                </a:lnTo>
                <a:lnTo>
                  <a:pt x="10945910" y="5403238"/>
                </a:lnTo>
                <a:lnTo>
                  <a:pt x="10957615" y="5369294"/>
                </a:lnTo>
                <a:lnTo>
                  <a:pt x="10968149" y="5335351"/>
                </a:lnTo>
                <a:lnTo>
                  <a:pt x="10977513" y="5299067"/>
                </a:lnTo>
                <a:lnTo>
                  <a:pt x="10986876" y="5263953"/>
                </a:lnTo>
                <a:lnTo>
                  <a:pt x="10997410" y="5228839"/>
                </a:lnTo>
                <a:lnTo>
                  <a:pt x="11009115" y="5194896"/>
                </a:lnTo>
                <a:lnTo>
                  <a:pt x="11023160" y="5163294"/>
                </a:lnTo>
                <a:lnTo>
                  <a:pt x="11039547" y="5134032"/>
                </a:lnTo>
                <a:lnTo>
                  <a:pt x="11060615" y="5108282"/>
                </a:lnTo>
                <a:lnTo>
                  <a:pt x="11084024" y="5081362"/>
                </a:lnTo>
                <a:lnTo>
                  <a:pt x="11110945" y="5057952"/>
                </a:lnTo>
                <a:lnTo>
                  <a:pt x="11139036" y="5035714"/>
                </a:lnTo>
                <a:lnTo>
                  <a:pt x="11169468" y="5013475"/>
                </a:lnTo>
                <a:lnTo>
                  <a:pt x="11198729" y="4991236"/>
                </a:lnTo>
                <a:lnTo>
                  <a:pt x="11226820" y="4968998"/>
                </a:lnTo>
                <a:lnTo>
                  <a:pt x="11253741" y="4944418"/>
                </a:lnTo>
                <a:lnTo>
                  <a:pt x="11277150" y="4919838"/>
                </a:lnTo>
                <a:lnTo>
                  <a:pt x="11297048" y="4891747"/>
                </a:lnTo>
                <a:lnTo>
                  <a:pt x="11312264" y="4862486"/>
                </a:lnTo>
                <a:lnTo>
                  <a:pt x="11322798" y="4827372"/>
                </a:lnTo>
                <a:lnTo>
                  <a:pt x="11327480" y="4791088"/>
                </a:lnTo>
                <a:lnTo>
                  <a:pt x="11328650" y="4753633"/>
                </a:lnTo>
                <a:lnTo>
                  <a:pt x="11325139" y="4713838"/>
                </a:lnTo>
                <a:lnTo>
                  <a:pt x="11320457" y="4674042"/>
                </a:lnTo>
                <a:lnTo>
                  <a:pt x="11314605" y="4634247"/>
                </a:lnTo>
                <a:lnTo>
                  <a:pt x="11309923" y="4594451"/>
                </a:lnTo>
                <a:lnTo>
                  <a:pt x="11307582" y="4554655"/>
                </a:lnTo>
                <a:lnTo>
                  <a:pt x="11307582" y="4516030"/>
                </a:lnTo>
                <a:lnTo>
                  <a:pt x="11312264" y="4479746"/>
                </a:lnTo>
                <a:lnTo>
                  <a:pt x="11321628" y="4443462"/>
                </a:lnTo>
                <a:lnTo>
                  <a:pt x="11335673" y="4409519"/>
                </a:lnTo>
                <a:lnTo>
                  <a:pt x="11354400" y="4374405"/>
                </a:lnTo>
                <a:lnTo>
                  <a:pt x="11373128" y="4339291"/>
                </a:lnTo>
                <a:lnTo>
                  <a:pt x="11394196" y="4304177"/>
                </a:lnTo>
                <a:lnTo>
                  <a:pt x="11414094" y="4270234"/>
                </a:lnTo>
                <a:lnTo>
                  <a:pt x="11431650" y="4233950"/>
                </a:lnTo>
                <a:lnTo>
                  <a:pt x="11445696" y="4198836"/>
                </a:lnTo>
                <a:lnTo>
                  <a:pt x="11455060" y="4162552"/>
                </a:lnTo>
                <a:lnTo>
                  <a:pt x="11458571" y="4125097"/>
                </a:lnTo>
                <a:lnTo>
                  <a:pt x="11455060" y="4087643"/>
                </a:lnTo>
                <a:lnTo>
                  <a:pt x="11445696" y="4051358"/>
                </a:lnTo>
                <a:lnTo>
                  <a:pt x="11431650" y="4016245"/>
                </a:lnTo>
                <a:lnTo>
                  <a:pt x="11414094" y="3979961"/>
                </a:lnTo>
                <a:lnTo>
                  <a:pt x="11394196" y="3946017"/>
                </a:lnTo>
                <a:lnTo>
                  <a:pt x="11373128" y="3910903"/>
                </a:lnTo>
                <a:lnTo>
                  <a:pt x="11354400" y="3875790"/>
                </a:lnTo>
                <a:lnTo>
                  <a:pt x="11335673" y="3840676"/>
                </a:lnTo>
                <a:lnTo>
                  <a:pt x="11321628" y="3806733"/>
                </a:lnTo>
                <a:lnTo>
                  <a:pt x="11312264" y="3770449"/>
                </a:lnTo>
                <a:lnTo>
                  <a:pt x="11307582" y="3734164"/>
                </a:lnTo>
                <a:lnTo>
                  <a:pt x="11307582" y="3695539"/>
                </a:lnTo>
                <a:lnTo>
                  <a:pt x="11309923" y="3655744"/>
                </a:lnTo>
                <a:lnTo>
                  <a:pt x="11314605" y="3615948"/>
                </a:lnTo>
                <a:lnTo>
                  <a:pt x="11320457" y="3576152"/>
                </a:lnTo>
                <a:lnTo>
                  <a:pt x="11325139" y="3536357"/>
                </a:lnTo>
                <a:lnTo>
                  <a:pt x="11328650" y="3496561"/>
                </a:lnTo>
                <a:lnTo>
                  <a:pt x="11327480" y="3459107"/>
                </a:lnTo>
                <a:lnTo>
                  <a:pt x="11322798" y="3422822"/>
                </a:lnTo>
                <a:lnTo>
                  <a:pt x="11312264" y="3387709"/>
                </a:lnTo>
                <a:lnTo>
                  <a:pt x="11297048" y="3358447"/>
                </a:lnTo>
                <a:lnTo>
                  <a:pt x="11277150" y="3330356"/>
                </a:lnTo>
                <a:lnTo>
                  <a:pt x="11253741" y="3305777"/>
                </a:lnTo>
                <a:lnTo>
                  <a:pt x="11226820" y="3281197"/>
                </a:lnTo>
                <a:lnTo>
                  <a:pt x="11198729" y="3258958"/>
                </a:lnTo>
                <a:lnTo>
                  <a:pt x="11169468" y="3236720"/>
                </a:lnTo>
                <a:lnTo>
                  <a:pt x="11139036" y="3214481"/>
                </a:lnTo>
                <a:lnTo>
                  <a:pt x="11110945" y="3192242"/>
                </a:lnTo>
                <a:lnTo>
                  <a:pt x="11084024" y="3168833"/>
                </a:lnTo>
                <a:lnTo>
                  <a:pt x="11060615" y="3141913"/>
                </a:lnTo>
                <a:lnTo>
                  <a:pt x="11039547" y="3116162"/>
                </a:lnTo>
                <a:lnTo>
                  <a:pt x="11023160" y="3086901"/>
                </a:lnTo>
                <a:lnTo>
                  <a:pt x="11009115" y="3055299"/>
                </a:lnTo>
                <a:lnTo>
                  <a:pt x="10997410" y="3021355"/>
                </a:lnTo>
                <a:lnTo>
                  <a:pt x="10986876" y="2986242"/>
                </a:lnTo>
                <a:lnTo>
                  <a:pt x="10977513" y="2951128"/>
                </a:lnTo>
                <a:lnTo>
                  <a:pt x="10968149" y="2914844"/>
                </a:lnTo>
                <a:lnTo>
                  <a:pt x="10957615" y="2880900"/>
                </a:lnTo>
                <a:lnTo>
                  <a:pt x="10945910" y="2846957"/>
                </a:lnTo>
                <a:lnTo>
                  <a:pt x="10931865" y="2815355"/>
                </a:lnTo>
                <a:lnTo>
                  <a:pt x="10914308" y="2787264"/>
                </a:lnTo>
                <a:lnTo>
                  <a:pt x="10893240" y="2761514"/>
                </a:lnTo>
                <a:lnTo>
                  <a:pt x="10867490" y="2740445"/>
                </a:lnTo>
                <a:lnTo>
                  <a:pt x="10839399" y="2722888"/>
                </a:lnTo>
                <a:lnTo>
                  <a:pt x="10807796" y="2708843"/>
                </a:lnTo>
                <a:lnTo>
                  <a:pt x="10773853" y="2697138"/>
                </a:lnTo>
                <a:lnTo>
                  <a:pt x="10739910" y="2686604"/>
                </a:lnTo>
                <a:lnTo>
                  <a:pt x="10703626" y="2677241"/>
                </a:lnTo>
                <a:lnTo>
                  <a:pt x="10668512" y="2667877"/>
                </a:lnTo>
                <a:lnTo>
                  <a:pt x="10633398" y="2657343"/>
                </a:lnTo>
                <a:lnTo>
                  <a:pt x="10599455" y="2645638"/>
                </a:lnTo>
                <a:lnTo>
                  <a:pt x="10567852" y="2631593"/>
                </a:lnTo>
                <a:lnTo>
                  <a:pt x="10538591" y="2615206"/>
                </a:lnTo>
                <a:lnTo>
                  <a:pt x="10512841" y="2594138"/>
                </a:lnTo>
                <a:lnTo>
                  <a:pt x="10485920" y="2570729"/>
                </a:lnTo>
                <a:lnTo>
                  <a:pt x="10462511" y="2543808"/>
                </a:lnTo>
                <a:lnTo>
                  <a:pt x="10440272" y="2515717"/>
                </a:lnTo>
                <a:lnTo>
                  <a:pt x="10418034" y="2486456"/>
                </a:lnTo>
                <a:lnTo>
                  <a:pt x="10395795" y="2457194"/>
                </a:lnTo>
                <a:lnTo>
                  <a:pt x="10373556" y="2429103"/>
                </a:lnTo>
                <a:lnTo>
                  <a:pt x="10348977" y="2402183"/>
                </a:lnTo>
                <a:lnTo>
                  <a:pt x="10324397" y="2378774"/>
                </a:lnTo>
                <a:lnTo>
                  <a:pt x="10296306" y="2358876"/>
                </a:lnTo>
                <a:lnTo>
                  <a:pt x="10267044" y="2343660"/>
                </a:lnTo>
                <a:lnTo>
                  <a:pt x="10231931" y="2333126"/>
                </a:lnTo>
                <a:lnTo>
                  <a:pt x="10195647" y="2328444"/>
                </a:lnTo>
                <a:lnTo>
                  <a:pt x="10158192" y="2327274"/>
                </a:lnTo>
                <a:lnTo>
                  <a:pt x="10118396" y="2330785"/>
                </a:lnTo>
                <a:lnTo>
                  <a:pt x="10078601" y="2335467"/>
                </a:lnTo>
                <a:lnTo>
                  <a:pt x="10038805" y="2341319"/>
                </a:lnTo>
                <a:lnTo>
                  <a:pt x="9999010" y="2346001"/>
                </a:lnTo>
                <a:lnTo>
                  <a:pt x="9959214" y="2348342"/>
                </a:lnTo>
                <a:lnTo>
                  <a:pt x="9920589" y="2348342"/>
                </a:lnTo>
                <a:lnTo>
                  <a:pt x="9884305" y="2343660"/>
                </a:lnTo>
                <a:lnTo>
                  <a:pt x="9846850" y="2334296"/>
                </a:lnTo>
                <a:lnTo>
                  <a:pt x="9812907" y="2320251"/>
                </a:lnTo>
                <a:lnTo>
                  <a:pt x="9777793" y="2301524"/>
                </a:lnTo>
                <a:lnTo>
                  <a:pt x="9742679" y="2282796"/>
                </a:lnTo>
                <a:lnTo>
                  <a:pt x="9707566" y="2261728"/>
                </a:lnTo>
                <a:lnTo>
                  <a:pt x="9673622" y="2241830"/>
                </a:lnTo>
                <a:lnTo>
                  <a:pt x="9637338" y="2224273"/>
                </a:lnTo>
                <a:lnTo>
                  <a:pt x="9602224" y="2210228"/>
                </a:lnTo>
                <a:lnTo>
                  <a:pt x="9565940" y="2200864"/>
                </a:lnTo>
                <a:lnTo>
                  <a:pt x="9528486" y="2197353"/>
                </a:lnTo>
                <a:close/>
              </a:path>
            </a:pathLst>
          </a:custGeom>
          <a:solidFill>
            <a:schemeClr val="bg2"/>
          </a:solidFill>
          <a:ln w="101600">
            <a:noFill/>
            <a:prstDash val="solid"/>
            <a:round/>
            <a:headEnd/>
            <a:tailEnd/>
          </a:ln>
        </p:spPr>
      </p:sp>
      <p:sp>
        <p:nvSpPr>
          <p:cNvPr id="2" name="標題 1">
            <a:extLst>
              <a:ext uri="{FF2B5EF4-FFF2-40B4-BE49-F238E27FC236}">
                <a16:creationId xmlns:a16="http://schemas.microsoft.com/office/drawing/2014/main" id="{AE72C760-4152-42B0-8328-A0A40129D609}"/>
              </a:ext>
            </a:extLst>
          </p:cNvPr>
          <p:cNvSpPr>
            <a:spLocks noGrp="1"/>
          </p:cNvSpPr>
          <p:nvPr>
            <p:ph type="title"/>
          </p:nvPr>
        </p:nvSpPr>
        <p:spPr>
          <a:xfrm>
            <a:off x="1251678" y="382385"/>
            <a:ext cx="10178322" cy="925208"/>
          </a:xfrm>
        </p:spPr>
        <p:txBody>
          <a:bodyPr>
            <a:normAutofit fontScale="90000"/>
          </a:bodyPr>
          <a:lstStyle/>
          <a:p>
            <a:r>
              <a:rPr lang="zh-TW" altLang="en-US" sz="4000" b="1" dirty="0"/>
              <a:t>劣質行動麥克風禁退！店家「狂辯理由」瞎翻</a:t>
            </a:r>
            <a:br>
              <a:rPr lang="zh-TW" altLang="en-US" sz="3200" b="1" dirty="0"/>
            </a:br>
            <a:br>
              <a:rPr lang="zh-TW" altLang="en-US" sz="3200" dirty="0"/>
            </a:br>
            <a:endParaRPr lang="zh-TW" altLang="en-US" sz="3200" dirty="0"/>
          </a:p>
        </p:txBody>
      </p:sp>
      <p:sp>
        <p:nvSpPr>
          <p:cNvPr id="19" name="Freeform 6">
            <a:extLst>
              <a:ext uri="{FF2B5EF4-FFF2-40B4-BE49-F238E27FC236}">
                <a16:creationId xmlns:a16="http://schemas.microsoft.com/office/drawing/2014/main" id="{CBA85B1C-8413-4C7D-98D0-7956747EA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3" name="內容版面配置區 2">
            <a:extLst>
              <a:ext uri="{FF2B5EF4-FFF2-40B4-BE49-F238E27FC236}">
                <a16:creationId xmlns:a16="http://schemas.microsoft.com/office/drawing/2014/main" id="{976CFCC2-CB55-46E4-86D3-DD09FBF48905}"/>
              </a:ext>
            </a:extLst>
          </p:cNvPr>
          <p:cNvSpPr>
            <a:spLocks noGrp="1"/>
          </p:cNvSpPr>
          <p:nvPr>
            <p:ph idx="1"/>
          </p:nvPr>
        </p:nvSpPr>
        <p:spPr>
          <a:xfrm>
            <a:off x="885825" y="1155193"/>
            <a:ext cx="6827520" cy="5168022"/>
          </a:xfrm>
        </p:spPr>
        <p:txBody>
          <a:bodyPr>
            <a:noAutofit/>
          </a:bodyPr>
          <a:lstStyle/>
          <a:p>
            <a:pPr>
              <a:lnSpc>
                <a:spcPct val="100000"/>
              </a:lnSpc>
            </a:pPr>
            <a:r>
              <a:rPr lang="en-US" altLang="zh-TW" dirty="0">
                <a:hlinkClick r:id="rId3"/>
              </a:rPr>
              <a:t>https://www.ettoday.net/news/20181024/1288950.htm</a:t>
            </a:r>
            <a:endParaRPr lang="en-US" altLang="zh-TW" dirty="0"/>
          </a:p>
          <a:p>
            <a:pPr>
              <a:lnSpc>
                <a:spcPct val="100000"/>
              </a:lnSpc>
            </a:pPr>
            <a:r>
              <a:rPr lang="zh-TW" altLang="en-US" dirty="0"/>
              <a:t>市售行動麥克風八成不合格！消費者求退貨竟遭拒！</a:t>
            </a:r>
            <a:endParaRPr lang="en-US" altLang="zh-TW" dirty="0"/>
          </a:p>
          <a:p>
            <a:pPr>
              <a:lnSpc>
                <a:spcPct val="100000"/>
              </a:lnSpc>
            </a:pPr>
            <a:r>
              <a:rPr lang="zh-TW" altLang="en-US" dirty="0"/>
              <a:t>該名消費者在網路上被藝人使用行動麥克風的廣告給吸引，因此花了</a:t>
            </a:r>
            <a:r>
              <a:rPr lang="en-US" altLang="zh-TW" dirty="0"/>
              <a:t>3999</a:t>
            </a:r>
            <a:r>
              <a:rPr lang="zh-TW" altLang="en-US" dirty="0"/>
              <a:t>元購買此商品，而在收到後因為品質不如預期在七天內要求退貨，不過業者卻以「涉及個人衛生」和「屬於影音商品」等理由拒絕，表示依</a:t>
            </a:r>
            <a:r>
              <a:rPr lang="en-US" altLang="zh-TW" dirty="0"/>
              <a:t>《</a:t>
            </a:r>
            <a:r>
              <a:rPr lang="zh-TW" altLang="en-US" dirty="0"/>
              <a:t>消保法</a:t>
            </a:r>
            <a:r>
              <a:rPr lang="en-US" altLang="zh-TW" dirty="0"/>
              <a:t>》</a:t>
            </a:r>
            <a:r>
              <a:rPr lang="zh-TW" altLang="en-US" dirty="0"/>
              <a:t>的「通訊交易</a:t>
            </a:r>
            <a:r>
              <a:rPr lang="en-US" altLang="zh-TW" dirty="0"/>
              <a:t>7</a:t>
            </a:r>
            <a:r>
              <a:rPr lang="zh-TW" altLang="en-US" dirty="0"/>
              <a:t>日解除權例外規定」，若是「拆封之影音商品或電腦軟體」，不適用七日無條件解約，業者也另表示，因考量麥克風拆封使用後，恐有個人衛生之問題，故不提供退貨服務，讓消費者相當氣憤。</a:t>
            </a:r>
            <a:endParaRPr lang="en-US" altLang="zh-TW" dirty="0"/>
          </a:p>
          <a:p>
            <a:pPr>
              <a:lnSpc>
                <a:spcPct val="100000"/>
              </a:lnSpc>
            </a:pPr>
            <a:r>
              <a:rPr lang="zh-TW" altLang="en-US" dirty="0"/>
              <a:t>對此，消基會董事長說明，在網路上購買行動麥克風仍舊適用七天鑑賞期，因為「拆封之影音商品或電腦軟體」係指</a:t>
            </a:r>
            <a:r>
              <a:rPr lang="en-US" altLang="zh-TW" dirty="0"/>
              <a:t>DVD</a:t>
            </a:r>
            <a:r>
              <a:rPr lang="zh-TW" altLang="en-US" dirty="0"/>
              <a:t>、光碟等是指容易複製且難以回復原狀的產品，例如</a:t>
            </a:r>
            <a:r>
              <a:rPr lang="en-US" altLang="zh-TW" dirty="0"/>
              <a:t>DVD</a:t>
            </a:r>
            <a:r>
              <a:rPr lang="zh-TW" altLang="en-US" dirty="0"/>
              <a:t>，麥克風並不適用；再者，法規上合理例外情況的衛生用品，是指內衣褲，雖然麥克風會有口水的問題，但並不等於它就是個人衛生用品，民眾是可以主張退貨的。</a:t>
            </a:r>
          </a:p>
        </p:txBody>
      </p:sp>
      <p:sp>
        <p:nvSpPr>
          <p:cNvPr id="21" name="Rectangle 20">
            <a:extLst>
              <a:ext uri="{FF2B5EF4-FFF2-40B4-BE49-F238E27FC236}">
                <a16:creationId xmlns:a16="http://schemas.microsoft.com/office/drawing/2014/main" id="{A649C214-D583-4DF7-88CA-1EE5EA0DD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116680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9C4019-97A4-4CD0-8B73-CCA60484B39C}"/>
              </a:ext>
            </a:extLst>
          </p:cNvPr>
          <p:cNvSpPr>
            <a:spLocks noGrp="1"/>
          </p:cNvSpPr>
          <p:nvPr>
            <p:ph type="title"/>
          </p:nvPr>
        </p:nvSpPr>
        <p:spPr>
          <a:xfrm>
            <a:off x="1251678" y="382385"/>
            <a:ext cx="10178322" cy="1060336"/>
          </a:xfrm>
        </p:spPr>
        <p:txBody>
          <a:bodyPr/>
          <a:lstStyle/>
          <a:p>
            <a:r>
              <a:rPr lang="zh-TW" altLang="en-US" dirty="0"/>
              <a:t>網路交易標錯價</a:t>
            </a:r>
          </a:p>
        </p:txBody>
      </p:sp>
      <p:sp>
        <p:nvSpPr>
          <p:cNvPr id="3" name="內容版面配置區 2">
            <a:extLst>
              <a:ext uri="{FF2B5EF4-FFF2-40B4-BE49-F238E27FC236}">
                <a16:creationId xmlns:a16="http://schemas.microsoft.com/office/drawing/2014/main" id="{2D65D8DD-9ACD-41A1-84D0-864DD17EB49A}"/>
              </a:ext>
            </a:extLst>
          </p:cNvPr>
          <p:cNvSpPr>
            <a:spLocks noGrp="1"/>
          </p:cNvSpPr>
          <p:nvPr>
            <p:ph idx="1"/>
          </p:nvPr>
        </p:nvSpPr>
        <p:spPr>
          <a:xfrm>
            <a:off x="1251678" y="1879599"/>
            <a:ext cx="10178322" cy="4135121"/>
          </a:xfrm>
        </p:spPr>
        <p:txBody>
          <a:bodyPr/>
          <a:lstStyle/>
          <a:p>
            <a:r>
              <a:rPr lang="zh-TW" altLang="zh-TW" dirty="0"/>
              <a:t>電子商務時代的來臨，網際網路已成為企業經營者與消費者進行商業交易的新興管道，業者可以透過網頁購物機制提供商品與服務內容的介紹，直接與消費者在網路平台上進行交易；然而，網路交易畢竟與傳統實體商店陳列商品進行買賣時消費者得以實際檢視商品的情況不同，一旦網路業者因標價錯誤衍生消費爭議，業者往往因顧慮大額損失而不願承認契約</a:t>
            </a:r>
            <a:r>
              <a:rPr lang="zh-TW" altLang="en-US" dirty="0"/>
              <a:t>。</a:t>
            </a:r>
            <a:r>
              <a:rPr lang="zh-TW" altLang="zh-TW" dirty="0"/>
              <a:t>若干法律爭議涉及網路購物交易網頁之性質究竟是要約或要約之引誘？其定性是否影響交易契約之成立？消費者雖有其應享之權益，但若明知標價錯誤而仍訂購，是否值得保護？</a:t>
            </a:r>
            <a:endParaRPr lang="en-US" altLang="zh-TW" dirty="0"/>
          </a:p>
          <a:p>
            <a:pPr marL="0" indent="0">
              <a:buNone/>
            </a:pPr>
            <a:endParaRPr lang="en-US" altLang="zh-TW" dirty="0"/>
          </a:p>
          <a:p>
            <a:r>
              <a:rPr lang="zh-TW" altLang="en-US" dirty="0"/>
              <a:t>網路交易標錯價，引起廣泛討論的，是</a:t>
            </a:r>
            <a:r>
              <a:rPr lang="en-US" altLang="zh-TW" dirty="0"/>
              <a:t>Dell</a:t>
            </a:r>
            <a:r>
              <a:rPr lang="zh-TW" altLang="en-US" dirty="0"/>
              <a:t>案，這個案件充分的讓大家體會到什麼叫做”台灣最美的風景是人”</a:t>
            </a:r>
            <a:r>
              <a:rPr lang="en-US" altLang="zh-TW" dirty="0"/>
              <a:t>(</a:t>
            </a:r>
            <a:r>
              <a:rPr lang="zh-TW" altLang="en-US" dirty="0"/>
              <a:t>誤</a:t>
            </a:r>
            <a:r>
              <a:rPr lang="en-US" altLang="zh-TW" dirty="0"/>
              <a:t>)</a:t>
            </a:r>
          </a:p>
          <a:p>
            <a:endParaRPr lang="en-US" altLang="zh-TW" dirty="0"/>
          </a:p>
          <a:p>
            <a:endParaRPr lang="zh-TW" altLang="en-US" dirty="0"/>
          </a:p>
        </p:txBody>
      </p:sp>
    </p:spTree>
    <p:extLst>
      <p:ext uri="{BB962C8B-B14F-4D97-AF65-F5344CB8AC3E}">
        <p14:creationId xmlns:p14="http://schemas.microsoft.com/office/powerpoint/2010/main" val="1424179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7918EC-8ACD-4021-844C-CE3331E6CFA5}"/>
              </a:ext>
            </a:extLst>
          </p:cNvPr>
          <p:cNvSpPr>
            <a:spLocks noGrp="1"/>
          </p:cNvSpPr>
          <p:nvPr>
            <p:ph type="title"/>
          </p:nvPr>
        </p:nvSpPr>
        <p:spPr>
          <a:xfrm>
            <a:off x="838200" y="365125"/>
            <a:ext cx="10515600" cy="1057275"/>
          </a:xfrm>
        </p:spPr>
        <p:txBody>
          <a:bodyPr>
            <a:normAutofit/>
          </a:bodyPr>
          <a:lstStyle/>
          <a:p>
            <a:r>
              <a:rPr lang="zh-TW" altLang="en-US" dirty="0"/>
              <a:t>行為能力 </a:t>
            </a:r>
            <a:r>
              <a:rPr lang="en-US" altLang="zh-TW" dirty="0">
                <a:latin typeface="+mj-ea"/>
              </a:rPr>
              <a:t>–</a:t>
            </a:r>
            <a:r>
              <a:rPr lang="zh-TW" altLang="en-US" dirty="0">
                <a:latin typeface="+mj-ea"/>
              </a:rPr>
              <a:t>輔助宣告</a:t>
            </a:r>
            <a:endParaRPr lang="zh-TW" altLang="en-US" dirty="0"/>
          </a:p>
        </p:txBody>
      </p:sp>
      <p:sp>
        <p:nvSpPr>
          <p:cNvPr id="3" name="內容版面配置區 2">
            <a:extLst>
              <a:ext uri="{FF2B5EF4-FFF2-40B4-BE49-F238E27FC236}">
                <a16:creationId xmlns:a16="http://schemas.microsoft.com/office/drawing/2014/main" id="{C100B6D5-B35C-465D-8FDF-D6509332B35F}"/>
              </a:ext>
            </a:extLst>
          </p:cNvPr>
          <p:cNvSpPr>
            <a:spLocks noGrp="1"/>
          </p:cNvSpPr>
          <p:nvPr>
            <p:ph idx="1"/>
          </p:nvPr>
        </p:nvSpPr>
        <p:spPr>
          <a:xfrm>
            <a:off x="838200" y="1351280"/>
            <a:ext cx="11018520" cy="5222239"/>
          </a:xfrm>
        </p:spPr>
        <p:txBody>
          <a:bodyPr>
            <a:noAutofit/>
          </a:bodyPr>
          <a:lstStyle/>
          <a:p>
            <a:pPr marL="0" indent="0">
              <a:buNone/>
            </a:pPr>
            <a:r>
              <a:rPr lang="zh-TW" altLang="en-US" sz="1900" dirty="0"/>
              <a:t>民法第</a:t>
            </a:r>
            <a:r>
              <a:rPr lang="en-US" altLang="zh-TW" sz="1900" dirty="0"/>
              <a:t>15-2</a:t>
            </a:r>
            <a:r>
              <a:rPr lang="zh-TW" altLang="en-US" sz="1900" dirty="0"/>
              <a:t>條</a:t>
            </a:r>
            <a:endParaRPr lang="en-US" altLang="zh-TW" sz="1900" dirty="0"/>
          </a:p>
          <a:p>
            <a:pPr marL="0" indent="0">
              <a:buNone/>
            </a:pPr>
            <a:r>
              <a:rPr lang="zh-TW" altLang="en-US" sz="1900" dirty="0"/>
              <a:t>「受輔助宣告之人為下列行為時，應經輔助人同意。但純獲法律上利益，或依其年齡及身分、 </a:t>
            </a:r>
            <a:endParaRPr lang="en-US" altLang="zh-TW" sz="1900" dirty="0"/>
          </a:p>
          <a:p>
            <a:pPr marL="0" indent="0">
              <a:buNone/>
            </a:pPr>
            <a:r>
              <a:rPr lang="zh-TW" altLang="en-US" sz="1900" dirty="0"/>
              <a:t>    日常生活所必需者，不在此限：</a:t>
            </a:r>
            <a:endParaRPr lang="en-US" altLang="zh-TW" sz="1900" dirty="0"/>
          </a:p>
          <a:p>
            <a:pPr marL="252000" indent="0">
              <a:buNone/>
            </a:pPr>
            <a:r>
              <a:rPr lang="zh-TW" altLang="en-US" sz="1900" dirty="0"/>
              <a:t>一、為獨資、合夥營業或為法人之負責人。</a:t>
            </a:r>
          </a:p>
          <a:p>
            <a:pPr marL="252000" indent="0">
              <a:buNone/>
            </a:pPr>
            <a:r>
              <a:rPr lang="zh-TW" altLang="en-US" sz="1900" dirty="0"/>
              <a:t>二、為消費借貸、消費寄託、保證、贈與或信託。</a:t>
            </a:r>
          </a:p>
          <a:p>
            <a:pPr marL="252000" indent="0">
              <a:buNone/>
            </a:pPr>
            <a:r>
              <a:rPr lang="zh-TW" altLang="en-US" sz="1900" dirty="0"/>
              <a:t>三、為訴訟行為。</a:t>
            </a:r>
          </a:p>
          <a:p>
            <a:pPr marL="252000" indent="0">
              <a:buNone/>
            </a:pPr>
            <a:r>
              <a:rPr lang="zh-TW" altLang="en-US" sz="1900" dirty="0"/>
              <a:t>四、為和解、調解、調處或簽訂仲裁契約。</a:t>
            </a:r>
          </a:p>
          <a:p>
            <a:pPr marL="252000" indent="0">
              <a:buNone/>
            </a:pPr>
            <a:r>
              <a:rPr lang="zh-TW" altLang="en-US" sz="1900" dirty="0"/>
              <a:t>五、為不動產、船舶、航空器、汽車或其他重要財產之處分、設定負擔、買賣、租賃或借貸。</a:t>
            </a:r>
          </a:p>
          <a:p>
            <a:pPr marL="252000" indent="0">
              <a:buNone/>
            </a:pPr>
            <a:r>
              <a:rPr lang="zh-TW" altLang="en-US" sz="1900" dirty="0"/>
              <a:t>六、為遺產分割、遺贈、拋棄繼承權或其他相關權利。</a:t>
            </a:r>
          </a:p>
          <a:p>
            <a:pPr marL="252000" indent="0">
              <a:buNone/>
            </a:pPr>
            <a:r>
              <a:rPr lang="zh-TW" altLang="en-US" sz="1900" dirty="0"/>
              <a:t>七、法院依前條聲請權人或輔助人之聲請，所指定之其他行為。第七十八條至第八十三條規定，於 </a:t>
            </a:r>
            <a:endParaRPr lang="en-US" altLang="zh-TW" sz="1900" dirty="0"/>
          </a:p>
          <a:p>
            <a:pPr marL="252000" indent="0">
              <a:buNone/>
            </a:pPr>
            <a:r>
              <a:rPr lang="zh-TW" altLang="en-US" sz="1900" dirty="0"/>
              <a:t>         未依前項規定得輔助人同意之情形，準用之。第八十五條規定，於輔助人同意受輔助宣告之人</a:t>
            </a:r>
            <a:endParaRPr lang="en-US" altLang="zh-TW" sz="1900" dirty="0"/>
          </a:p>
          <a:p>
            <a:pPr marL="252000" indent="0">
              <a:buNone/>
            </a:pPr>
            <a:r>
              <a:rPr lang="zh-TW" altLang="en-US" sz="1900" dirty="0"/>
              <a:t>         為第一項第一款行為時，準用之。第一項所列應經同意之行為，無損害受輔助宣告之人利益之</a:t>
            </a:r>
            <a:endParaRPr lang="en-US" altLang="zh-TW" sz="1900" dirty="0"/>
          </a:p>
          <a:p>
            <a:pPr marL="252000" indent="0">
              <a:buNone/>
            </a:pPr>
            <a:r>
              <a:rPr lang="zh-TW" altLang="en-US" sz="1900" dirty="0"/>
              <a:t>         虞，而輔助人仍不為同意時，受輔助宣告之人得逕行聲請法院許可後為之。」</a:t>
            </a:r>
          </a:p>
        </p:txBody>
      </p:sp>
    </p:spTree>
    <p:extLst>
      <p:ext uri="{BB962C8B-B14F-4D97-AF65-F5344CB8AC3E}">
        <p14:creationId xmlns:p14="http://schemas.microsoft.com/office/powerpoint/2010/main" val="36853167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4"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accent1"/>
          </a:solidFill>
          <a:effectLst/>
        </p:spPr>
      </p:sp>
      <p:sp>
        <p:nvSpPr>
          <p:cNvPr id="25" name="Freeform 6" title="scalloped circle">
            <a:extLst>
              <a:ext uri="{FF2B5EF4-FFF2-40B4-BE49-F238E27FC236}">
                <a16:creationId xmlns:a16="http://schemas.microsoft.com/office/drawing/2014/main" id="{BB8C1D0E-0B06-46C9-A8BD-A8E13FF9936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6" name="Rectangle 16" title="left edge border">
            <a:extLst>
              <a:ext uri="{FF2B5EF4-FFF2-40B4-BE49-F238E27FC236}">
                <a16:creationId xmlns:a16="http://schemas.microsoft.com/office/drawing/2014/main" id="{7D1ADC4A-8537-4084-99C7-F8D378A640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圖片 6" descr="一張含有 電子用品, 電腦 的圖片&#10;&#10;產生非常高可信度的描述">
            <a:extLst>
              <a:ext uri="{FF2B5EF4-FFF2-40B4-BE49-F238E27FC236}">
                <a16:creationId xmlns:a16="http://schemas.microsoft.com/office/drawing/2014/main" id="{4F310C3D-B10C-42C8-BDEF-B4764B45FE6D}"/>
              </a:ext>
            </a:extLst>
          </p:cNvPr>
          <p:cNvPicPr>
            <a:picLocks noChangeAspect="1"/>
          </p:cNvPicPr>
          <p:nvPr/>
        </p:nvPicPr>
        <p:blipFill rotWithShape="1">
          <a:blip r:embed="rId2">
            <a:grayscl/>
            <a:extLst>
              <a:ext uri="{28A0092B-C50C-407E-A947-70E740481C1C}">
                <a14:useLocalDpi xmlns:a14="http://schemas.microsoft.com/office/drawing/2010/main" val="0"/>
              </a:ext>
            </a:extLst>
          </a:blip>
          <a:srcRect t="13350" b="12808"/>
          <a:stretch/>
        </p:blipFill>
        <p:spPr>
          <a:xfrm>
            <a:off x="20" y="-1"/>
            <a:ext cx="12191980" cy="6864691"/>
          </a:xfrm>
          <a:prstGeom prst="rect">
            <a:avLst/>
          </a:prstGeom>
        </p:spPr>
      </p:pic>
      <p:sp>
        <p:nvSpPr>
          <p:cNvPr id="27" name="Rectangle 18">
            <a:extLst>
              <a:ext uri="{FF2B5EF4-FFF2-40B4-BE49-F238E27FC236}">
                <a16:creationId xmlns:a16="http://schemas.microsoft.com/office/drawing/2014/main" id="{DE7D9958-ED1E-4EB9-A889-3A0DDD9BCC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6858000"/>
          </a:xfrm>
          <a:prstGeom prst="rect">
            <a:avLst/>
          </a:prstGeom>
          <a:solidFill>
            <a:schemeClr val="tx2">
              <a:alpha val="75000"/>
            </a:schemeClr>
          </a:solidFill>
          <a:ln w="0">
            <a:noFill/>
            <a:prstDash val="solid"/>
            <a:round/>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a:ea typeface="+mn-ea"/>
              <a:cs typeface="+mn-cs"/>
            </a:endParaRPr>
          </a:p>
        </p:txBody>
      </p:sp>
      <p:sp>
        <p:nvSpPr>
          <p:cNvPr id="28" name="Freeform 6" title="scalloped circle">
            <a:extLst>
              <a:ext uri="{FF2B5EF4-FFF2-40B4-BE49-F238E27FC236}">
                <a16:creationId xmlns:a16="http://schemas.microsoft.com/office/drawing/2014/main" id="{8D3CADA7-D234-4FD0-9151-ECFF642126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3" name="Rectangle 22" title="left edge border">
            <a:extLst>
              <a:ext uri="{FF2B5EF4-FFF2-40B4-BE49-F238E27FC236}">
                <a16:creationId xmlns:a16="http://schemas.microsoft.com/office/drawing/2014/main" id="{B90A20A5-2045-4D33-9357-1485CAF55E9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文字方塊 7">
            <a:extLst>
              <a:ext uri="{FF2B5EF4-FFF2-40B4-BE49-F238E27FC236}">
                <a16:creationId xmlns:a16="http://schemas.microsoft.com/office/drawing/2014/main" id="{E5003265-1D85-467B-B4F8-836F88030EA5}"/>
              </a:ext>
            </a:extLst>
          </p:cNvPr>
          <p:cNvSpPr txBox="1"/>
          <p:nvPr/>
        </p:nvSpPr>
        <p:spPr>
          <a:xfrm>
            <a:off x="1078523" y="1098388"/>
            <a:ext cx="10318418" cy="4394988"/>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altLang="zh-TW" sz="10000" cap="all" spc="800" dirty="0">
                <a:solidFill>
                  <a:schemeClr val="tx2">
                    <a:lumMod val="50000"/>
                    <a:lumOff val="50000"/>
                  </a:schemeClr>
                </a:solidFill>
                <a:latin typeface="+mj-ea"/>
                <a:ea typeface="+mj-ea"/>
                <a:cs typeface="+mj-cs"/>
              </a:rPr>
              <a:t>Dell</a:t>
            </a:r>
            <a:r>
              <a:rPr lang="zh-TW" altLang="en-US" sz="10000" cap="all" spc="800" dirty="0">
                <a:solidFill>
                  <a:schemeClr val="tx2">
                    <a:lumMod val="50000"/>
                    <a:lumOff val="50000"/>
                  </a:schemeClr>
                </a:solidFill>
                <a:latin typeface="+mj-lt"/>
                <a:ea typeface="+mj-ea"/>
                <a:cs typeface="+mj-cs"/>
              </a:rPr>
              <a:t>價格標錯案</a:t>
            </a:r>
          </a:p>
        </p:txBody>
      </p:sp>
    </p:spTree>
    <p:extLst>
      <p:ext uri="{BB962C8B-B14F-4D97-AF65-F5344CB8AC3E}">
        <p14:creationId xmlns:p14="http://schemas.microsoft.com/office/powerpoint/2010/main" val="28183751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52DFD3-4EDE-422E-856F-CCAF020D5371}"/>
              </a:ext>
            </a:extLst>
          </p:cNvPr>
          <p:cNvSpPr>
            <a:spLocks noGrp="1"/>
          </p:cNvSpPr>
          <p:nvPr>
            <p:ph type="title"/>
          </p:nvPr>
        </p:nvSpPr>
        <p:spPr>
          <a:xfrm>
            <a:off x="1251678" y="382385"/>
            <a:ext cx="10178322" cy="1121295"/>
          </a:xfrm>
        </p:spPr>
        <p:txBody>
          <a:bodyPr/>
          <a:lstStyle/>
          <a:p>
            <a:r>
              <a:rPr lang="zh-TW" altLang="en-US" dirty="0"/>
              <a:t>案例一：</a:t>
            </a:r>
            <a:r>
              <a:rPr lang="en-US" altLang="zh-TW" dirty="0">
                <a:latin typeface="+mj-ea"/>
              </a:rPr>
              <a:t>dell</a:t>
            </a:r>
            <a:r>
              <a:rPr lang="zh-TW" altLang="en-US" dirty="0">
                <a:latin typeface="+mj-ea"/>
              </a:rPr>
              <a:t>標錯價</a:t>
            </a:r>
          </a:p>
        </p:txBody>
      </p:sp>
      <p:sp>
        <p:nvSpPr>
          <p:cNvPr id="3" name="內容版面配置區 2">
            <a:extLst>
              <a:ext uri="{FF2B5EF4-FFF2-40B4-BE49-F238E27FC236}">
                <a16:creationId xmlns:a16="http://schemas.microsoft.com/office/drawing/2014/main" id="{D159132E-305F-4456-A4A0-D3231838CA6A}"/>
              </a:ext>
            </a:extLst>
          </p:cNvPr>
          <p:cNvSpPr>
            <a:spLocks noGrp="1"/>
          </p:cNvSpPr>
          <p:nvPr>
            <p:ph idx="1"/>
          </p:nvPr>
        </p:nvSpPr>
        <p:spPr>
          <a:xfrm>
            <a:off x="1251678" y="1503680"/>
            <a:ext cx="10178322" cy="5140959"/>
          </a:xfrm>
        </p:spPr>
        <p:txBody>
          <a:bodyPr/>
          <a:lstStyle/>
          <a:p>
            <a:r>
              <a:rPr lang="zh-TW" altLang="en-US" dirty="0"/>
              <a:t>以下引用</a:t>
            </a:r>
            <a:r>
              <a:rPr lang="en-US" altLang="zh-TW" dirty="0"/>
              <a:t>Wiki</a:t>
            </a:r>
            <a:r>
              <a:rPr lang="zh-TW" altLang="en-US" dirty="0"/>
              <a:t>對案件的簡介</a:t>
            </a:r>
            <a:r>
              <a:rPr lang="en-US" altLang="zh-TW" dirty="0"/>
              <a:t>:</a:t>
            </a:r>
          </a:p>
          <a:p>
            <a:r>
              <a:rPr lang="zh-TW" altLang="en-US" dirty="0"/>
              <a:t>戴爾電腦在</a:t>
            </a:r>
            <a:r>
              <a:rPr lang="en-US" altLang="zh-TW" dirty="0"/>
              <a:t>2009</a:t>
            </a:r>
            <a:r>
              <a:rPr lang="zh-TW" altLang="en-US" dirty="0"/>
              <a:t>年</a:t>
            </a:r>
            <a:r>
              <a:rPr lang="en-US" altLang="zh-TW" dirty="0"/>
              <a:t>6</a:t>
            </a:r>
            <a:r>
              <a:rPr lang="zh-TW" altLang="en-US" dirty="0"/>
              <a:t>月與</a:t>
            </a:r>
            <a:r>
              <a:rPr lang="en-US" altLang="zh-TW" dirty="0"/>
              <a:t>7</a:t>
            </a:r>
            <a:r>
              <a:rPr lang="zh-TW" altLang="en-US" dirty="0"/>
              <a:t>月，在台灣版的銷售網站連續發生了非常大規模的網路標價優惠折扣事件，首先是在</a:t>
            </a:r>
            <a:r>
              <a:rPr lang="en-US" altLang="zh-TW" dirty="0"/>
              <a:t>6</a:t>
            </a:r>
            <a:r>
              <a:rPr lang="zh-TW" altLang="en-US" dirty="0"/>
              <a:t>月</a:t>
            </a:r>
            <a:r>
              <a:rPr lang="en-US" altLang="zh-TW" dirty="0"/>
              <a:t>25</a:t>
            </a:r>
            <a:r>
              <a:rPr lang="zh-TW" altLang="en-US" dirty="0"/>
              <a:t>號晚間</a:t>
            </a:r>
            <a:r>
              <a:rPr lang="en-US" altLang="zh-TW" dirty="0"/>
              <a:t>9</a:t>
            </a:r>
            <a:r>
              <a:rPr lang="zh-TW" altLang="en-US" dirty="0"/>
              <a:t>點至</a:t>
            </a:r>
            <a:r>
              <a:rPr lang="en-US" altLang="zh-TW" dirty="0"/>
              <a:t>26</a:t>
            </a:r>
            <a:r>
              <a:rPr lang="zh-TW" altLang="en-US" dirty="0"/>
              <a:t>號早晨</a:t>
            </a:r>
            <a:r>
              <a:rPr lang="en-US" altLang="zh-TW" dirty="0"/>
              <a:t>6</a:t>
            </a:r>
            <a:r>
              <a:rPr lang="zh-TW" altLang="en-US" dirty="0"/>
              <a:t>點期間發生全站產品折扣七千新台幣的事件，導致湧入</a:t>
            </a:r>
            <a:r>
              <a:rPr lang="en-US" altLang="zh-TW" dirty="0"/>
              <a:t>4</a:t>
            </a:r>
            <a:r>
              <a:rPr lang="zh-TW" altLang="en-US" dirty="0"/>
              <a:t>萬</a:t>
            </a:r>
            <a:r>
              <a:rPr lang="en-US" altLang="zh-TW" dirty="0"/>
              <a:t>3</a:t>
            </a:r>
            <a:r>
              <a:rPr lang="zh-TW" altLang="en-US" dirty="0"/>
              <a:t>千多筆訂單，訂購將近</a:t>
            </a:r>
            <a:r>
              <a:rPr lang="en-US" altLang="zh-TW" dirty="0"/>
              <a:t>14</a:t>
            </a:r>
            <a:r>
              <a:rPr lang="zh-TW" altLang="en-US" dirty="0"/>
              <a:t>萬台平面顯示器，戴爾在長達一星期的磋商後，拒絕消保會至少按價每人出貨一台的建議，僅願意提供一千至三千新台幣左右的不等的折扣券補償。</a:t>
            </a:r>
            <a:endParaRPr lang="en-US" altLang="zh-TW" dirty="0"/>
          </a:p>
          <a:p>
            <a:pPr marL="0" indent="0">
              <a:buNone/>
            </a:pPr>
            <a:endParaRPr lang="en-US" altLang="zh-TW" dirty="0"/>
          </a:p>
          <a:p>
            <a:r>
              <a:rPr lang="zh-TW" altLang="en-US" dirty="0"/>
              <a:t>然而，多數消費者表示其折扣券與誠意不足無法接受，而爭議尚未結束之時，又於</a:t>
            </a:r>
            <a:r>
              <a:rPr lang="en-US" altLang="zh-TW" dirty="0"/>
              <a:t>7</a:t>
            </a:r>
            <a:r>
              <a:rPr lang="zh-TW" altLang="en-US" dirty="0"/>
              <a:t>月</a:t>
            </a:r>
            <a:r>
              <a:rPr lang="en-US" altLang="zh-TW" dirty="0"/>
              <a:t>5</a:t>
            </a:r>
            <a:r>
              <a:rPr lang="zh-TW" altLang="en-US" dirty="0"/>
              <a:t>日凌晨</a:t>
            </a:r>
            <a:r>
              <a:rPr lang="en-US" altLang="zh-TW" dirty="0"/>
              <a:t>12</a:t>
            </a:r>
            <a:r>
              <a:rPr lang="zh-TW" altLang="en-US" dirty="0"/>
              <a:t>點至早晨</a:t>
            </a:r>
            <a:r>
              <a:rPr lang="en-US" altLang="zh-TW" dirty="0"/>
              <a:t>10</a:t>
            </a:r>
            <a:r>
              <a:rPr lang="zh-TW" altLang="en-US" dirty="0"/>
              <a:t>點之間發生筆記型電腦更換顏色即可多折價四萬多元新台幣的狀況，再度導致了約近一萬五千筆，共近五萬台筆記型電腦的極大量訂單湧入，導致消費者開始質疑戴爾是否有意圖藉機宣傳、惡意騙取消費者個人資料或對於網路銷售的管理十分無能。消費者因而不滿戴爾公司處置而向法院提告。</a:t>
            </a:r>
          </a:p>
          <a:p>
            <a:endParaRPr lang="zh-TW" altLang="en-US" dirty="0"/>
          </a:p>
        </p:txBody>
      </p:sp>
    </p:spTree>
    <p:extLst>
      <p:ext uri="{BB962C8B-B14F-4D97-AF65-F5344CB8AC3E}">
        <p14:creationId xmlns:p14="http://schemas.microsoft.com/office/powerpoint/2010/main" val="23202704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文字, 計分板 的圖片&#10;&#10;產生非常高可信度的描述">
            <a:extLst>
              <a:ext uri="{FF2B5EF4-FFF2-40B4-BE49-F238E27FC236}">
                <a16:creationId xmlns:a16="http://schemas.microsoft.com/office/drawing/2014/main" id="{267A32A4-3020-416C-9701-63D24AB76E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535" y="1340649"/>
            <a:ext cx="10954608" cy="4826941"/>
          </a:xfrm>
          <a:prstGeom prst="rect">
            <a:avLst/>
          </a:prstGeom>
        </p:spPr>
      </p:pic>
      <p:sp>
        <p:nvSpPr>
          <p:cNvPr id="5" name="標題 4">
            <a:extLst>
              <a:ext uri="{FF2B5EF4-FFF2-40B4-BE49-F238E27FC236}">
                <a16:creationId xmlns:a16="http://schemas.microsoft.com/office/drawing/2014/main" id="{E295087C-6293-4C13-9C3A-1DAB44DB77AE}"/>
              </a:ext>
            </a:extLst>
          </p:cNvPr>
          <p:cNvSpPr>
            <a:spLocks noGrp="1"/>
          </p:cNvSpPr>
          <p:nvPr>
            <p:ph type="title"/>
          </p:nvPr>
        </p:nvSpPr>
        <p:spPr>
          <a:xfrm>
            <a:off x="1251678" y="382385"/>
            <a:ext cx="10178322" cy="1093482"/>
          </a:xfrm>
        </p:spPr>
        <p:txBody>
          <a:bodyPr/>
          <a:lstStyle/>
          <a:p>
            <a:r>
              <a:rPr lang="zh-TW" altLang="en-US" dirty="0"/>
              <a:t>案例一：</a:t>
            </a:r>
            <a:r>
              <a:rPr lang="en-US" altLang="zh-TW" dirty="0">
                <a:latin typeface="+mj-ea"/>
              </a:rPr>
              <a:t>dell</a:t>
            </a:r>
            <a:r>
              <a:rPr lang="zh-TW" altLang="en-US" dirty="0">
                <a:latin typeface="+mj-ea"/>
              </a:rPr>
              <a:t>標錯價</a:t>
            </a:r>
            <a:endParaRPr lang="zh-TW" altLang="en-US" dirty="0"/>
          </a:p>
        </p:txBody>
      </p:sp>
      <p:sp>
        <p:nvSpPr>
          <p:cNvPr id="6" name="矩形 5">
            <a:extLst>
              <a:ext uri="{FF2B5EF4-FFF2-40B4-BE49-F238E27FC236}">
                <a16:creationId xmlns:a16="http://schemas.microsoft.com/office/drawing/2014/main" id="{FAF86383-2BBD-4D80-B111-661DAA33742A}"/>
              </a:ext>
            </a:extLst>
          </p:cNvPr>
          <p:cNvSpPr/>
          <p:nvPr/>
        </p:nvSpPr>
        <p:spPr>
          <a:xfrm>
            <a:off x="8764126" y="6244781"/>
            <a:ext cx="2954655" cy="461665"/>
          </a:xfrm>
          <a:prstGeom prst="rect">
            <a:avLst/>
          </a:prstGeom>
        </p:spPr>
        <p:txBody>
          <a:bodyPr wrap="none">
            <a:spAutoFit/>
          </a:bodyPr>
          <a:lstStyle/>
          <a:p>
            <a:r>
              <a:rPr lang="zh-TW" altLang="en-US" sz="2400" dirty="0">
                <a:solidFill>
                  <a:srgbClr val="7030A0"/>
                </a:solidFill>
              </a:rPr>
              <a:t>圖表來源自蘋果日報</a:t>
            </a:r>
          </a:p>
        </p:txBody>
      </p:sp>
    </p:spTree>
    <p:extLst>
      <p:ext uri="{BB962C8B-B14F-4D97-AF65-F5344CB8AC3E}">
        <p14:creationId xmlns:p14="http://schemas.microsoft.com/office/powerpoint/2010/main" val="22386660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77BE4E-4C06-4943-A2BD-F3A3E76B7661}"/>
              </a:ext>
            </a:extLst>
          </p:cNvPr>
          <p:cNvSpPr>
            <a:spLocks noGrp="1"/>
          </p:cNvSpPr>
          <p:nvPr>
            <p:ph type="title"/>
          </p:nvPr>
        </p:nvSpPr>
        <p:spPr>
          <a:xfrm>
            <a:off x="1250950" y="169025"/>
            <a:ext cx="10178322" cy="1009535"/>
          </a:xfrm>
        </p:spPr>
        <p:txBody>
          <a:bodyPr>
            <a:normAutofit/>
          </a:bodyPr>
          <a:lstStyle/>
          <a:p>
            <a:r>
              <a:rPr lang="en-US" altLang="zh-TW" sz="4400" dirty="0">
                <a:latin typeface="+mj-ea"/>
              </a:rPr>
              <a:t>Dell</a:t>
            </a:r>
            <a:r>
              <a:rPr lang="zh-TW" altLang="en-US" sz="4400" dirty="0">
                <a:latin typeface="+mj-ea"/>
              </a:rPr>
              <a:t>標錯價事件</a:t>
            </a:r>
            <a:r>
              <a:rPr lang="en-US" altLang="zh-TW" sz="4400" dirty="0">
                <a:latin typeface="+mj-ea"/>
              </a:rPr>
              <a:t>(</a:t>
            </a:r>
            <a:r>
              <a:rPr lang="zh-TW" altLang="en-US" sz="4400" dirty="0">
                <a:latin typeface="+mj-ea"/>
              </a:rPr>
              <a:t>一審</a:t>
            </a:r>
            <a:r>
              <a:rPr lang="en-US" altLang="zh-TW" sz="4400" dirty="0">
                <a:latin typeface="+mj-ea"/>
              </a:rPr>
              <a:t>)</a:t>
            </a:r>
            <a:endParaRPr lang="zh-TW" altLang="en-US" sz="4400" dirty="0">
              <a:latin typeface="+mj-ea"/>
            </a:endParaRPr>
          </a:p>
        </p:txBody>
      </p:sp>
      <p:graphicFrame>
        <p:nvGraphicFramePr>
          <p:cNvPr id="4" name="內容版面配置區 3">
            <a:extLst>
              <a:ext uri="{FF2B5EF4-FFF2-40B4-BE49-F238E27FC236}">
                <a16:creationId xmlns:a16="http://schemas.microsoft.com/office/drawing/2014/main" id="{B91A954F-1204-44B0-8DF7-19A227936846}"/>
              </a:ext>
            </a:extLst>
          </p:cNvPr>
          <p:cNvGraphicFramePr>
            <a:graphicFrameLocks noGrp="1"/>
          </p:cNvGraphicFramePr>
          <p:nvPr>
            <p:ph idx="1"/>
            <p:extLst>
              <p:ext uri="{D42A27DB-BD31-4B8C-83A1-F6EECF244321}">
                <p14:modId xmlns:p14="http://schemas.microsoft.com/office/powerpoint/2010/main" val="654590861"/>
              </p:ext>
            </p:extLst>
          </p:nvPr>
        </p:nvGraphicFramePr>
        <p:xfrm>
          <a:off x="1250950" y="1172731"/>
          <a:ext cx="9630410" cy="5088202"/>
        </p:xfrm>
        <a:graphic>
          <a:graphicData uri="http://schemas.openxmlformats.org/drawingml/2006/table">
            <a:tbl>
              <a:tblPr firstRow="1" bandRow="1">
                <a:tableStyleId>{5940675A-B579-460E-94D1-54222C63F5DA}</a:tableStyleId>
              </a:tblPr>
              <a:tblGrid>
                <a:gridCol w="9630410">
                  <a:extLst>
                    <a:ext uri="{9D8B030D-6E8A-4147-A177-3AD203B41FA5}">
                      <a16:colId xmlns:a16="http://schemas.microsoft.com/office/drawing/2014/main" val="2987594452"/>
                    </a:ext>
                  </a:extLst>
                </a:gridCol>
              </a:tblGrid>
              <a:tr h="700722">
                <a:tc>
                  <a:txBody>
                    <a:bodyPr/>
                    <a:lstStyle/>
                    <a:p>
                      <a:pPr marL="0" indent="0">
                        <a:buFont typeface="+mj-lt"/>
                        <a:buNone/>
                      </a:pPr>
                      <a:r>
                        <a:rPr lang="zh-TW" altLang="en-US" sz="2800" b="1" dirty="0"/>
                        <a:t>一審 → </a:t>
                      </a:r>
                      <a:r>
                        <a:rPr lang="en-US" altLang="zh-TW" sz="2800" b="1" dirty="0"/>
                        <a:t>DELL</a:t>
                      </a:r>
                      <a:r>
                        <a:rPr lang="zh-TW" altLang="en-US" sz="2800" b="1" dirty="0"/>
                        <a:t>勝訴</a:t>
                      </a:r>
                      <a:r>
                        <a:rPr lang="en-US" altLang="zh-TW" sz="2400" dirty="0"/>
                        <a:t>(</a:t>
                      </a:r>
                      <a:r>
                        <a:rPr lang="zh-TW" altLang="en-US" sz="2400" dirty="0"/>
                        <a:t>臺北地方法院</a:t>
                      </a:r>
                      <a:r>
                        <a:rPr lang="en-US" altLang="zh-TW" sz="2400" dirty="0"/>
                        <a:t>98</a:t>
                      </a:r>
                      <a:r>
                        <a:rPr lang="zh-TW" altLang="en-US" sz="2400" dirty="0"/>
                        <a:t>年度北消簡字第</a:t>
                      </a:r>
                      <a:r>
                        <a:rPr lang="en-US" altLang="zh-TW" sz="2400" dirty="0"/>
                        <a:t>17</a:t>
                      </a:r>
                      <a:r>
                        <a:rPr lang="zh-TW" altLang="en-US" sz="2400" dirty="0"/>
                        <a:t>號判決</a:t>
                      </a:r>
                      <a:r>
                        <a:rPr lang="en-US" altLang="zh-TW" sz="2400" dirty="0"/>
                        <a:t>)</a:t>
                      </a:r>
                      <a:endParaRPr lang="zh-TW" altLang="en-US" sz="2400" dirty="0"/>
                    </a:p>
                  </a:txBody>
                  <a:tcPr/>
                </a:tc>
                <a:extLst>
                  <a:ext uri="{0D108BD9-81ED-4DB2-BD59-A6C34878D82A}">
                    <a16:rowId xmlns:a16="http://schemas.microsoft.com/office/drawing/2014/main" val="1400616187"/>
                  </a:ext>
                </a:extLst>
              </a:tr>
              <a:tr h="3145587">
                <a:tc>
                  <a:txBody>
                    <a:bodyPr/>
                    <a:lstStyle/>
                    <a:p>
                      <a:pPr marL="0" indent="0">
                        <a:buFont typeface="+mj-lt"/>
                        <a:buNone/>
                      </a:pPr>
                      <a:r>
                        <a:rPr lang="en-US" altLang="zh-TW" sz="2400" dirty="0"/>
                        <a:t>1. </a:t>
                      </a:r>
                      <a:r>
                        <a:rPr lang="en-US" altLang="zh-TW" sz="2400" dirty="0">
                          <a:solidFill>
                            <a:srgbClr val="0070C0"/>
                          </a:solidFill>
                        </a:rPr>
                        <a:t>DELL</a:t>
                      </a:r>
                      <a:r>
                        <a:rPr lang="zh-TW" altLang="en-US" sz="2400" dirty="0">
                          <a:solidFill>
                            <a:srgbClr val="0070C0"/>
                          </a:solidFill>
                        </a:rPr>
                        <a:t>網站上展示系爭商品圖片為要約之引誘。</a:t>
                      </a:r>
                      <a:endParaRPr lang="en-US" altLang="zh-TW" sz="2400" dirty="0">
                        <a:solidFill>
                          <a:srgbClr val="0070C0"/>
                        </a:solidFill>
                      </a:endParaRPr>
                    </a:p>
                    <a:p>
                      <a:pPr marL="0" indent="0">
                        <a:buFont typeface="+mj-lt"/>
                        <a:buNone/>
                      </a:pPr>
                      <a:r>
                        <a:rPr lang="en-US" altLang="zh-TW" sz="2400" dirty="0"/>
                        <a:t>   </a:t>
                      </a:r>
                      <a:r>
                        <a:rPr lang="zh-TW" altLang="en-US" sz="2400" dirty="0"/>
                        <a:t>系爭網站上展示系爭商品圖片，對不特定多數人為意思表示之行為，</a:t>
                      </a:r>
                      <a:endParaRPr lang="en-US" altLang="zh-TW" sz="2400" dirty="0"/>
                    </a:p>
                    <a:p>
                      <a:pPr marL="0" indent="0">
                        <a:buFont typeface="+mj-lt"/>
                        <a:buNone/>
                      </a:pPr>
                      <a:r>
                        <a:rPr lang="zh-TW" altLang="en-US" sz="2400" dirty="0"/>
                        <a:t>   性質上與「價目表之寄送」相近。出賣人多僅係提供該等商品圖片供</a:t>
                      </a:r>
                      <a:endParaRPr lang="en-US" altLang="zh-TW" sz="2400" dirty="0"/>
                    </a:p>
                    <a:p>
                      <a:pPr marL="0" indent="0">
                        <a:buFont typeface="+mj-lt"/>
                        <a:buNone/>
                      </a:pPr>
                      <a:r>
                        <a:rPr lang="zh-TW" altLang="en-US" sz="2400" dirty="0"/>
                        <a:t>   消費者參考，似難認有受該等商品圖片展示行為之拘束，而企圖與</a:t>
                      </a:r>
                      <a:endParaRPr lang="en-US" altLang="zh-TW" sz="2400" dirty="0"/>
                    </a:p>
                    <a:p>
                      <a:pPr marL="0" indent="0">
                        <a:buFont typeface="+mj-lt"/>
                        <a:buNone/>
                      </a:pPr>
                      <a:r>
                        <a:rPr lang="zh-TW" altLang="en-US" sz="2400" dirty="0"/>
                        <a:t>  「所有」看見該圖片而欲訂購產品之消費者成立契約之意思。</a:t>
                      </a:r>
                      <a:r>
                        <a:rPr lang="zh-TW" altLang="en-US" sz="2400" dirty="0">
                          <a:solidFill>
                            <a:srgbClr val="FF0000"/>
                          </a:solidFill>
                        </a:rPr>
                        <a:t>被告於</a:t>
                      </a:r>
                      <a:endParaRPr lang="en-US" altLang="zh-TW" sz="2400" dirty="0">
                        <a:solidFill>
                          <a:srgbClr val="FF0000"/>
                        </a:solidFill>
                      </a:endParaRPr>
                    </a:p>
                    <a:p>
                      <a:pPr marL="0" indent="0">
                        <a:buFont typeface="+mj-lt"/>
                        <a:buNone/>
                      </a:pPr>
                      <a:r>
                        <a:rPr lang="zh-TW" altLang="en-US" sz="2400" dirty="0">
                          <a:solidFill>
                            <a:srgbClr val="FF0000"/>
                          </a:solidFill>
                        </a:rPr>
                        <a:t>   系爭網站上標價展售系爭商品之行為，僅屬要約之引誘</a:t>
                      </a:r>
                      <a:r>
                        <a:rPr lang="zh-TW" altLang="en-US" sz="2400" dirty="0"/>
                        <a:t>，故原告另表</a:t>
                      </a:r>
                      <a:endParaRPr lang="en-US" altLang="zh-TW" sz="2400" dirty="0"/>
                    </a:p>
                    <a:p>
                      <a:pPr marL="0" indent="0">
                        <a:buFont typeface="+mj-lt"/>
                        <a:buNone/>
                      </a:pPr>
                      <a:r>
                        <a:rPr lang="zh-TW" altLang="en-US" sz="2400" dirty="0"/>
                        <a:t>   示欲訂購系爭商品，並提供系爭信用卡資訊之行為，方屬要約。</a:t>
                      </a:r>
                      <a:endParaRPr lang="en-US" altLang="zh-TW" sz="2400" dirty="0"/>
                    </a:p>
                  </a:txBody>
                  <a:tcPr/>
                </a:tc>
                <a:extLst>
                  <a:ext uri="{0D108BD9-81ED-4DB2-BD59-A6C34878D82A}">
                    <a16:rowId xmlns:a16="http://schemas.microsoft.com/office/drawing/2014/main" val="431141503"/>
                  </a:ext>
                </a:extLst>
              </a:tr>
              <a:tr h="1241893">
                <a:tc>
                  <a:txBody>
                    <a:bodyPr/>
                    <a:lstStyle/>
                    <a:p>
                      <a:r>
                        <a:rPr lang="en-US" altLang="zh-TW" sz="2400" dirty="0"/>
                        <a:t>2. </a:t>
                      </a:r>
                      <a:r>
                        <a:rPr lang="zh-TW" altLang="en-US" sz="2400" dirty="0"/>
                        <a:t> </a:t>
                      </a:r>
                      <a:r>
                        <a:rPr lang="en-US" altLang="zh-TW" sz="2400" dirty="0">
                          <a:solidFill>
                            <a:srgbClr val="0070C0"/>
                          </a:solidFill>
                        </a:rPr>
                        <a:t>DELL</a:t>
                      </a:r>
                      <a:r>
                        <a:rPr lang="zh-TW" altLang="en-US" sz="2400" dirty="0">
                          <a:solidFill>
                            <a:srgbClr val="0070C0"/>
                          </a:solidFill>
                        </a:rPr>
                        <a:t>既已明示拒絕承諾之旨，兩造意思表示未能一致，系爭契約自</a:t>
                      </a:r>
                      <a:endParaRPr lang="en-US" altLang="zh-TW" sz="2400" dirty="0">
                        <a:solidFill>
                          <a:srgbClr val="0070C0"/>
                        </a:solidFill>
                      </a:endParaRPr>
                    </a:p>
                    <a:p>
                      <a:r>
                        <a:rPr lang="zh-TW" altLang="en-US" sz="2400" dirty="0">
                          <a:solidFill>
                            <a:srgbClr val="0070C0"/>
                          </a:solidFill>
                        </a:rPr>
                        <a:t>    未成立。</a:t>
                      </a:r>
                    </a:p>
                    <a:p>
                      <a:endParaRPr lang="zh-TW" altLang="en-US" dirty="0"/>
                    </a:p>
                  </a:txBody>
                  <a:tcPr/>
                </a:tc>
                <a:extLst>
                  <a:ext uri="{0D108BD9-81ED-4DB2-BD59-A6C34878D82A}">
                    <a16:rowId xmlns:a16="http://schemas.microsoft.com/office/drawing/2014/main" val="664467697"/>
                  </a:ext>
                </a:extLst>
              </a:tr>
            </a:tbl>
          </a:graphicData>
        </a:graphic>
      </p:graphicFrame>
    </p:spTree>
    <p:extLst>
      <p:ext uri="{BB962C8B-B14F-4D97-AF65-F5344CB8AC3E}">
        <p14:creationId xmlns:p14="http://schemas.microsoft.com/office/powerpoint/2010/main" val="2607820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813BA4-D161-4D14-AC2E-F085B1A3BCB1}"/>
              </a:ext>
            </a:extLst>
          </p:cNvPr>
          <p:cNvSpPr>
            <a:spLocks noGrp="1"/>
          </p:cNvSpPr>
          <p:nvPr>
            <p:ph type="title"/>
          </p:nvPr>
        </p:nvSpPr>
        <p:spPr>
          <a:xfrm>
            <a:off x="1250950" y="179185"/>
            <a:ext cx="10178322" cy="1492132"/>
          </a:xfrm>
        </p:spPr>
        <p:txBody>
          <a:bodyPr>
            <a:normAutofit/>
          </a:bodyPr>
          <a:lstStyle/>
          <a:p>
            <a:r>
              <a:rPr lang="en-US" altLang="zh-TW" sz="4400" dirty="0">
                <a:latin typeface="+mj-ea"/>
              </a:rPr>
              <a:t>DELL</a:t>
            </a:r>
            <a:r>
              <a:rPr lang="zh-TW" altLang="en-US" sz="4400" dirty="0">
                <a:latin typeface="+mj-ea"/>
              </a:rPr>
              <a:t>標錯價事件</a:t>
            </a:r>
            <a:r>
              <a:rPr lang="en-US" altLang="zh-TW" sz="4400" dirty="0">
                <a:latin typeface="+mj-ea"/>
              </a:rPr>
              <a:t>(</a:t>
            </a:r>
            <a:r>
              <a:rPr lang="zh-TW" altLang="en-US" sz="4400" dirty="0">
                <a:latin typeface="+mj-ea"/>
              </a:rPr>
              <a:t>二審</a:t>
            </a:r>
            <a:r>
              <a:rPr lang="en-US" altLang="zh-TW" sz="4400" dirty="0">
                <a:latin typeface="+mj-ea"/>
              </a:rPr>
              <a:t>)</a:t>
            </a:r>
            <a:endParaRPr lang="zh-TW" altLang="en-US" sz="4400" dirty="0">
              <a:latin typeface="+mj-ea"/>
            </a:endParaRPr>
          </a:p>
        </p:txBody>
      </p:sp>
      <p:graphicFrame>
        <p:nvGraphicFramePr>
          <p:cNvPr id="4" name="內容版面配置區 3">
            <a:extLst>
              <a:ext uri="{FF2B5EF4-FFF2-40B4-BE49-F238E27FC236}">
                <a16:creationId xmlns:a16="http://schemas.microsoft.com/office/drawing/2014/main" id="{4EB69EA2-4171-4C19-8048-F71291C0C230}"/>
              </a:ext>
            </a:extLst>
          </p:cNvPr>
          <p:cNvGraphicFramePr>
            <a:graphicFrameLocks noGrp="1"/>
          </p:cNvGraphicFramePr>
          <p:nvPr>
            <p:ph idx="1"/>
          </p:nvPr>
        </p:nvGraphicFramePr>
        <p:xfrm>
          <a:off x="1103266" y="838465"/>
          <a:ext cx="10473690" cy="5761331"/>
        </p:xfrm>
        <a:graphic>
          <a:graphicData uri="http://schemas.openxmlformats.org/drawingml/2006/table">
            <a:tbl>
              <a:tblPr firstRow="1" bandRow="1">
                <a:tableStyleId>{5940675A-B579-460E-94D1-54222C63F5DA}</a:tableStyleId>
              </a:tblPr>
              <a:tblGrid>
                <a:gridCol w="10473690">
                  <a:extLst>
                    <a:ext uri="{9D8B030D-6E8A-4147-A177-3AD203B41FA5}">
                      <a16:colId xmlns:a16="http://schemas.microsoft.com/office/drawing/2014/main" val="1529521880"/>
                    </a:ext>
                  </a:extLst>
                </a:gridCol>
              </a:tblGrid>
              <a:tr h="477520">
                <a:tc>
                  <a:txBody>
                    <a:bodyPr/>
                    <a:lstStyle/>
                    <a:p>
                      <a:r>
                        <a:rPr lang="zh-TW" altLang="en-US" sz="2800" b="1" dirty="0"/>
                        <a:t>二審 → </a:t>
                      </a:r>
                      <a:r>
                        <a:rPr lang="en-US" altLang="zh-TW" sz="2800" b="1" dirty="0"/>
                        <a:t>DELL</a:t>
                      </a:r>
                      <a:r>
                        <a:rPr lang="zh-TW" altLang="en-US" sz="2800" b="1" dirty="0"/>
                        <a:t>敗訴 </a:t>
                      </a:r>
                      <a:r>
                        <a:rPr lang="en-US" altLang="zh-TW" sz="2800" b="1" dirty="0"/>
                        <a:t>(</a:t>
                      </a:r>
                      <a:r>
                        <a:rPr lang="zh-TW" altLang="en-US" sz="2400" b="0" i="0" u="none" kern="1200" dirty="0">
                          <a:solidFill>
                            <a:schemeClr val="tx2"/>
                          </a:solidFill>
                          <a:effectLst/>
                          <a:latin typeface="+mn-lt"/>
                          <a:ea typeface="+mn-ea"/>
                          <a:cs typeface="+mn-cs"/>
                          <a:hlinkClick r:id="rId2">
                            <a:extLst>
                              <a:ext uri="{A12FA001-AC4F-418D-AE19-62706E023703}">
                                <ahyp:hlinkClr xmlns:ahyp="http://schemas.microsoft.com/office/drawing/2018/hyperlinkcolor" val="tx"/>
                              </a:ext>
                            </a:extLst>
                          </a:hlinkClick>
                        </a:rPr>
                        <a:t>臺灣臺北地方法院</a:t>
                      </a:r>
                      <a:r>
                        <a:rPr lang="en-US" altLang="zh-TW" sz="2400" b="0" i="0" u="none" kern="1200" dirty="0">
                          <a:solidFill>
                            <a:schemeClr val="tx2"/>
                          </a:solidFill>
                          <a:effectLst/>
                          <a:latin typeface="+mn-lt"/>
                          <a:ea typeface="+mn-ea"/>
                          <a:cs typeface="+mn-cs"/>
                          <a:hlinkClick r:id="rId2">
                            <a:extLst>
                              <a:ext uri="{A12FA001-AC4F-418D-AE19-62706E023703}">
                                <ahyp:hlinkClr xmlns:ahyp="http://schemas.microsoft.com/office/drawing/2018/hyperlinkcolor" val="tx"/>
                              </a:ext>
                            </a:extLst>
                          </a:hlinkClick>
                        </a:rPr>
                        <a:t>99</a:t>
                      </a:r>
                      <a:r>
                        <a:rPr lang="zh-TW" altLang="en-US" sz="2400" b="0" i="0" u="none" kern="1200" dirty="0">
                          <a:solidFill>
                            <a:schemeClr val="tx2"/>
                          </a:solidFill>
                          <a:effectLst/>
                          <a:latin typeface="+mn-lt"/>
                          <a:ea typeface="+mn-ea"/>
                          <a:cs typeface="+mn-cs"/>
                          <a:hlinkClick r:id="rId2">
                            <a:extLst>
                              <a:ext uri="{A12FA001-AC4F-418D-AE19-62706E023703}">
                                <ahyp:hlinkClr xmlns:ahyp="http://schemas.microsoft.com/office/drawing/2018/hyperlinkcolor" val="tx"/>
                              </a:ext>
                            </a:extLst>
                          </a:hlinkClick>
                        </a:rPr>
                        <a:t>年度消簡上字第</a:t>
                      </a:r>
                      <a:r>
                        <a:rPr lang="en-US" altLang="zh-TW" sz="2400" b="0" i="0" u="none" kern="1200" dirty="0">
                          <a:solidFill>
                            <a:schemeClr val="tx2"/>
                          </a:solidFill>
                          <a:effectLst/>
                          <a:latin typeface="+mn-lt"/>
                          <a:ea typeface="+mn-ea"/>
                          <a:cs typeface="+mn-cs"/>
                          <a:hlinkClick r:id="rId2">
                            <a:extLst>
                              <a:ext uri="{A12FA001-AC4F-418D-AE19-62706E023703}">
                                <ahyp:hlinkClr xmlns:ahyp="http://schemas.microsoft.com/office/drawing/2018/hyperlinkcolor" val="tx"/>
                              </a:ext>
                            </a:extLst>
                          </a:hlinkClick>
                        </a:rPr>
                        <a:t>1</a:t>
                      </a:r>
                      <a:r>
                        <a:rPr lang="zh-TW" altLang="en-US" sz="2400" b="0" i="0" u="none" kern="1200" dirty="0">
                          <a:solidFill>
                            <a:schemeClr val="tx2"/>
                          </a:solidFill>
                          <a:effectLst/>
                          <a:latin typeface="+mn-lt"/>
                          <a:ea typeface="+mn-ea"/>
                          <a:cs typeface="+mn-cs"/>
                          <a:hlinkClick r:id="rId2">
                            <a:extLst>
                              <a:ext uri="{A12FA001-AC4F-418D-AE19-62706E023703}">
                                <ahyp:hlinkClr xmlns:ahyp="http://schemas.microsoft.com/office/drawing/2018/hyperlinkcolor" val="tx"/>
                              </a:ext>
                            </a:extLst>
                          </a:hlinkClick>
                        </a:rPr>
                        <a:t>號判決</a:t>
                      </a:r>
                      <a:r>
                        <a:rPr lang="en-US" altLang="zh-TW" sz="2800" b="1" dirty="0"/>
                        <a:t>)</a:t>
                      </a:r>
                      <a:r>
                        <a:rPr lang="zh-TW" altLang="en-US" sz="2800" b="1" dirty="0"/>
                        <a:t> </a:t>
                      </a:r>
                    </a:p>
                  </a:txBody>
                  <a:tcPr/>
                </a:tc>
                <a:extLst>
                  <a:ext uri="{0D108BD9-81ED-4DB2-BD59-A6C34878D82A}">
                    <a16:rowId xmlns:a16="http://schemas.microsoft.com/office/drawing/2014/main" val="2981091647"/>
                  </a:ext>
                </a:extLst>
              </a:tr>
              <a:tr h="2514349">
                <a:tc>
                  <a:txBody>
                    <a:bodyPr/>
                    <a:lstStyle/>
                    <a:p>
                      <a:r>
                        <a:rPr lang="en-US" altLang="zh-TW" sz="2400" dirty="0"/>
                        <a:t>1.</a:t>
                      </a:r>
                      <a:r>
                        <a:rPr lang="zh-TW" altLang="en-US" sz="2400" dirty="0"/>
                        <a:t> </a:t>
                      </a:r>
                      <a:r>
                        <a:rPr lang="zh-TW" altLang="en-US" sz="2400" dirty="0">
                          <a:solidFill>
                            <a:srgbClr val="0070C0"/>
                          </a:solidFill>
                        </a:rPr>
                        <a:t>網站上展示系爭商品圖片為要約。</a:t>
                      </a:r>
                      <a:endParaRPr lang="en-US" altLang="zh-TW" sz="2400" dirty="0">
                        <a:solidFill>
                          <a:srgbClr val="0070C0"/>
                        </a:solidFill>
                      </a:endParaRPr>
                    </a:p>
                    <a:p>
                      <a:r>
                        <a:rPr lang="zh-TW" altLang="en-US" sz="2400" dirty="0"/>
                        <a:t>   </a:t>
                      </a:r>
                      <a:r>
                        <a:rPr lang="en-US" altLang="zh-TW" sz="2400" dirty="0"/>
                        <a:t>DELL</a:t>
                      </a:r>
                      <a:r>
                        <a:rPr lang="zh-TW" altLang="en-US" sz="2400" dirty="0"/>
                        <a:t>刊登之限時優惠活動內容，已將各項商品（含系爭商品）附加照片，</a:t>
                      </a:r>
                      <a:endParaRPr lang="en-US" altLang="zh-TW" sz="2400" dirty="0"/>
                    </a:p>
                    <a:p>
                      <a:r>
                        <a:rPr lang="zh-TW" altLang="en-US" sz="2400" dirty="0"/>
                        <a:t>   標明型號中英文名稱、原價、線上折扣、線上折後價等標示明確，各項</a:t>
                      </a:r>
                      <a:endParaRPr lang="en-US" altLang="zh-TW" sz="2400" dirty="0"/>
                    </a:p>
                    <a:p>
                      <a:r>
                        <a:rPr lang="zh-TW" altLang="en-US" sz="2400" dirty="0"/>
                        <a:t>   商品已達明確之程度，且其標示之售價亦已臻確定，並非僅單純之價目表</a:t>
                      </a:r>
                      <a:endParaRPr lang="en-US" altLang="zh-TW" sz="2400" dirty="0"/>
                    </a:p>
                    <a:p>
                      <a:r>
                        <a:rPr lang="zh-TW" altLang="en-US" sz="2400" dirty="0"/>
                        <a:t>   標示，是本件被上訴人在所屬網站刊登系爭商品買賣訊息之意思表示，自</a:t>
                      </a:r>
                      <a:endParaRPr lang="en-US" altLang="zh-TW" sz="2400" dirty="0"/>
                    </a:p>
                    <a:p>
                      <a:r>
                        <a:rPr lang="zh-TW" altLang="en-US" sz="2400" dirty="0"/>
                        <a:t>   已符合「要約」。</a:t>
                      </a:r>
                    </a:p>
                  </a:txBody>
                  <a:tcPr/>
                </a:tc>
                <a:extLst>
                  <a:ext uri="{0D108BD9-81ED-4DB2-BD59-A6C34878D82A}">
                    <a16:rowId xmlns:a16="http://schemas.microsoft.com/office/drawing/2014/main" val="2346516358"/>
                  </a:ext>
                </a:extLst>
              </a:tr>
              <a:tr h="497826">
                <a:tc>
                  <a:txBody>
                    <a:bodyPr/>
                    <a:lstStyle/>
                    <a:p>
                      <a:r>
                        <a:rPr lang="en-US" altLang="zh-TW" sz="2400" dirty="0"/>
                        <a:t>2.</a:t>
                      </a:r>
                      <a:r>
                        <a:rPr lang="zh-TW" altLang="en-US" sz="2400" b="0" i="0" kern="1200" dirty="0">
                          <a:solidFill>
                            <a:schemeClr val="tx1"/>
                          </a:solidFill>
                          <a:effectLst/>
                          <a:latin typeface="+mn-lt"/>
                          <a:ea typeface="+mn-ea"/>
                          <a:cs typeface="+mn-cs"/>
                        </a:rPr>
                        <a:t>上訴人下訂行為，屬於承諾</a:t>
                      </a:r>
                      <a:endParaRPr lang="zh-TW" altLang="en-US" sz="2400" dirty="0"/>
                    </a:p>
                  </a:txBody>
                  <a:tcPr/>
                </a:tc>
                <a:extLst>
                  <a:ext uri="{0D108BD9-81ED-4DB2-BD59-A6C34878D82A}">
                    <a16:rowId xmlns:a16="http://schemas.microsoft.com/office/drawing/2014/main" val="1361262359"/>
                  </a:ext>
                </a:extLst>
              </a:tr>
              <a:tr h="905166">
                <a:tc>
                  <a:txBody>
                    <a:bodyPr/>
                    <a:lstStyle/>
                    <a:p>
                      <a:r>
                        <a:rPr lang="en-US" altLang="zh-TW" sz="2400" dirty="0"/>
                        <a:t>3. </a:t>
                      </a:r>
                      <a:r>
                        <a:rPr lang="zh-TW" altLang="en-US" sz="2400" dirty="0"/>
                        <a:t>上訴人所支付價款，已處於</a:t>
                      </a:r>
                      <a:r>
                        <a:rPr lang="en-US" altLang="zh-TW" sz="2400" dirty="0"/>
                        <a:t>DELL</a:t>
                      </a:r>
                      <a:r>
                        <a:rPr lang="zh-TW" altLang="en-US" sz="2400" dirty="0"/>
                        <a:t>可隨時取得狀態，若</a:t>
                      </a:r>
                      <a:r>
                        <a:rPr lang="en-US" altLang="zh-TW" sz="2400" dirty="0"/>
                        <a:t>DELL</a:t>
                      </a:r>
                      <a:r>
                        <a:rPr lang="zh-TW" altLang="en-US" sz="2400" b="0" i="0" kern="1200" dirty="0">
                          <a:solidFill>
                            <a:schemeClr val="tx1"/>
                          </a:solidFill>
                          <a:effectLst/>
                          <a:latin typeface="+mn-lt"/>
                          <a:ea typeface="+mn-ea"/>
                          <a:cs typeface="+mn-cs"/>
                        </a:rPr>
                        <a:t>可恣意主張買賣</a:t>
                      </a:r>
                      <a:endParaRPr lang="en-US" altLang="zh-TW" sz="2400" b="0" i="0" kern="1200" dirty="0">
                        <a:solidFill>
                          <a:schemeClr val="tx1"/>
                        </a:solidFill>
                        <a:effectLst/>
                        <a:latin typeface="+mn-lt"/>
                        <a:ea typeface="+mn-ea"/>
                        <a:cs typeface="+mn-cs"/>
                      </a:endParaRPr>
                    </a:p>
                    <a:p>
                      <a:r>
                        <a:rPr lang="zh-TW" altLang="en-US" sz="2400" b="0" i="0" kern="1200" dirty="0">
                          <a:solidFill>
                            <a:schemeClr val="tx1"/>
                          </a:solidFill>
                          <a:effectLst/>
                          <a:latin typeface="+mn-lt"/>
                          <a:ea typeface="+mn-ea"/>
                          <a:cs typeface="+mn-cs"/>
                        </a:rPr>
                        <a:t>   契約成立與否，顯失公平</a:t>
                      </a:r>
                      <a:endParaRPr lang="zh-TW" altLang="en-US" sz="2400" dirty="0"/>
                    </a:p>
                  </a:txBody>
                  <a:tcPr/>
                </a:tc>
                <a:extLst>
                  <a:ext uri="{0D108BD9-81ED-4DB2-BD59-A6C34878D82A}">
                    <a16:rowId xmlns:a16="http://schemas.microsoft.com/office/drawing/2014/main" val="3874511404"/>
                  </a:ext>
                </a:extLst>
              </a:tr>
              <a:tr h="502870">
                <a:tc>
                  <a:txBody>
                    <a:bodyPr/>
                    <a:lstStyle/>
                    <a:p>
                      <a:r>
                        <a:rPr lang="en-US" altLang="zh-TW" sz="2400" dirty="0"/>
                        <a:t>4.  DELL</a:t>
                      </a:r>
                      <a:r>
                        <a:rPr lang="zh-TW" altLang="en-US" sz="2400" dirty="0"/>
                        <a:t>限時優惠之折數尚屬常見且合理，消費者無從瞭解係標錯價。</a:t>
                      </a:r>
                    </a:p>
                  </a:txBody>
                  <a:tcPr/>
                </a:tc>
                <a:extLst>
                  <a:ext uri="{0D108BD9-81ED-4DB2-BD59-A6C34878D82A}">
                    <a16:rowId xmlns:a16="http://schemas.microsoft.com/office/drawing/2014/main" val="3095275250"/>
                  </a:ext>
                </a:extLst>
              </a:tr>
              <a:tr h="502870">
                <a:tc>
                  <a:txBody>
                    <a:bodyPr/>
                    <a:lstStyle/>
                    <a:p>
                      <a:r>
                        <a:rPr lang="en-US" altLang="zh-TW" sz="2400" dirty="0"/>
                        <a:t>5.</a:t>
                      </a:r>
                      <a:r>
                        <a:rPr lang="zh-TW" altLang="en-US" sz="1800" b="0" i="0" kern="1200" dirty="0">
                          <a:solidFill>
                            <a:schemeClr val="tx1"/>
                          </a:solidFill>
                          <a:effectLst/>
                          <a:latin typeface="+mn-lt"/>
                          <a:ea typeface="+mn-ea"/>
                          <a:cs typeface="+mn-cs"/>
                        </a:rPr>
                        <a:t> </a:t>
                      </a:r>
                      <a:r>
                        <a:rPr lang="en-US" altLang="zh-TW" sz="2400" b="0" i="0" kern="1200" dirty="0">
                          <a:solidFill>
                            <a:schemeClr val="tx1"/>
                          </a:solidFill>
                          <a:effectLst/>
                          <a:latin typeface="+mn-lt"/>
                          <a:ea typeface="+mn-ea"/>
                          <a:cs typeface="+mn-cs"/>
                        </a:rPr>
                        <a:t>DELL</a:t>
                      </a:r>
                      <a:r>
                        <a:rPr lang="zh-TW" altLang="en-US" sz="2400" b="0" i="0" kern="1200" dirty="0">
                          <a:solidFill>
                            <a:schemeClr val="tx1"/>
                          </a:solidFill>
                          <a:effectLst/>
                          <a:latin typeface="+mn-lt"/>
                          <a:ea typeface="+mn-ea"/>
                          <a:cs typeface="+mn-cs"/>
                        </a:rPr>
                        <a:t>標錯價係因其自己（或使用人）之錯誤所致，欠缺與處理自己事務一</a:t>
                      </a:r>
                      <a:endParaRPr lang="en-US" altLang="zh-TW" sz="2400" b="0" i="0" kern="1200" dirty="0">
                        <a:solidFill>
                          <a:schemeClr val="tx1"/>
                        </a:solidFill>
                        <a:effectLst/>
                        <a:latin typeface="+mn-lt"/>
                        <a:ea typeface="+mn-ea"/>
                        <a:cs typeface="+mn-cs"/>
                      </a:endParaRPr>
                    </a:p>
                    <a:p>
                      <a:r>
                        <a:rPr lang="zh-TW" altLang="en-US" sz="2400" b="0" i="0" kern="1200" dirty="0">
                          <a:solidFill>
                            <a:schemeClr val="tx1"/>
                          </a:solidFill>
                          <a:effectLst/>
                          <a:latin typeface="+mn-lt"/>
                          <a:ea typeface="+mn-ea"/>
                          <a:cs typeface="+mn-cs"/>
                        </a:rPr>
                        <a:t>   般的注意義務，顯有過失，不得撤銷其錯誤意思表示。</a:t>
                      </a:r>
                      <a:endParaRPr lang="en-US" altLang="zh-TW" sz="2400" b="0" i="0" kern="1200" dirty="0">
                        <a:solidFill>
                          <a:schemeClr val="tx1"/>
                        </a:solidFill>
                        <a:effectLst/>
                        <a:latin typeface="+mn-lt"/>
                        <a:ea typeface="+mn-ea"/>
                        <a:cs typeface="+mn-cs"/>
                      </a:endParaRPr>
                    </a:p>
                  </a:txBody>
                  <a:tcPr/>
                </a:tc>
                <a:extLst>
                  <a:ext uri="{0D108BD9-81ED-4DB2-BD59-A6C34878D82A}">
                    <a16:rowId xmlns:a16="http://schemas.microsoft.com/office/drawing/2014/main" val="2273629274"/>
                  </a:ext>
                </a:extLst>
              </a:tr>
            </a:tbl>
          </a:graphicData>
        </a:graphic>
      </p:graphicFrame>
    </p:spTree>
    <p:extLst>
      <p:ext uri="{BB962C8B-B14F-4D97-AF65-F5344CB8AC3E}">
        <p14:creationId xmlns:p14="http://schemas.microsoft.com/office/powerpoint/2010/main" val="14570941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4A6ACC-7953-4143-836E-68D4B98EEEAD}"/>
              </a:ext>
            </a:extLst>
          </p:cNvPr>
          <p:cNvSpPr>
            <a:spLocks noGrp="1"/>
          </p:cNvSpPr>
          <p:nvPr>
            <p:ph type="title"/>
          </p:nvPr>
        </p:nvSpPr>
        <p:spPr>
          <a:xfrm>
            <a:off x="1251678" y="382385"/>
            <a:ext cx="10178322" cy="1089246"/>
          </a:xfrm>
        </p:spPr>
        <p:txBody>
          <a:bodyPr/>
          <a:lstStyle/>
          <a:p>
            <a:r>
              <a:rPr lang="zh-TW" altLang="en-US" dirty="0"/>
              <a:t>案例一：</a:t>
            </a:r>
            <a:r>
              <a:rPr lang="en-US" altLang="zh-TW" dirty="0">
                <a:latin typeface="+mj-ea"/>
              </a:rPr>
              <a:t>dell</a:t>
            </a:r>
            <a:r>
              <a:rPr lang="zh-TW" altLang="en-US" dirty="0">
                <a:latin typeface="+mj-ea"/>
              </a:rPr>
              <a:t>標錯價</a:t>
            </a:r>
            <a:endParaRPr lang="zh-TW" altLang="en-US" dirty="0"/>
          </a:p>
        </p:txBody>
      </p:sp>
      <p:sp>
        <p:nvSpPr>
          <p:cNvPr id="3" name="內容版面配置區 2">
            <a:extLst>
              <a:ext uri="{FF2B5EF4-FFF2-40B4-BE49-F238E27FC236}">
                <a16:creationId xmlns:a16="http://schemas.microsoft.com/office/drawing/2014/main" id="{F38DBC3E-8E08-4BE8-98EA-A9DF1D6A480A}"/>
              </a:ext>
            </a:extLst>
          </p:cNvPr>
          <p:cNvSpPr>
            <a:spLocks noGrp="1"/>
          </p:cNvSpPr>
          <p:nvPr>
            <p:ph idx="1"/>
          </p:nvPr>
        </p:nvSpPr>
        <p:spPr>
          <a:xfrm>
            <a:off x="1150078" y="1471631"/>
            <a:ext cx="10178322" cy="4990129"/>
          </a:xfrm>
        </p:spPr>
        <p:txBody>
          <a:bodyPr/>
          <a:lstStyle/>
          <a:p>
            <a:r>
              <a:rPr lang="zh-TW" altLang="en-US" dirty="0"/>
              <a:t>臺灣臺北地方法院</a:t>
            </a:r>
            <a:r>
              <a:rPr lang="en-US" altLang="zh-TW" dirty="0"/>
              <a:t>98</a:t>
            </a:r>
            <a:r>
              <a:rPr lang="zh-TW" altLang="en-US" dirty="0"/>
              <a:t>年度北消簡字第</a:t>
            </a:r>
            <a:r>
              <a:rPr lang="en-US" altLang="zh-TW" dirty="0"/>
              <a:t>17</a:t>
            </a:r>
            <a:r>
              <a:rPr lang="zh-TW" altLang="en-US" dirty="0"/>
              <a:t>號判決</a:t>
            </a:r>
            <a:endParaRPr lang="en-US" altLang="zh-TW" dirty="0"/>
          </a:p>
          <a:p>
            <a:r>
              <a:rPr lang="zh-TW" altLang="en-US" dirty="0"/>
              <a:t>程序方面</a:t>
            </a:r>
            <a:endParaRPr lang="en-US" altLang="zh-TW" dirty="0"/>
          </a:p>
          <a:p>
            <a:r>
              <a:rPr lang="zh-TW" altLang="en-US" dirty="0"/>
              <a:t>按法律行為發生債之關係者，其成立要件及效力，依當事人意思定其適用之法律。涉外民事法律適用法第</a:t>
            </a:r>
            <a:r>
              <a:rPr lang="en-US" altLang="zh-TW" dirty="0"/>
              <a:t>6</a:t>
            </a:r>
            <a:r>
              <a:rPr lang="zh-TW" altLang="en-US" dirty="0"/>
              <a:t>條第</a:t>
            </a:r>
            <a:r>
              <a:rPr lang="en-US" altLang="zh-TW" dirty="0"/>
              <a:t>1</a:t>
            </a:r>
            <a:r>
              <a:rPr lang="zh-TW" altLang="en-US" dirty="0"/>
              <a:t>項定有明文。本件原告主張於被告所有網路商店網站上訂購物品而生買賣關係，並依該網站上所載定型化契約（下稱系爭定型化契約）之約定，應適用新加坡法律，此準據法之定型化契約約定既經原告援用，揆諸上開法律，就兩造間買賣關係之成立要件及效力，</a:t>
            </a:r>
            <a:r>
              <a:rPr lang="zh-TW" altLang="en-US" b="1" dirty="0">
                <a:solidFill>
                  <a:srgbClr val="FF0000"/>
                </a:solidFill>
              </a:rPr>
              <a:t>應依當事人意思適用新加坡法</a:t>
            </a:r>
            <a:r>
              <a:rPr lang="zh-TW" altLang="en-US" dirty="0"/>
              <a:t>。</a:t>
            </a:r>
            <a:endParaRPr lang="en-US" altLang="zh-TW" dirty="0"/>
          </a:p>
          <a:p>
            <a:r>
              <a:rPr lang="zh-TW" altLang="en-US" dirty="0"/>
              <a:t>本件原告主張與被告成立系爭契約，且無得撤銷及權利濫用之事由，爰依契約之法律關係，訴請被告給付買賣標的物等語，然為被告所否認，並以前揭情詞置辯。是以本件爭點厥為：</a:t>
            </a:r>
            <a:r>
              <a:rPr lang="en-US" altLang="zh-TW" dirty="0"/>
              <a:t>(</a:t>
            </a:r>
            <a:r>
              <a:rPr lang="zh-TW" altLang="en-US" dirty="0"/>
              <a:t>一</a:t>
            </a:r>
            <a:r>
              <a:rPr lang="en-US" altLang="zh-TW" dirty="0"/>
              <a:t>)</a:t>
            </a:r>
            <a:r>
              <a:rPr lang="zh-TW" altLang="en-US" dirty="0"/>
              <a:t>、系爭契約是否成立；</a:t>
            </a:r>
            <a:r>
              <a:rPr lang="en-US" altLang="zh-TW" dirty="0"/>
              <a:t>(</a:t>
            </a:r>
            <a:r>
              <a:rPr lang="zh-TW" altLang="en-US" dirty="0"/>
              <a:t>二</a:t>
            </a:r>
            <a:r>
              <a:rPr lang="en-US" altLang="zh-TW" dirty="0"/>
              <a:t>)</a:t>
            </a:r>
            <a:r>
              <a:rPr lang="zh-TW" altLang="en-US" dirty="0"/>
              <a:t>、系爭契約若認成立，被告得否以意思表示錯誤為由撤銷之；</a:t>
            </a:r>
            <a:r>
              <a:rPr lang="en-US" altLang="zh-TW" dirty="0"/>
              <a:t>(</a:t>
            </a:r>
            <a:r>
              <a:rPr lang="zh-TW" altLang="en-US" dirty="0"/>
              <a:t>三</a:t>
            </a:r>
            <a:r>
              <a:rPr lang="en-US" altLang="zh-TW" dirty="0"/>
              <a:t>)</a:t>
            </a:r>
            <a:r>
              <a:rPr lang="zh-TW" altLang="en-US" dirty="0"/>
              <a:t>、原告之請求有無權利濫用。</a:t>
            </a:r>
          </a:p>
          <a:p>
            <a:endParaRPr lang="zh-TW" altLang="en-US" dirty="0"/>
          </a:p>
        </p:txBody>
      </p:sp>
      <p:sp>
        <p:nvSpPr>
          <p:cNvPr id="4" name="文字方塊 3">
            <a:extLst>
              <a:ext uri="{FF2B5EF4-FFF2-40B4-BE49-F238E27FC236}">
                <a16:creationId xmlns:a16="http://schemas.microsoft.com/office/drawing/2014/main" id="{BD01410C-46BD-420C-A80C-62A1E3B47FF9}"/>
              </a:ext>
            </a:extLst>
          </p:cNvPr>
          <p:cNvSpPr txBox="1"/>
          <p:nvPr/>
        </p:nvSpPr>
        <p:spPr>
          <a:xfrm>
            <a:off x="8062422" y="871466"/>
            <a:ext cx="2671156" cy="1200329"/>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zh-TW" altLang="en-US" dirty="0"/>
              <a:t>但因為新加坡的契約法中的要約、要約引誘等概念跟我們差不多，所以適用沒什麼問題。</a:t>
            </a:r>
          </a:p>
        </p:txBody>
      </p:sp>
      <p:sp>
        <p:nvSpPr>
          <p:cNvPr id="5" name="文字方塊 4">
            <a:extLst>
              <a:ext uri="{FF2B5EF4-FFF2-40B4-BE49-F238E27FC236}">
                <a16:creationId xmlns:a16="http://schemas.microsoft.com/office/drawing/2014/main" id="{35BFA138-582B-4DDA-8160-72AAC1ECED09}"/>
              </a:ext>
            </a:extLst>
          </p:cNvPr>
          <p:cNvSpPr txBox="1"/>
          <p:nvPr/>
        </p:nvSpPr>
        <p:spPr>
          <a:xfrm>
            <a:off x="6752706" y="5268421"/>
            <a:ext cx="4677294" cy="151845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zh-TW" altLang="en-US" dirty="0"/>
              <a:t>法院整了一理下原被告雙方的攻防，認為本案要判斷這三個爭點，但要注意，當第一個問題被判斷為契約不成立時，就不用理第二第三個了。</a:t>
            </a:r>
            <a:endParaRPr lang="en-US" altLang="zh-TW" dirty="0"/>
          </a:p>
          <a:p>
            <a:endParaRPr lang="zh-TW" altLang="en-US" dirty="0"/>
          </a:p>
        </p:txBody>
      </p:sp>
    </p:spTree>
    <p:extLst>
      <p:ext uri="{BB962C8B-B14F-4D97-AF65-F5344CB8AC3E}">
        <p14:creationId xmlns:p14="http://schemas.microsoft.com/office/powerpoint/2010/main" val="9478553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DB03AB-BDD3-45A5-BEDE-D02A18CF3473}"/>
              </a:ext>
            </a:extLst>
          </p:cNvPr>
          <p:cNvSpPr>
            <a:spLocks noGrp="1"/>
          </p:cNvSpPr>
          <p:nvPr>
            <p:ph type="title"/>
          </p:nvPr>
        </p:nvSpPr>
        <p:spPr>
          <a:xfrm>
            <a:off x="1251678" y="382385"/>
            <a:ext cx="10178322" cy="1111135"/>
          </a:xfrm>
        </p:spPr>
        <p:txBody>
          <a:bodyPr/>
          <a:lstStyle/>
          <a:p>
            <a:r>
              <a:rPr lang="zh-TW" altLang="en-US" dirty="0"/>
              <a:t>案例一：</a:t>
            </a:r>
            <a:r>
              <a:rPr lang="en-US" altLang="zh-TW" dirty="0">
                <a:latin typeface="+mj-ea"/>
              </a:rPr>
              <a:t>dell</a:t>
            </a:r>
            <a:r>
              <a:rPr lang="zh-TW" altLang="en-US" dirty="0">
                <a:latin typeface="+mj-ea"/>
              </a:rPr>
              <a:t>標錯價</a:t>
            </a:r>
            <a:r>
              <a:rPr lang="en-US" altLang="zh-TW" dirty="0">
                <a:latin typeface="+mj-ea"/>
              </a:rPr>
              <a:t>(</a:t>
            </a:r>
            <a:r>
              <a:rPr lang="zh-TW" altLang="en-US" dirty="0">
                <a:latin typeface="+mj-ea"/>
              </a:rPr>
              <a:t>一審</a:t>
            </a:r>
            <a:r>
              <a:rPr lang="en-US" altLang="zh-TW" dirty="0">
                <a:latin typeface="+mj-ea"/>
              </a:rPr>
              <a:t>)</a:t>
            </a:r>
            <a:endParaRPr lang="zh-TW" altLang="en-US" dirty="0"/>
          </a:p>
        </p:txBody>
      </p:sp>
      <p:sp>
        <p:nvSpPr>
          <p:cNvPr id="3" name="內容版面配置區 2">
            <a:extLst>
              <a:ext uri="{FF2B5EF4-FFF2-40B4-BE49-F238E27FC236}">
                <a16:creationId xmlns:a16="http://schemas.microsoft.com/office/drawing/2014/main" id="{B1187FB3-D15E-4CBE-8B77-98ACB618D7E7}"/>
              </a:ext>
            </a:extLst>
          </p:cNvPr>
          <p:cNvSpPr>
            <a:spLocks noGrp="1"/>
          </p:cNvSpPr>
          <p:nvPr>
            <p:ph idx="1"/>
          </p:nvPr>
        </p:nvSpPr>
        <p:spPr>
          <a:xfrm>
            <a:off x="1251678" y="1686560"/>
            <a:ext cx="10178322" cy="4338319"/>
          </a:xfrm>
        </p:spPr>
        <p:txBody>
          <a:bodyPr>
            <a:normAutofit/>
          </a:bodyPr>
          <a:lstStyle/>
          <a:p>
            <a:r>
              <a:rPr lang="zh-TW" altLang="en-US" dirty="0"/>
              <a:t>法院開始說明他對於第一個問題的判斷</a:t>
            </a:r>
            <a:r>
              <a:rPr lang="en-US" altLang="zh-TW" dirty="0"/>
              <a:t>:</a:t>
            </a:r>
          </a:p>
          <a:p>
            <a:r>
              <a:rPr lang="zh-TW" altLang="en-US" dirty="0"/>
              <a:t>按「一個要約即是</a:t>
            </a:r>
            <a:r>
              <a:rPr lang="en-US" altLang="zh-TW" dirty="0"/>
              <a:t>『</a:t>
            </a:r>
            <a:r>
              <a:rPr lang="zh-TW" altLang="en-US" dirty="0"/>
              <a:t>要約人</a:t>
            </a:r>
            <a:r>
              <a:rPr lang="en-US" altLang="zh-TW" dirty="0"/>
              <a:t>』</a:t>
            </a:r>
            <a:r>
              <a:rPr lang="zh-TW" altLang="en-US" dirty="0"/>
              <a:t>發出的一項允諾或其他形式的自願意思表示，表明經</a:t>
            </a:r>
            <a:r>
              <a:rPr lang="en-US" altLang="zh-TW" dirty="0"/>
              <a:t>『</a:t>
            </a:r>
            <a:r>
              <a:rPr lang="zh-TW" altLang="en-US" dirty="0"/>
              <a:t>受要約人</a:t>
            </a:r>
            <a:r>
              <a:rPr lang="en-US" altLang="zh-TW" dirty="0"/>
              <a:t>』</a:t>
            </a:r>
            <a:r>
              <a:rPr lang="zh-TW" altLang="en-US" dirty="0"/>
              <a:t>無條件承諾某些確定的條款，</a:t>
            </a:r>
            <a:r>
              <a:rPr lang="en-US" altLang="zh-TW" dirty="0"/>
              <a:t>『</a:t>
            </a:r>
            <a:r>
              <a:rPr lang="zh-TW" altLang="en-US" dirty="0"/>
              <a:t>要約人</a:t>
            </a:r>
            <a:r>
              <a:rPr lang="en-US" altLang="zh-TW" dirty="0"/>
              <a:t>『</a:t>
            </a:r>
            <a:r>
              <a:rPr lang="zh-TW" altLang="en-US" dirty="0"/>
              <a:t>即受這些條款的拘束。如合同成立的其他要素亦得滿足（如對價和設立法律關係的意旨），對要約的承諾會導致一個有效的合同。一個特定的表述是否構成要約有賴於表述的意旨。要約必須具有受拘束的意旨，如果某人只是引誘他人作出要約，或者只是詢問情況，而並沒有受拘束的意旨，那他或她最多只是在作出要約邀請。按照客觀標準，如果某人的表述（或者行為）致使一個通情達理的人相信發出要約者具有在該要約被承諾後接受拘束的意旨，則即使該人實際上並沒有此種意旨，他也被認為是發出了一項要約。」新加坡合同法第</a:t>
            </a:r>
            <a:r>
              <a:rPr lang="en-US" altLang="zh-TW" dirty="0"/>
              <a:t>8.2.2</a:t>
            </a:r>
            <a:r>
              <a:rPr lang="zh-TW" altLang="en-US" dirty="0"/>
              <a:t>條及第</a:t>
            </a:r>
            <a:r>
              <a:rPr lang="en-US" altLang="zh-TW" dirty="0"/>
              <a:t>8.2.3</a:t>
            </a:r>
            <a:r>
              <a:rPr lang="zh-TW" altLang="en-US" dirty="0"/>
              <a:t>條分別定有明文。</a:t>
            </a:r>
          </a:p>
        </p:txBody>
      </p:sp>
    </p:spTree>
    <p:extLst>
      <p:ext uri="{BB962C8B-B14F-4D97-AF65-F5344CB8AC3E}">
        <p14:creationId xmlns:p14="http://schemas.microsoft.com/office/powerpoint/2010/main" val="4184053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12B0D7-24B3-4E76-A6C2-D61F134ED037}"/>
              </a:ext>
            </a:extLst>
          </p:cNvPr>
          <p:cNvSpPr>
            <a:spLocks noGrp="1"/>
          </p:cNvSpPr>
          <p:nvPr>
            <p:ph type="title"/>
          </p:nvPr>
        </p:nvSpPr>
        <p:spPr/>
        <p:txBody>
          <a:bodyPr/>
          <a:lstStyle/>
          <a:p>
            <a:r>
              <a:rPr lang="zh-TW" altLang="en-US" dirty="0"/>
              <a:t>案例一：</a:t>
            </a:r>
            <a:r>
              <a:rPr lang="en-US" altLang="zh-TW" dirty="0">
                <a:latin typeface="+mj-ea"/>
              </a:rPr>
              <a:t>dell</a:t>
            </a:r>
            <a:r>
              <a:rPr lang="zh-TW" altLang="en-US" dirty="0">
                <a:latin typeface="+mj-ea"/>
              </a:rPr>
              <a:t>標錯價</a:t>
            </a:r>
            <a:r>
              <a:rPr lang="en-US" altLang="zh-TW" dirty="0">
                <a:latin typeface="+mj-ea"/>
              </a:rPr>
              <a:t>(</a:t>
            </a:r>
            <a:r>
              <a:rPr lang="zh-TW" altLang="en-US" dirty="0">
                <a:latin typeface="+mj-ea"/>
              </a:rPr>
              <a:t>一審</a:t>
            </a:r>
            <a:r>
              <a:rPr lang="en-US" altLang="zh-TW" dirty="0">
                <a:latin typeface="+mj-ea"/>
              </a:rPr>
              <a:t>)</a:t>
            </a:r>
            <a:endParaRPr lang="zh-TW" altLang="en-US" dirty="0"/>
          </a:p>
        </p:txBody>
      </p:sp>
      <p:sp>
        <p:nvSpPr>
          <p:cNvPr id="3" name="內容版面配置區 2">
            <a:extLst>
              <a:ext uri="{FF2B5EF4-FFF2-40B4-BE49-F238E27FC236}">
                <a16:creationId xmlns:a16="http://schemas.microsoft.com/office/drawing/2014/main" id="{E057FBDE-14D6-4529-B121-32B27C04740B}"/>
              </a:ext>
            </a:extLst>
          </p:cNvPr>
          <p:cNvSpPr>
            <a:spLocks noGrp="1"/>
          </p:cNvSpPr>
          <p:nvPr>
            <p:ph idx="1"/>
          </p:nvPr>
        </p:nvSpPr>
        <p:spPr>
          <a:xfrm>
            <a:off x="1139918" y="1767841"/>
            <a:ext cx="10178322" cy="4355592"/>
          </a:xfrm>
        </p:spPr>
        <p:txBody>
          <a:bodyPr>
            <a:normAutofit/>
          </a:bodyPr>
          <a:lstStyle/>
          <a:p>
            <a:r>
              <a:rPr lang="zh-TW" altLang="en-US" dirty="0"/>
              <a:t>揆諸條文之意旨，即與我國民法上對「要約」及「要約之引誘」之解釋相符，換言之，新加坡合同法明確以表意人「有無受其意思拘束」之主觀意思或「表現出受其意思拘束之行為」之客觀行為標準，作為區別要約及要約引誘之依據。而其區別效果，亦與我國民法解釋相同，若屬要約，則相對人所為應允之意思表示即屬承諾，契約即屬互相意思表示一致而成立；若屬要約之引誘，因其並不具有拘束力，故相對人就之所為進一步之表示，性質上應屬新的要約，須待原表意人再為承諾後意思表示始為一致，契約方始成立。而表意人有無受其意思拘束之意思，除以上之明文規定外，性質上仍應綜合參酌當事人之明白表示、相對人之性質、要約是否向一人或多數人為之、當事人之磋商過程、交易習慣，並依誠信原則合理認定之。另新加坡合同法固未有如我國民法第</a:t>
            </a:r>
            <a:r>
              <a:rPr lang="en-US" altLang="zh-TW" dirty="0"/>
              <a:t>154</a:t>
            </a:r>
            <a:r>
              <a:rPr lang="zh-TW" altLang="en-US" dirty="0"/>
              <a:t>條第</a:t>
            </a:r>
            <a:r>
              <a:rPr lang="en-US" altLang="zh-TW" dirty="0"/>
              <a:t>2</a:t>
            </a:r>
            <a:r>
              <a:rPr lang="zh-TW" altLang="en-US" dirty="0"/>
              <a:t>項「貨物標定賣價陳列者，視為要約。但價目表之寄送，不視為要約。」之規定，惟本國法之此項規定，亦得作為區別要約及要約引誘之解釋依據，自不待言。</a:t>
            </a:r>
          </a:p>
        </p:txBody>
      </p:sp>
    </p:spTree>
    <p:extLst>
      <p:ext uri="{BB962C8B-B14F-4D97-AF65-F5344CB8AC3E}">
        <p14:creationId xmlns:p14="http://schemas.microsoft.com/office/powerpoint/2010/main" val="12548596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6CD7EB-33CF-421D-853A-6792AB141EF6}"/>
              </a:ext>
            </a:extLst>
          </p:cNvPr>
          <p:cNvSpPr>
            <a:spLocks noGrp="1"/>
          </p:cNvSpPr>
          <p:nvPr>
            <p:ph type="title"/>
          </p:nvPr>
        </p:nvSpPr>
        <p:spPr/>
        <p:txBody>
          <a:bodyPr/>
          <a:lstStyle/>
          <a:p>
            <a:r>
              <a:rPr lang="zh-TW" altLang="en-US" dirty="0"/>
              <a:t>案例一：</a:t>
            </a:r>
            <a:r>
              <a:rPr lang="en-US" altLang="zh-TW" dirty="0">
                <a:latin typeface="+mj-ea"/>
              </a:rPr>
              <a:t>dell</a:t>
            </a:r>
            <a:r>
              <a:rPr lang="zh-TW" altLang="en-US" dirty="0">
                <a:latin typeface="+mj-ea"/>
              </a:rPr>
              <a:t>標錯價</a:t>
            </a:r>
            <a:r>
              <a:rPr lang="en-US" altLang="zh-TW" dirty="0">
                <a:latin typeface="+mj-ea"/>
              </a:rPr>
              <a:t>(</a:t>
            </a:r>
            <a:r>
              <a:rPr lang="zh-TW" altLang="en-US" dirty="0">
                <a:latin typeface="+mj-ea"/>
              </a:rPr>
              <a:t>一審</a:t>
            </a:r>
            <a:r>
              <a:rPr lang="en-US" altLang="zh-TW" dirty="0">
                <a:latin typeface="+mj-ea"/>
              </a:rPr>
              <a:t>)</a:t>
            </a:r>
            <a:endParaRPr lang="zh-TW" altLang="en-US" dirty="0"/>
          </a:p>
        </p:txBody>
      </p:sp>
      <p:sp>
        <p:nvSpPr>
          <p:cNvPr id="3" name="內容版面配置區 2">
            <a:extLst>
              <a:ext uri="{FF2B5EF4-FFF2-40B4-BE49-F238E27FC236}">
                <a16:creationId xmlns:a16="http://schemas.microsoft.com/office/drawing/2014/main" id="{8D468098-5D96-4B72-986A-F30846A65FB7}"/>
              </a:ext>
            </a:extLst>
          </p:cNvPr>
          <p:cNvSpPr>
            <a:spLocks noGrp="1"/>
          </p:cNvSpPr>
          <p:nvPr>
            <p:ph idx="1"/>
          </p:nvPr>
        </p:nvSpPr>
        <p:spPr>
          <a:xfrm>
            <a:off x="1109438" y="1376676"/>
            <a:ext cx="10178322" cy="5278123"/>
          </a:xfrm>
        </p:spPr>
        <p:txBody>
          <a:bodyPr>
            <a:normAutofit/>
          </a:bodyPr>
          <a:lstStyle/>
          <a:p>
            <a:r>
              <a:rPr lang="zh-TW" altLang="en-US" dirty="0"/>
              <a:t>就被告於系爭網站上標價展售系爭商品之行為，究屬要約抑或要約引誘，即為兩造爭執之焦點。經查，被告於系爭定型化契約第</a:t>
            </a:r>
            <a:r>
              <a:rPr lang="en-US" altLang="zh-TW" dirty="0"/>
              <a:t>2.1</a:t>
            </a:r>
            <a:r>
              <a:rPr lang="zh-TW" altLang="en-US" dirty="0"/>
              <a:t>條中，約定「契約於</a:t>
            </a:r>
            <a:r>
              <a:rPr lang="en-US" altLang="zh-TW" dirty="0"/>
              <a:t>Dell</a:t>
            </a:r>
            <a:r>
              <a:rPr lang="zh-TW" altLang="en-US" dirty="0"/>
              <a:t>接受客戶訂單後始為成立」（下稱系爭約款），為兩造所不爭執，原告固主張遍查系爭定型化契約條款，並無其他補充規定說明何種情況下被告有權不接受客戶訂單，故應為有利於消費者之解釋，認被告無權恣意拒絕接受客戶之訂單等語，惟按企業經營者在定型化契約中所用之條款，應本平等互惠之原則；定型化契約條款如有疑義，應為有利於消費者之解釋。消費者保護法第</a:t>
            </a:r>
            <a:r>
              <a:rPr lang="en-US" altLang="zh-TW" dirty="0"/>
              <a:t>11</a:t>
            </a:r>
            <a:r>
              <a:rPr lang="zh-TW" altLang="en-US" dirty="0"/>
              <a:t>條固定有明文。</a:t>
            </a:r>
            <a:endParaRPr lang="en-US" altLang="zh-TW" dirty="0"/>
          </a:p>
          <a:p>
            <a:r>
              <a:rPr lang="zh-TW" altLang="en-US" dirty="0"/>
              <a:t>惟觀</a:t>
            </a:r>
            <a:r>
              <a:rPr lang="zh-TW" altLang="en-US" dirty="0">
                <a:solidFill>
                  <a:srgbClr val="FF0000"/>
                </a:solidFill>
              </a:rPr>
              <a:t>系爭約款之約定，即被告表示其享有締約的最終決定權之旨，並無解釋上之疑義，且此類約定，具有締約之一造當事人將視對方要約之內容，衡量自身有無履約之能力及風險，始決定是否為承諾之風險規避性質，於交易中甚為常見，且相對人即消費者因此所承擔之風險，亦僅為所欲締結之契約未能成立、所欲訂購之商品無法購買而已，尚難認有消費者保護法施行細則第</a:t>
            </a:r>
            <a:r>
              <a:rPr lang="en-US" altLang="zh-TW" dirty="0">
                <a:solidFill>
                  <a:srgbClr val="FF0000"/>
                </a:solidFill>
              </a:rPr>
              <a:t>14</a:t>
            </a:r>
            <a:r>
              <a:rPr lang="zh-TW" altLang="en-US" dirty="0">
                <a:solidFill>
                  <a:srgbClr val="FF0000"/>
                </a:solidFill>
              </a:rPr>
              <a:t>條所定違反平等互惠原則之情事。</a:t>
            </a:r>
            <a:r>
              <a:rPr lang="zh-TW" altLang="en-US" dirty="0"/>
              <a:t>故原告此等主張，尚屬無據。是依系爭約款之表示，於客觀上即可認被告有不受其系爭網站上系爭商品之標示價格拘束之意思。</a:t>
            </a:r>
          </a:p>
          <a:p>
            <a:endParaRPr lang="en-US" altLang="zh-TW" dirty="0"/>
          </a:p>
          <a:p>
            <a:endParaRPr lang="zh-TW" altLang="en-US" dirty="0"/>
          </a:p>
        </p:txBody>
      </p:sp>
    </p:spTree>
    <p:extLst>
      <p:ext uri="{BB962C8B-B14F-4D97-AF65-F5344CB8AC3E}">
        <p14:creationId xmlns:p14="http://schemas.microsoft.com/office/powerpoint/2010/main" val="40747206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FFE3B2-6E92-44C0-981B-DCD1118D3E0D}"/>
              </a:ext>
            </a:extLst>
          </p:cNvPr>
          <p:cNvSpPr>
            <a:spLocks noGrp="1"/>
          </p:cNvSpPr>
          <p:nvPr>
            <p:ph type="title"/>
          </p:nvPr>
        </p:nvSpPr>
        <p:spPr>
          <a:xfrm>
            <a:off x="1251678" y="382385"/>
            <a:ext cx="10178322" cy="948575"/>
          </a:xfrm>
        </p:spPr>
        <p:txBody>
          <a:bodyPr/>
          <a:lstStyle/>
          <a:p>
            <a:r>
              <a:rPr lang="zh-TW" altLang="en-US" dirty="0"/>
              <a:t>案例一：</a:t>
            </a:r>
            <a:r>
              <a:rPr lang="en-US" altLang="zh-TW" dirty="0">
                <a:latin typeface="+mj-ea"/>
              </a:rPr>
              <a:t>dell</a:t>
            </a:r>
            <a:r>
              <a:rPr lang="zh-TW" altLang="en-US" dirty="0">
                <a:latin typeface="+mj-ea"/>
              </a:rPr>
              <a:t>標錯價</a:t>
            </a:r>
            <a:r>
              <a:rPr lang="en-US" altLang="zh-TW" dirty="0">
                <a:latin typeface="+mj-ea"/>
              </a:rPr>
              <a:t>(</a:t>
            </a:r>
            <a:r>
              <a:rPr lang="zh-TW" altLang="en-US" dirty="0">
                <a:latin typeface="+mj-ea"/>
              </a:rPr>
              <a:t>一審</a:t>
            </a:r>
            <a:r>
              <a:rPr lang="en-US" altLang="zh-TW" dirty="0">
                <a:latin typeface="+mj-ea"/>
              </a:rPr>
              <a:t>)</a:t>
            </a:r>
            <a:endParaRPr lang="zh-TW" altLang="en-US" dirty="0"/>
          </a:p>
        </p:txBody>
      </p:sp>
      <p:sp>
        <p:nvSpPr>
          <p:cNvPr id="3" name="內容版面配置區 2">
            <a:extLst>
              <a:ext uri="{FF2B5EF4-FFF2-40B4-BE49-F238E27FC236}">
                <a16:creationId xmlns:a16="http://schemas.microsoft.com/office/drawing/2014/main" id="{7E0600DF-F964-4D1F-BAF0-866AC3EFBE29}"/>
              </a:ext>
            </a:extLst>
          </p:cNvPr>
          <p:cNvSpPr>
            <a:spLocks noGrp="1"/>
          </p:cNvSpPr>
          <p:nvPr>
            <p:ph idx="1"/>
          </p:nvPr>
        </p:nvSpPr>
        <p:spPr>
          <a:xfrm>
            <a:off x="1160238" y="1402081"/>
            <a:ext cx="10178322" cy="5120639"/>
          </a:xfrm>
        </p:spPr>
        <p:txBody>
          <a:bodyPr>
            <a:normAutofit lnSpcReduction="10000"/>
          </a:bodyPr>
          <a:lstStyle/>
          <a:p>
            <a:r>
              <a:rPr lang="zh-TW" altLang="en-US" dirty="0"/>
              <a:t>原告復主張</a:t>
            </a:r>
            <a:r>
              <a:rPr lang="zh-TW" altLang="en-US" b="1" dirty="0">
                <a:solidFill>
                  <a:schemeClr val="tx1"/>
                </a:solidFill>
              </a:rPr>
              <a:t>被告既要求原告填寫系爭信用卡資訊之方式，作為訂購系爭商品之必要程序，已使消費者產生要約之信賴而提供信用卡資料，依前開新加坡合同法第</a:t>
            </a:r>
            <a:r>
              <a:rPr lang="en-US" altLang="zh-TW" b="1" dirty="0">
                <a:solidFill>
                  <a:schemeClr val="tx1"/>
                </a:solidFill>
              </a:rPr>
              <a:t>8.2.3</a:t>
            </a:r>
            <a:r>
              <a:rPr lang="zh-TW" altLang="en-US" b="1" dirty="0">
                <a:solidFill>
                  <a:schemeClr val="tx1"/>
                </a:solidFill>
              </a:rPr>
              <a:t>條應視為要約</a:t>
            </a:r>
            <a:r>
              <a:rPr lang="zh-TW" altLang="en-US" dirty="0"/>
              <a:t>等語，惟查，網路交易中之賣方所面對者，為不確定身分及付款能力之虛擬帳號，與現實交易至少可接觸可得預見、掌握其背景及外在特徵之自然人，或須向主管機關登記、具章程及一定資產之法人有所不同，是以於網路交易的締結過程中，買方需提供姓名、住居所、身分證字號、聯絡方式甚至信用卡資料等具體訊息，使賣方可得特定其交易相對人之基本身分，為虛擬世界中交易狀況所不得不然。</a:t>
            </a:r>
            <a:endParaRPr lang="en-US" altLang="zh-TW" dirty="0"/>
          </a:p>
          <a:p>
            <a:r>
              <a:rPr lang="zh-TW" altLang="en-US" dirty="0"/>
              <a:t>且於</a:t>
            </a:r>
            <a:r>
              <a:rPr lang="zh-TW" altLang="en-US" b="1" dirty="0">
                <a:solidFill>
                  <a:schemeClr val="accent1">
                    <a:lumMod val="75000"/>
                  </a:schemeClr>
                </a:solidFill>
              </a:rPr>
              <a:t>本件訴訟之情形中，賣方即被告為知名公司，就買方即原告而言，交易前得先行衡量賣方之品牌、出貨能力及資力，並不具有網路隱匿性之障礙；惟就賣方即被告而言，於交易前尚無從知悉買方之身分，或僅知悉由字母、數字、電子郵件信箱及不確定是否真實之身分資料所組成之帳號，故為求交易之順利進行、避免網路隱匿性所生履約困擾，被告要求原告於訂購商品時同時提供真實性較高，且具有履約保證功能之系爭信用卡資訊，以作為規避風險之方式，尚難謂不合理</a:t>
            </a:r>
            <a:r>
              <a:rPr lang="zh-TW" altLang="en-US" dirty="0"/>
              <a:t>。而原告提供系爭信用卡資訊與被告，即具有具體化交易主體、表現履約能力及履約誠意之功能，其所併生個人資訊之外洩可能，則應屬網路交易上參與交易人所應自行承受之必然風險，難謂原告因此承受何等不平等之不利益。</a:t>
            </a:r>
          </a:p>
          <a:p>
            <a:pPr marL="0" indent="0">
              <a:buNone/>
            </a:pPr>
            <a:endParaRPr lang="zh-TW" altLang="en-US" dirty="0"/>
          </a:p>
        </p:txBody>
      </p:sp>
    </p:spTree>
    <p:extLst>
      <p:ext uri="{BB962C8B-B14F-4D97-AF65-F5344CB8AC3E}">
        <p14:creationId xmlns:p14="http://schemas.microsoft.com/office/powerpoint/2010/main" val="3336817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05EC39-4F69-4F36-AD6A-BD11D1C68984}"/>
              </a:ext>
            </a:extLst>
          </p:cNvPr>
          <p:cNvSpPr>
            <a:spLocks noGrp="1"/>
          </p:cNvSpPr>
          <p:nvPr>
            <p:ph type="title"/>
          </p:nvPr>
        </p:nvSpPr>
        <p:spPr/>
        <p:txBody>
          <a:bodyPr>
            <a:normAutofit/>
          </a:bodyPr>
          <a:lstStyle/>
          <a:p>
            <a:r>
              <a:rPr lang="zh-TW" altLang="en-US" dirty="0">
                <a:latin typeface="+mj-ea"/>
              </a:rPr>
              <a:t>行為能力</a:t>
            </a:r>
            <a:r>
              <a:rPr lang="en-US" altLang="zh-TW" dirty="0">
                <a:latin typeface="+mj-ea"/>
              </a:rPr>
              <a:t>-</a:t>
            </a:r>
            <a:r>
              <a:rPr lang="en-US" altLang="zh-TW" dirty="0"/>
              <a:t> </a:t>
            </a:r>
            <a:r>
              <a:rPr lang="zh-TW" altLang="en-US" dirty="0"/>
              <a:t>無行為能力人</a:t>
            </a:r>
            <a:br>
              <a:rPr lang="en-US" altLang="zh-TW" dirty="0"/>
            </a:br>
            <a:endParaRPr lang="zh-TW" altLang="en-US" dirty="0"/>
          </a:p>
        </p:txBody>
      </p:sp>
      <p:sp>
        <p:nvSpPr>
          <p:cNvPr id="3" name="內容版面配置區 2">
            <a:extLst>
              <a:ext uri="{FF2B5EF4-FFF2-40B4-BE49-F238E27FC236}">
                <a16:creationId xmlns:a16="http://schemas.microsoft.com/office/drawing/2014/main" id="{CEA97090-EAA5-443A-9FC0-27EE3B4BC4D3}"/>
              </a:ext>
            </a:extLst>
          </p:cNvPr>
          <p:cNvSpPr>
            <a:spLocks noGrp="1"/>
          </p:cNvSpPr>
          <p:nvPr>
            <p:ph idx="1"/>
          </p:nvPr>
        </p:nvSpPr>
        <p:spPr>
          <a:xfrm>
            <a:off x="1170398" y="1630677"/>
            <a:ext cx="10178322" cy="4851403"/>
          </a:xfrm>
        </p:spPr>
        <p:txBody>
          <a:bodyPr>
            <a:noAutofit/>
          </a:bodyPr>
          <a:lstStyle/>
          <a:p>
            <a:r>
              <a:rPr lang="zh-TW" altLang="en-US" sz="2200" b="1" dirty="0"/>
              <a:t>無行為能力人</a:t>
            </a:r>
            <a:endParaRPr lang="en-US" altLang="zh-TW" sz="2200" b="1" dirty="0"/>
          </a:p>
          <a:p>
            <a:pPr marL="0" indent="0">
              <a:buNone/>
            </a:pPr>
            <a:r>
              <a:rPr lang="zh-TW" altLang="en-US" dirty="0"/>
              <a:t>    民法第</a:t>
            </a:r>
            <a:r>
              <a:rPr lang="en-US" altLang="zh-TW" dirty="0"/>
              <a:t>75</a:t>
            </a:r>
            <a:r>
              <a:rPr lang="zh-TW" altLang="en-US" dirty="0"/>
              <a:t>條</a:t>
            </a:r>
            <a:endParaRPr lang="en-US" altLang="zh-TW" dirty="0"/>
          </a:p>
          <a:p>
            <a:pPr marL="0" indent="0">
              <a:buNone/>
            </a:pPr>
            <a:r>
              <a:rPr lang="zh-TW" altLang="en-US" dirty="0"/>
              <a:t>    「無行為能力人之意思表示，無效。雖非無行為能力人，而其意思表示，係在無意思或</a:t>
            </a:r>
            <a:endParaRPr lang="en-US" altLang="zh-TW" dirty="0"/>
          </a:p>
          <a:p>
            <a:pPr marL="0" indent="0">
              <a:buNone/>
            </a:pPr>
            <a:r>
              <a:rPr lang="zh-TW" altLang="en-US" dirty="0"/>
              <a:t>        精錯亂中者亦同。」</a:t>
            </a:r>
            <a:endParaRPr lang="en-US" altLang="zh-TW" dirty="0"/>
          </a:p>
          <a:p>
            <a:pPr marL="0" indent="0">
              <a:buNone/>
            </a:pPr>
            <a:r>
              <a:rPr lang="zh-TW" altLang="en-US" dirty="0"/>
              <a:t>    民法第</a:t>
            </a:r>
            <a:r>
              <a:rPr lang="en-US" altLang="zh-TW" dirty="0"/>
              <a:t>76</a:t>
            </a:r>
            <a:r>
              <a:rPr lang="zh-TW" altLang="en-US" dirty="0"/>
              <a:t>條</a:t>
            </a:r>
            <a:endParaRPr lang="en-US" altLang="zh-TW" dirty="0"/>
          </a:p>
          <a:p>
            <a:pPr marL="0" indent="0">
              <a:buNone/>
            </a:pPr>
            <a:r>
              <a:rPr lang="zh-TW" altLang="en-US" dirty="0"/>
              <a:t>    「無行為能力人由法定代理人代為意思表示，並代受意思表示。」</a:t>
            </a:r>
            <a:endParaRPr lang="en-US" altLang="zh-TW" dirty="0"/>
          </a:p>
          <a:p>
            <a:pPr marL="0" indent="0">
              <a:buNone/>
            </a:pPr>
            <a:endParaRPr lang="en-US" altLang="zh-TW" dirty="0"/>
          </a:p>
          <a:p>
            <a:pPr marL="0" indent="0">
              <a:buNone/>
            </a:pPr>
            <a:r>
              <a:rPr lang="en-US" altLang="zh-TW" dirty="0"/>
              <a:t>※</a:t>
            </a:r>
            <a:r>
              <a:rPr lang="zh-TW" altLang="en-US" dirty="0"/>
              <a:t> 無行為能力人欠缺理性思考之能力，進而容易為不利己之行為，為避免其在無知之下逸</a:t>
            </a:r>
            <a:endParaRPr lang="en-US" altLang="zh-TW" dirty="0"/>
          </a:p>
          <a:p>
            <a:pPr marL="0" indent="0">
              <a:buNone/>
            </a:pPr>
            <a:r>
              <a:rPr lang="zh-TW" altLang="en-US" dirty="0"/>
              <a:t>    散其財產，故國家法律有必要介入保護。</a:t>
            </a:r>
            <a:endParaRPr lang="en-US" altLang="zh-TW" dirty="0"/>
          </a:p>
          <a:p>
            <a:pPr marL="0" indent="0">
              <a:buNone/>
            </a:pPr>
            <a:r>
              <a:rPr lang="en-US" altLang="zh-TW" dirty="0"/>
              <a:t>※</a:t>
            </a:r>
            <a:r>
              <a:rPr lang="zh-TW" altLang="en-US" dirty="0"/>
              <a:t> 無行為能力人所為法律行為之無效，係確定無效，不會因為無行為能力人之法定代理人</a:t>
            </a:r>
            <a:endParaRPr lang="en-US" altLang="zh-TW" dirty="0"/>
          </a:p>
          <a:p>
            <a:pPr marL="0" indent="0">
              <a:buNone/>
            </a:pPr>
            <a:r>
              <a:rPr lang="zh-TW" altLang="en-US" dirty="0"/>
              <a:t>    事前允許或事後追認而復活有效。</a:t>
            </a:r>
          </a:p>
        </p:txBody>
      </p:sp>
    </p:spTree>
    <p:extLst>
      <p:ext uri="{BB962C8B-B14F-4D97-AF65-F5344CB8AC3E}">
        <p14:creationId xmlns:p14="http://schemas.microsoft.com/office/powerpoint/2010/main" val="23509526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5DDD70-C282-4325-9062-97831D4C9104}"/>
              </a:ext>
            </a:extLst>
          </p:cNvPr>
          <p:cNvSpPr>
            <a:spLocks noGrp="1"/>
          </p:cNvSpPr>
          <p:nvPr>
            <p:ph type="title"/>
          </p:nvPr>
        </p:nvSpPr>
        <p:spPr>
          <a:xfrm>
            <a:off x="1251678" y="382385"/>
            <a:ext cx="10178322" cy="1060335"/>
          </a:xfrm>
        </p:spPr>
        <p:txBody>
          <a:bodyPr/>
          <a:lstStyle/>
          <a:p>
            <a:r>
              <a:rPr lang="zh-TW" altLang="en-US" dirty="0"/>
              <a:t>案例一：</a:t>
            </a:r>
            <a:r>
              <a:rPr lang="en-US" altLang="zh-TW" dirty="0">
                <a:latin typeface="+mj-ea"/>
              </a:rPr>
              <a:t>dell</a:t>
            </a:r>
            <a:r>
              <a:rPr lang="zh-TW" altLang="en-US" dirty="0">
                <a:latin typeface="+mj-ea"/>
              </a:rPr>
              <a:t>標錯價</a:t>
            </a:r>
            <a:r>
              <a:rPr lang="en-US" altLang="zh-TW" dirty="0">
                <a:latin typeface="+mj-ea"/>
              </a:rPr>
              <a:t>(</a:t>
            </a:r>
            <a:r>
              <a:rPr lang="zh-TW" altLang="en-US" dirty="0">
                <a:latin typeface="+mj-ea"/>
              </a:rPr>
              <a:t>一審</a:t>
            </a:r>
            <a:r>
              <a:rPr lang="en-US" altLang="zh-TW" dirty="0">
                <a:latin typeface="+mj-ea"/>
              </a:rPr>
              <a:t>)</a:t>
            </a:r>
            <a:endParaRPr lang="zh-TW" altLang="en-US" dirty="0"/>
          </a:p>
        </p:txBody>
      </p:sp>
      <p:sp>
        <p:nvSpPr>
          <p:cNvPr id="3" name="內容版面配置區 2">
            <a:extLst>
              <a:ext uri="{FF2B5EF4-FFF2-40B4-BE49-F238E27FC236}">
                <a16:creationId xmlns:a16="http://schemas.microsoft.com/office/drawing/2014/main" id="{E9DBD6B5-A555-4CAE-9C93-B83C5F09C9E0}"/>
              </a:ext>
            </a:extLst>
          </p:cNvPr>
          <p:cNvSpPr>
            <a:spLocks noGrp="1"/>
          </p:cNvSpPr>
          <p:nvPr>
            <p:ph idx="1"/>
          </p:nvPr>
        </p:nvSpPr>
        <p:spPr>
          <a:xfrm>
            <a:off x="1251678" y="1676401"/>
            <a:ext cx="10178322" cy="5008879"/>
          </a:xfrm>
        </p:spPr>
        <p:txBody>
          <a:bodyPr>
            <a:normAutofit lnSpcReduction="10000"/>
          </a:bodyPr>
          <a:lstStyle/>
          <a:p>
            <a:r>
              <a:rPr lang="zh-TW" altLang="en-US" dirty="0"/>
              <a:t>此外，</a:t>
            </a:r>
            <a:r>
              <a:rPr lang="zh-TW" altLang="en-US" dirty="0">
                <a:solidFill>
                  <a:schemeClr val="tx1"/>
                </a:solidFill>
              </a:rPr>
              <a:t>縱使原告提供系爭信用卡資訊，亦非即刻扣款，原告尚得以通知發卡銀行停止支付之方式避免實際之扣款損失，故原告即網路交易上之買方，並非於訂約當時即須承擔支付價金之義務。是以，原告提供系爭信用卡資訊，應認屬合理啟動網路交易之方式，即</a:t>
            </a:r>
            <a:r>
              <a:rPr lang="zh-TW" altLang="en-US" b="1" dirty="0">
                <a:solidFill>
                  <a:schemeClr val="accent1">
                    <a:lumMod val="75000"/>
                  </a:schemeClr>
                </a:solidFill>
              </a:rPr>
              <a:t>尚難僅以此認客觀第三人（即新加坡合同法所稱「一個通情達理的人」）對被告已生足使其信賴有履行契約之行為及意思</a:t>
            </a:r>
            <a:r>
              <a:rPr lang="zh-TW" altLang="en-US" dirty="0"/>
              <a:t>。</a:t>
            </a:r>
            <a:endParaRPr lang="en-US" altLang="zh-TW" dirty="0"/>
          </a:p>
          <a:p>
            <a:r>
              <a:rPr lang="zh-TW" altLang="en-US" dirty="0"/>
              <a:t>綜上，被告於系爭網站上標價展售系爭商品之行為，既經被告於系爭定型化契約中明確表明非屬要約，其要求消費者提供信用卡資訊亦不具有受意思拘束之行為表現，揆諸上開新加坡合同法，難認屬要約之意思表示。此外，考我國民法第</a:t>
            </a:r>
            <a:r>
              <a:rPr lang="en-US" altLang="zh-TW" dirty="0"/>
              <a:t>154</a:t>
            </a:r>
            <a:r>
              <a:rPr lang="zh-TW" altLang="en-US" dirty="0"/>
              <a:t>條第</a:t>
            </a:r>
            <a:r>
              <a:rPr lang="en-US" altLang="zh-TW" dirty="0"/>
              <a:t>2</a:t>
            </a:r>
            <a:r>
              <a:rPr lang="zh-TW" altLang="en-US" dirty="0"/>
              <a:t>項之立法意旨，其之所以將「貨物標定賣價陳列」視為要約，係因此時買賣標的物具體特定，相對人並能實際檢視商品之內容，故可認買賣契約必要之點（標的物、價金）均已確定，視為要約並無問題；而其將「價目表之寄送」定性為要約引誘，自是因若對價目表之內容為承諾均得成立契約者，表意人可能會意外締結超過其履約能力的契約，而須負擔債務不履行責任，故將此種對不特定多數人為意思表示之行為，宜定性為要約引誘（參王澤鑑，「債法原理</a:t>
            </a:r>
            <a:r>
              <a:rPr lang="en-US" altLang="zh-TW" dirty="0"/>
              <a:t>(</a:t>
            </a:r>
            <a:r>
              <a:rPr lang="zh-TW" altLang="en-US" dirty="0"/>
              <a:t>一</a:t>
            </a:r>
            <a:r>
              <a:rPr lang="en-US" altLang="zh-TW" dirty="0"/>
              <a:t>)</a:t>
            </a:r>
            <a:r>
              <a:rPr lang="zh-TW" altLang="en-US" dirty="0"/>
              <a:t>」，</a:t>
            </a:r>
            <a:r>
              <a:rPr lang="en-US" altLang="zh-TW" dirty="0"/>
              <a:t>2003</a:t>
            </a:r>
            <a:r>
              <a:rPr lang="zh-TW" altLang="en-US" dirty="0"/>
              <a:t>年</a:t>
            </a:r>
            <a:r>
              <a:rPr lang="en-US" altLang="zh-TW" dirty="0"/>
              <a:t>10</a:t>
            </a:r>
            <a:r>
              <a:rPr lang="zh-TW" altLang="en-US" dirty="0"/>
              <a:t>月增訂版，頁</a:t>
            </a:r>
            <a:r>
              <a:rPr lang="en-US" altLang="zh-TW" dirty="0"/>
              <a:t>174-176</a:t>
            </a:r>
            <a:r>
              <a:rPr lang="zh-TW" altLang="en-US" dirty="0"/>
              <a:t>），本件被告於系爭網站上展示系爭商品圖片，對不特定多數人為意思表示之行為，性質上與「價目表之寄送」相近。</a:t>
            </a:r>
          </a:p>
          <a:p>
            <a:endParaRPr lang="en-US" altLang="zh-TW" dirty="0"/>
          </a:p>
          <a:p>
            <a:endParaRPr lang="zh-TW" altLang="en-US" dirty="0"/>
          </a:p>
        </p:txBody>
      </p:sp>
    </p:spTree>
    <p:extLst>
      <p:ext uri="{BB962C8B-B14F-4D97-AF65-F5344CB8AC3E}">
        <p14:creationId xmlns:p14="http://schemas.microsoft.com/office/powerpoint/2010/main" val="2336124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FBA9CF-D5FC-49DA-883C-71F4B8C48DFC}"/>
              </a:ext>
            </a:extLst>
          </p:cNvPr>
          <p:cNvSpPr>
            <a:spLocks noGrp="1"/>
          </p:cNvSpPr>
          <p:nvPr>
            <p:ph type="title"/>
          </p:nvPr>
        </p:nvSpPr>
        <p:spPr>
          <a:xfrm>
            <a:off x="1251678" y="382385"/>
            <a:ext cx="10178322" cy="948575"/>
          </a:xfrm>
        </p:spPr>
        <p:txBody>
          <a:bodyPr/>
          <a:lstStyle/>
          <a:p>
            <a:r>
              <a:rPr lang="zh-TW" altLang="en-US" dirty="0"/>
              <a:t>案例一：</a:t>
            </a:r>
            <a:r>
              <a:rPr lang="en-US" altLang="zh-TW" dirty="0">
                <a:latin typeface="+mj-ea"/>
              </a:rPr>
              <a:t>dell</a:t>
            </a:r>
            <a:r>
              <a:rPr lang="zh-TW" altLang="en-US" dirty="0">
                <a:latin typeface="+mj-ea"/>
              </a:rPr>
              <a:t>標錯價</a:t>
            </a:r>
            <a:r>
              <a:rPr lang="en-US" altLang="zh-TW" dirty="0">
                <a:latin typeface="+mj-ea"/>
              </a:rPr>
              <a:t>(</a:t>
            </a:r>
            <a:r>
              <a:rPr lang="zh-TW" altLang="en-US" dirty="0">
                <a:latin typeface="+mj-ea"/>
              </a:rPr>
              <a:t>一審</a:t>
            </a:r>
            <a:r>
              <a:rPr lang="en-US" altLang="zh-TW" dirty="0">
                <a:latin typeface="+mj-ea"/>
              </a:rPr>
              <a:t>)</a:t>
            </a:r>
            <a:endParaRPr lang="zh-TW" altLang="en-US" dirty="0"/>
          </a:p>
        </p:txBody>
      </p:sp>
      <p:sp>
        <p:nvSpPr>
          <p:cNvPr id="3" name="內容版面配置區 2">
            <a:extLst>
              <a:ext uri="{FF2B5EF4-FFF2-40B4-BE49-F238E27FC236}">
                <a16:creationId xmlns:a16="http://schemas.microsoft.com/office/drawing/2014/main" id="{A1AA1D1D-60B7-4B67-A9AF-FAF89D538BFB}"/>
              </a:ext>
            </a:extLst>
          </p:cNvPr>
          <p:cNvSpPr>
            <a:spLocks noGrp="1"/>
          </p:cNvSpPr>
          <p:nvPr>
            <p:ph idx="1"/>
          </p:nvPr>
        </p:nvSpPr>
        <p:spPr>
          <a:xfrm>
            <a:off x="1150078" y="1635761"/>
            <a:ext cx="10178322" cy="5008879"/>
          </a:xfrm>
        </p:spPr>
        <p:txBody>
          <a:bodyPr/>
          <a:lstStyle/>
          <a:p>
            <a:r>
              <a:rPr lang="zh-TW" altLang="en-US" dirty="0"/>
              <a:t>且網路交易上之出賣人，並不需要備有存貨，甚至可以於接單後再轉交實際擁有存貨之其他業者或製造商出貨，因此出賣人多僅係提供該等商品圖片供消費者參考，似難認有受該等商品圖片展示行為之拘束，而企圖與「所有」看見該圖片而欲訂購產品之消費者成立契約之意思（可參馮震宇，「網路商品標錯價格出售後得否撤銷意思表示」，臺灣法學雜誌第</a:t>
            </a:r>
            <a:r>
              <a:rPr lang="en-US" altLang="zh-TW" dirty="0"/>
              <a:t>135</a:t>
            </a:r>
            <a:r>
              <a:rPr lang="zh-TW" altLang="en-US" dirty="0"/>
              <a:t>期，</a:t>
            </a:r>
            <a:r>
              <a:rPr lang="en-US" altLang="zh-TW" dirty="0"/>
              <a:t>2009</a:t>
            </a:r>
            <a:r>
              <a:rPr lang="zh-TW" altLang="en-US" dirty="0"/>
              <a:t>年</a:t>
            </a:r>
            <a:r>
              <a:rPr lang="en-US" altLang="zh-TW" dirty="0"/>
              <a:t>9</a:t>
            </a:r>
            <a:r>
              <a:rPr lang="zh-TW" altLang="en-US" dirty="0"/>
              <a:t>月，頁</a:t>
            </a:r>
            <a:r>
              <a:rPr lang="en-US" altLang="zh-TW" dirty="0"/>
              <a:t>204</a:t>
            </a:r>
            <a:r>
              <a:rPr lang="zh-TW" altLang="en-US" dirty="0"/>
              <a:t>；李淑如，「網路購物標價錯誤之法律解析」，同書，頁</a:t>
            </a:r>
            <a:r>
              <a:rPr lang="en-US" altLang="zh-TW" dirty="0"/>
              <a:t>135</a:t>
            </a:r>
            <a:r>
              <a:rPr lang="zh-TW" altLang="en-US" dirty="0"/>
              <a:t>），是以</a:t>
            </a:r>
            <a:r>
              <a:rPr lang="zh-TW" altLang="en-US" b="1" dirty="0">
                <a:solidFill>
                  <a:schemeClr val="accent1">
                    <a:lumMod val="75000"/>
                  </a:schemeClr>
                </a:solidFill>
              </a:rPr>
              <a:t>本院衡此性質及當事人之意思表示內容，認被告於系爭網站上標價展售系爭商品之行為，僅屬要約之引誘，故原告另表示欲訂購系爭商品，並提供系爭信用卡資訊之行為，方屬要約</a:t>
            </a:r>
            <a:r>
              <a:rPr lang="zh-TW" altLang="en-US" dirty="0"/>
              <a:t>。</a:t>
            </a:r>
            <a:endParaRPr lang="en-US" altLang="zh-TW" dirty="0"/>
          </a:p>
          <a:p>
            <a:r>
              <a:rPr lang="zh-TW" altLang="en-US" dirty="0"/>
              <a:t>按當事人互相表示意思一致者，無論其為明示或默示，契約即為成立。民法第</a:t>
            </a:r>
            <a:r>
              <a:rPr lang="en-US" altLang="zh-TW" dirty="0"/>
              <a:t>153</a:t>
            </a:r>
            <a:r>
              <a:rPr lang="zh-TW" altLang="en-US" dirty="0"/>
              <a:t>條第</a:t>
            </a:r>
            <a:r>
              <a:rPr lang="en-US" altLang="zh-TW" dirty="0"/>
              <a:t>1</a:t>
            </a:r>
            <a:r>
              <a:rPr lang="zh-TW" altLang="en-US" dirty="0"/>
              <a:t>項定有明文。本件原告提出要約後，被告固以電子郵件為如附件所示內容之系爭通知，惟除表明系爭通知非屬承諾，將另行以傳真、電子郵件或電話為承諾與否之答覆外，且亦明確表明不接受含原告要約在內之</a:t>
            </a:r>
            <a:r>
              <a:rPr lang="en-US" altLang="zh-TW" dirty="0"/>
              <a:t>98</a:t>
            </a:r>
            <a:r>
              <a:rPr lang="zh-TW" altLang="en-US" dirty="0"/>
              <a:t>年</a:t>
            </a:r>
            <a:r>
              <a:rPr lang="en-US" altLang="zh-TW" dirty="0"/>
              <a:t>6</a:t>
            </a:r>
            <a:r>
              <a:rPr lang="zh-TW" altLang="en-US" dirty="0"/>
              <a:t>月</a:t>
            </a:r>
            <a:r>
              <a:rPr lang="en-US" altLang="zh-TW" dirty="0"/>
              <a:t>25</a:t>
            </a:r>
            <a:r>
              <a:rPr lang="zh-TW" altLang="en-US" dirty="0"/>
              <a:t>日至</a:t>
            </a:r>
            <a:r>
              <a:rPr lang="en-US" altLang="zh-TW" dirty="0"/>
              <a:t>98</a:t>
            </a:r>
            <a:r>
              <a:rPr lang="zh-TW" altLang="en-US" dirty="0"/>
              <a:t>年</a:t>
            </a:r>
            <a:r>
              <a:rPr lang="en-US" altLang="zh-TW" dirty="0"/>
              <a:t>6</a:t>
            </a:r>
            <a:r>
              <a:rPr lang="zh-TW" altLang="en-US" dirty="0"/>
              <a:t>月</a:t>
            </a:r>
            <a:r>
              <a:rPr lang="en-US" altLang="zh-TW" dirty="0"/>
              <a:t>26</a:t>
            </a:r>
            <a:r>
              <a:rPr lang="zh-TW" altLang="en-US" dirty="0"/>
              <a:t>日之訂單，是以被告既已明示拒絕承諾之旨，兩造意思表示未能一致，系爭契約自未成立，原告依契約之法律關係，請求被告給付系爭商品之主張，尚非有據，應予駁回。</a:t>
            </a:r>
          </a:p>
          <a:p>
            <a:endParaRPr lang="en-US" altLang="zh-TW" dirty="0"/>
          </a:p>
          <a:p>
            <a:endParaRPr lang="zh-TW" altLang="en-US" dirty="0"/>
          </a:p>
        </p:txBody>
      </p:sp>
    </p:spTree>
    <p:extLst>
      <p:ext uri="{BB962C8B-B14F-4D97-AF65-F5344CB8AC3E}">
        <p14:creationId xmlns:p14="http://schemas.microsoft.com/office/powerpoint/2010/main" val="37941910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F8187D-132A-4708-9CFC-19A79097D73F}"/>
              </a:ext>
            </a:extLst>
          </p:cNvPr>
          <p:cNvSpPr>
            <a:spLocks noGrp="1"/>
          </p:cNvSpPr>
          <p:nvPr>
            <p:ph type="title"/>
          </p:nvPr>
        </p:nvSpPr>
        <p:spPr/>
        <p:txBody>
          <a:bodyPr/>
          <a:lstStyle/>
          <a:p>
            <a:r>
              <a:rPr lang="zh-TW" altLang="en-US" dirty="0"/>
              <a:t>案例一：</a:t>
            </a:r>
            <a:r>
              <a:rPr lang="en-US" altLang="zh-TW" dirty="0">
                <a:latin typeface="+mj-ea"/>
              </a:rPr>
              <a:t>dell</a:t>
            </a:r>
            <a:r>
              <a:rPr lang="zh-TW" altLang="en-US" dirty="0">
                <a:latin typeface="+mj-ea"/>
              </a:rPr>
              <a:t>標錯價</a:t>
            </a:r>
            <a:r>
              <a:rPr lang="en-US" altLang="zh-TW" dirty="0">
                <a:latin typeface="+mj-ea"/>
              </a:rPr>
              <a:t>(</a:t>
            </a:r>
            <a:r>
              <a:rPr lang="zh-TW" altLang="en-US" dirty="0">
                <a:latin typeface="+mj-ea"/>
              </a:rPr>
              <a:t>一審</a:t>
            </a:r>
            <a:r>
              <a:rPr lang="en-US" altLang="zh-TW" dirty="0">
                <a:latin typeface="+mj-ea"/>
              </a:rPr>
              <a:t>)</a:t>
            </a:r>
            <a:endParaRPr lang="zh-TW" altLang="en-US" dirty="0"/>
          </a:p>
        </p:txBody>
      </p:sp>
      <p:sp>
        <p:nvSpPr>
          <p:cNvPr id="3" name="內容版面配置區 2">
            <a:extLst>
              <a:ext uri="{FF2B5EF4-FFF2-40B4-BE49-F238E27FC236}">
                <a16:creationId xmlns:a16="http://schemas.microsoft.com/office/drawing/2014/main" id="{A22FF441-BFC0-49C3-8EDC-ED3E38F2F820}"/>
              </a:ext>
            </a:extLst>
          </p:cNvPr>
          <p:cNvSpPr>
            <a:spLocks noGrp="1"/>
          </p:cNvSpPr>
          <p:nvPr>
            <p:ph idx="1"/>
          </p:nvPr>
        </p:nvSpPr>
        <p:spPr>
          <a:xfrm>
            <a:off x="1089118" y="2026917"/>
            <a:ext cx="10178322" cy="4130043"/>
          </a:xfrm>
        </p:spPr>
        <p:txBody>
          <a:bodyPr>
            <a:normAutofit/>
          </a:bodyPr>
          <a:lstStyle/>
          <a:p>
            <a:r>
              <a:rPr lang="zh-TW" altLang="en-US" dirty="0"/>
              <a:t>法院最後還在一段附記中寫了一個個人意見</a:t>
            </a:r>
            <a:endParaRPr lang="en-US" altLang="zh-TW" dirty="0"/>
          </a:p>
          <a:p>
            <a:endParaRPr lang="en-US" altLang="zh-TW" dirty="0"/>
          </a:p>
          <a:p>
            <a:r>
              <a:rPr lang="zh-TW" altLang="en-US" dirty="0"/>
              <a:t>本院忝為網路「鄉民」，於被告發生系爭標價錯誤事件斯時，亦親身參與其在</a:t>
            </a:r>
            <a:r>
              <a:rPr lang="en-US" altLang="zh-TW" dirty="0"/>
              <a:t>PTT</a:t>
            </a:r>
            <a:r>
              <a:rPr lang="zh-TW" altLang="en-US" dirty="0"/>
              <a:t>、</a:t>
            </a:r>
            <a:r>
              <a:rPr lang="en-US" altLang="zh-TW" dirty="0"/>
              <a:t>Mobile01</a:t>
            </a:r>
            <a:r>
              <a:rPr lang="zh-TW" altLang="en-US" dirty="0"/>
              <a:t>等</a:t>
            </a:r>
            <a:r>
              <a:rPr lang="en-US" altLang="zh-TW" dirty="0"/>
              <a:t>BBS</a:t>
            </a:r>
            <a:r>
              <a:rPr lang="zh-TW" altLang="en-US" dirty="0"/>
              <a:t>社群及網路論壇所引發之盛況，並親眼見諸多網友、鄉○於○路上藉此標價錯誤瘋狂下訂之「戰況回報」，本件被告固未能舉證原告訂購系爭商品，同係基於此藉被告之錯誤標價而貪小便宜、給大企業一點苦頭，甚至落井下石而得利之心態，惟不可諱言，在利益衡量及風險分擔之判斷上，此等風潮確實對含原告在內之消費者產生不利的因素。亦即，此時消費者即多有可能被認定係出自於「我也知道你不會履約，但是還是可以來賭一把，賭輸了也沒損失，賭贏了就賺到了」的心態，更使法院易為消費者對賣家之網路標價展示亦可知其僅為要約引誘之認定。</a:t>
            </a:r>
          </a:p>
        </p:txBody>
      </p:sp>
    </p:spTree>
    <p:extLst>
      <p:ext uri="{BB962C8B-B14F-4D97-AF65-F5344CB8AC3E}">
        <p14:creationId xmlns:p14="http://schemas.microsoft.com/office/powerpoint/2010/main" val="18599442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8EF6A4-9472-400A-90AF-8716E39D0C28}"/>
              </a:ext>
            </a:extLst>
          </p:cNvPr>
          <p:cNvSpPr>
            <a:spLocks noGrp="1"/>
          </p:cNvSpPr>
          <p:nvPr>
            <p:ph type="title"/>
          </p:nvPr>
        </p:nvSpPr>
        <p:spPr/>
        <p:txBody>
          <a:bodyPr/>
          <a:lstStyle/>
          <a:p>
            <a:r>
              <a:rPr lang="zh-TW" altLang="en-US" dirty="0"/>
              <a:t>案例一：</a:t>
            </a:r>
            <a:r>
              <a:rPr lang="en-US" altLang="zh-TW" dirty="0">
                <a:latin typeface="+mj-ea"/>
              </a:rPr>
              <a:t>dell</a:t>
            </a:r>
            <a:r>
              <a:rPr lang="zh-TW" altLang="en-US" dirty="0">
                <a:latin typeface="+mj-ea"/>
              </a:rPr>
              <a:t>標錯價</a:t>
            </a:r>
            <a:r>
              <a:rPr lang="en-US" altLang="zh-TW" dirty="0">
                <a:latin typeface="+mj-ea"/>
              </a:rPr>
              <a:t>(</a:t>
            </a:r>
            <a:r>
              <a:rPr lang="zh-TW" altLang="en-US" dirty="0">
                <a:latin typeface="+mj-ea"/>
              </a:rPr>
              <a:t>二審</a:t>
            </a:r>
            <a:r>
              <a:rPr lang="en-US" altLang="zh-TW" dirty="0">
                <a:latin typeface="+mj-ea"/>
              </a:rPr>
              <a:t>)</a:t>
            </a:r>
            <a:endParaRPr lang="zh-TW" altLang="en-US" dirty="0"/>
          </a:p>
        </p:txBody>
      </p:sp>
      <p:sp>
        <p:nvSpPr>
          <p:cNvPr id="3" name="內容版面配置區 2">
            <a:extLst>
              <a:ext uri="{FF2B5EF4-FFF2-40B4-BE49-F238E27FC236}">
                <a16:creationId xmlns:a16="http://schemas.microsoft.com/office/drawing/2014/main" id="{41313BA5-8252-4EFA-BBE9-DB059A60ECEF}"/>
              </a:ext>
            </a:extLst>
          </p:cNvPr>
          <p:cNvSpPr>
            <a:spLocks noGrp="1"/>
          </p:cNvSpPr>
          <p:nvPr>
            <p:ph idx="1"/>
          </p:nvPr>
        </p:nvSpPr>
        <p:spPr>
          <a:xfrm>
            <a:off x="1251678" y="1874517"/>
            <a:ext cx="10178322" cy="4231643"/>
          </a:xfrm>
        </p:spPr>
        <p:txBody>
          <a:bodyPr>
            <a:normAutofit/>
          </a:bodyPr>
          <a:lstStyle/>
          <a:p>
            <a:r>
              <a:rPr lang="zh-TW" altLang="en-US" dirty="0"/>
              <a:t>這個案件經過上訴，最後是消費者贏了，爭點仍然相同，但上訴法院卻對於法律議題、法律定性有著不同的看法。</a:t>
            </a:r>
            <a:endParaRPr lang="en-US" altLang="zh-TW" dirty="0"/>
          </a:p>
          <a:p>
            <a:endParaRPr lang="en-US" altLang="zh-TW" dirty="0"/>
          </a:p>
          <a:p>
            <a:r>
              <a:rPr lang="zh-TW" altLang="en-US" dirty="0"/>
              <a:t>臺灣臺北地方法院</a:t>
            </a:r>
            <a:r>
              <a:rPr lang="en-US" altLang="zh-TW" dirty="0"/>
              <a:t>99</a:t>
            </a:r>
            <a:r>
              <a:rPr lang="zh-TW" altLang="en-US" dirty="0"/>
              <a:t>年度消簡上字第</a:t>
            </a:r>
            <a:r>
              <a:rPr lang="en-US" altLang="zh-TW" dirty="0"/>
              <a:t>1</a:t>
            </a:r>
            <a:r>
              <a:rPr lang="zh-TW" altLang="en-US" dirty="0"/>
              <a:t>號判決</a:t>
            </a:r>
            <a:r>
              <a:rPr lang="en-US" altLang="zh-TW" dirty="0"/>
              <a:t>:</a:t>
            </a:r>
          </a:p>
          <a:p>
            <a:r>
              <a:rPr lang="zh-TW" altLang="en-US" dirty="0"/>
              <a:t>上訴人主張伊於</a:t>
            </a:r>
            <a:r>
              <a:rPr lang="en-US" altLang="zh-TW" dirty="0"/>
              <a:t>98</a:t>
            </a:r>
            <a:r>
              <a:rPr lang="zh-TW" altLang="en-US" dirty="0"/>
              <a:t>年</a:t>
            </a:r>
            <a:r>
              <a:rPr lang="en-US" altLang="zh-TW" dirty="0"/>
              <a:t>6</a:t>
            </a:r>
            <a:r>
              <a:rPr lang="zh-TW" altLang="en-US" dirty="0"/>
              <a:t>月</a:t>
            </a:r>
            <a:r>
              <a:rPr lang="en-US" altLang="zh-TW" dirty="0"/>
              <a:t>25</a:t>
            </a:r>
            <a:r>
              <a:rPr lang="zh-TW" altLang="en-US" dirty="0"/>
              <a:t>日在被上訴人之系爭網路商店下單購買系爭商品，伊已為承諾，買賣契約已成立生效，被上訴人應依約交付系爭商品等語；被上訴人則以上訴人之下單行為，僅為要約之引誘，且縱為要約，因被上訴人之標價錯誤，已撤銷其錯誤之意思表示云云。是本件首要爭點應為就：一、被上訴人在其網路商店上就系爭商品標明之「網上購買限時優惠」、「線上折扣</a:t>
            </a:r>
            <a:r>
              <a:rPr lang="en-US" altLang="zh-TW" dirty="0"/>
              <a:t>NTD7,000</a:t>
            </a:r>
            <a:r>
              <a:rPr lang="zh-TW" altLang="en-US" dirty="0"/>
              <a:t>」之優惠，係要約或要約之引誘？二、被上訴人如就系爭商品標價錯誤，得否撤銷其錯誤之意思表示？三、上訴人有無權利濫用？或違反誠信原則系爭商品之買賣契約是否成立？茲分述如下</a:t>
            </a:r>
          </a:p>
          <a:p>
            <a:endParaRPr lang="zh-TW" altLang="en-US" dirty="0"/>
          </a:p>
        </p:txBody>
      </p:sp>
    </p:spTree>
    <p:extLst>
      <p:ext uri="{BB962C8B-B14F-4D97-AF65-F5344CB8AC3E}">
        <p14:creationId xmlns:p14="http://schemas.microsoft.com/office/powerpoint/2010/main" val="16905831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B9C568-E9CC-4E93-A6B6-B1A9CE8DBB3F}"/>
              </a:ext>
            </a:extLst>
          </p:cNvPr>
          <p:cNvSpPr>
            <a:spLocks noGrp="1"/>
          </p:cNvSpPr>
          <p:nvPr>
            <p:ph type="title"/>
          </p:nvPr>
        </p:nvSpPr>
        <p:spPr/>
        <p:txBody>
          <a:bodyPr/>
          <a:lstStyle/>
          <a:p>
            <a:r>
              <a:rPr lang="zh-TW" altLang="en-US" dirty="0"/>
              <a:t>案例一：</a:t>
            </a:r>
            <a:r>
              <a:rPr lang="en-US" altLang="zh-TW" dirty="0">
                <a:latin typeface="+mj-ea"/>
              </a:rPr>
              <a:t>dell</a:t>
            </a:r>
            <a:r>
              <a:rPr lang="zh-TW" altLang="en-US" dirty="0">
                <a:latin typeface="+mj-ea"/>
              </a:rPr>
              <a:t>標錯價</a:t>
            </a:r>
            <a:r>
              <a:rPr lang="en-US" altLang="zh-TW" dirty="0">
                <a:latin typeface="+mj-ea"/>
              </a:rPr>
              <a:t>(</a:t>
            </a:r>
            <a:r>
              <a:rPr lang="zh-TW" altLang="en-US" dirty="0">
                <a:latin typeface="+mj-ea"/>
              </a:rPr>
              <a:t>二審</a:t>
            </a:r>
            <a:r>
              <a:rPr lang="en-US" altLang="zh-TW" dirty="0">
                <a:latin typeface="+mj-ea"/>
              </a:rPr>
              <a:t>)</a:t>
            </a:r>
            <a:endParaRPr lang="zh-TW" altLang="en-US" dirty="0"/>
          </a:p>
        </p:txBody>
      </p:sp>
      <p:sp>
        <p:nvSpPr>
          <p:cNvPr id="3" name="內容版面配置區 2">
            <a:extLst>
              <a:ext uri="{FF2B5EF4-FFF2-40B4-BE49-F238E27FC236}">
                <a16:creationId xmlns:a16="http://schemas.microsoft.com/office/drawing/2014/main" id="{1B83CBD7-0E97-4032-BC55-AF4387ADC1B4}"/>
              </a:ext>
            </a:extLst>
          </p:cNvPr>
          <p:cNvSpPr>
            <a:spLocks noGrp="1"/>
          </p:cNvSpPr>
          <p:nvPr>
            <p:ph idx="1"/>
          </p:nvPr>
        </p:nvSpPr>
        <p:spPr>
          <a:xfrm>
            <a:off x="1251678" y="1584960"/>
            <a:ext cx="10178322" cy="4785359"/>
          </a:xfrm>
        </p:spPr>
        <p:txBody>
          <a:bodyPr>
            <a:normAutofit/>
          </a:bodyPr>
          <a:lstStyle/>
          <a:p>
            <a:r>
              <a:rPr lang="zh-TW" altLang="en-US" dirty="0"/>
              <a:t>一、被上訴人在系爭網路商店上就系爭商品標明之「網上購買限時優惠」、「線上折扣</a:t>
            </a:r>
            <a:r>
              <a:rPr lang="en-US" altLang="zh-TW" dirty="0"/>
              <a:t>NTD7,000</a:t>
            </a:r>
            <a:r>
              <a:rPr lang="zh-TW" altLang="en-US" dirty="0"/>
              <a:t>」之優惠，係屬要約</a:t>
            </a:r>
            <a:r>
              <a:rPr lang="en-US" altLang="zh-TW" dirty="0"/>
              <a:t>:</a:t>
            </a:r>
          </a:p>
          <a:p>
            <a:r>
              <a:rPr lang="en-US" altLang="zh-TW" dirty="0"/>
              <a:t>…</a:t>
            </a:r>
            <a:r>
              <a:rPr lang="zh-TW" altLang="en-US" dirty="0"/>
              <a:t>按民法第</a:t>
            </a:r>
            <a:r>
              <a:rPr lang="en-US" altLang="zh-TW" dirty="0"/>
              <a:t>345</a:t>
            </a:r>
            <a:r>
              <a:rPr lang="zh-TW" altLang="en-US" dirty="0"/>
              <a:t>條規定：「稱買賣者，謂當事人約定一方移轉財產權於他方，他方支付價金之契約。當事人就標的物及其價金互相同意時，買賣契約即為成立。」參諸契約係由一方為要約，而另一方依要約之內容而為承諾時，契約即為成立，苟有將要約擴張、限制、或為其他變更而承諾者，視為拒絕原要約而為新要約，此結果亦為民法第</a:t>
            </a:r>
            <a:r>
              <a:rPr lang="en-US" altLang="zh-TW" dirty="0"/>
              <a:t>160</a:t>
            </a:r>
            <a:r>
              <a:rPr lang="zh-TW" altLang="en-US" dirty="0"/>
              <a:t>條第</a:t>
            </a:r>
            <a:r>
              <a:rPr lang="en-US" altLang="zh-TW" dirty="0"/>
              <a:t>2</a:t>
            </a:r>
            <a:r>
              <a:rPr lang="zh-TW" altLang="en-US" dirty="0"/>
              <a:t>項所明定。亦即先表示意見之人，就其欲買或賣之物品及價金均有一定之表示者而已確定或可得確定者，則該先為意思表示之一方，應認為其意思表示為「要約」，是以貨物標定賣價陳列者視為要約，但價目表之寄送不視為要約，蓋已標定價目表之貨物，看到之人一望便可知該貨物之實體及其售價，但價目表之寄送，因相對人無法看到貨物實體，無法確定買賣標的，是以雖有標示價格，惟貨物部分仍無法達到確定之程度，是以民法</a:t>
            </a:r>
            <a:r>
              <a:rPr lang="en-US" altLang="zh-TW" dirty="0"/>
              <a:t>154</a:t>
            </a:r>
            <a:r>
              <a:rPr lang="zh-TW" altLang="en-US" dirty="0"/>
              <a:t>條第</a:t>
            </a:r>
            <a:r>
              <a:rPr lang="en-US" altLang="zh-TW" dirty="0"/>
              <a:t>2</a:t>
            </a:r>
            <a:r>
              <a:rPr lang="zh-TW" altLang="en-US" dirty="0"/>
              <a:t>項方會規定該價目表之寄送不視為要約。由上可知判斷買賣契約何為要約之一方，何為承諾之一方，應視具體事實而予判斷。約，而非要約之引誘：</a:t>
            </a:r>
          </a:p>
        </p:txBody>
      </p:sp>
    </p:spTree>
    <p:extLst>
      <p:ext uri="{BB962C8B-B14F-4D97-AF65-F5344CB8AC3E}">
        <p14:creationId xmlns:p14="http://schemas.microsoft.com/office/powerpoint/2010/main" val="33042174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799D95-41B5-4ABF-B836-A2A066B51F75}"/>
              </a:ext>
            </a:extLst>
          </p:cNvPr>
          <p:cNvSpPr>
            <a:spLocks noGrp="1"/>
          </p:cNvSpPr>
          <p:nvPr>
            <p:ph type="title"/>
          </p:nvPr>
        </p:nvSpPr>
        <p:spPr>
          <a:xfrm>
            <a:off x="1251678" y="382385"/>
            <a:ext cx="10178322" cy="1050175"/>
          </a:xfrm>
        </p:spPr>
        <p:txBody>
          <a:bodyPr/>
          <a:lstStyle/>
          <a:p>
            <a:r>
              <a:rPr lang="zh-TW" altLang="en-US" dirty="0"/>
              <a:t>案例一：</a:t>
            </a:r>
            <a:r>
              <a:rPr lang="en-US" altLang="zh-TW" dirty="0">
                <a:latin typeface="+mj-ea"/>
              </a:rPr>
              <a:t>dell</a:t>
            </a:r>
            <a:r>
              <a:rPr lang="zh-TW" altLang="en-US" dirty="0">
                <a:latin typeface="+mj-ea"/>
              </a:rPr>
              <a:t>標錯價</a:t>
            </a:r>
            <a:r>
              <a:rPr lang="en-US" altLang="zh-TW" dirty="0">
                <a:latin typeface="+mj-ea"/>
              </a:rPr>
              <a:t>(</a:t>
            </a:r>
            <a:r>
              <a:rPr lang="zh-TW" altLang="en-US" dirty="0">
                <a:latin typeface="+mj-ea"/>
              </a:rPr>
              <a:t>二審</a:t>
            </a:r>
            <a:r>
              <a:rPr lang="en-US" altLang="zh-TW" dirty="0">
                <a:latin typeface="+mj-ea"/>
              </a:rPr>
              <a:t>)</a:t>
            </a:r>
            <a:endParaRPr lang="zh-TW" altLang="en-US" dirty="0"/>
          </a:p>
        </p:txBody>
      </p:sp>
      <p:sp>
        <p:nvSpPr>
          <p:cNvPr id="3" name="內容版面配置區 2">
            <a:extLst>
              <a:ext uri="{FF2B5EF4-FFF2-40B4-BE49-F238E27FC236}">
                <a16:creationId xmlns:a16="http://schemas.microsoft.com/office/drawing/2014/main" id="{8D830B4A-E107-4448-AA12-C371BABD814D}"/>
              </a:ext>
            </a:extLst>
          </p:cNvPr>
          <p:cNvSpPr>
            <a:spLocks noGrp="1"/>
          </p:cNvSpPr>
          <p:nvPr>
            <p:ph idx="1"/>
          </p:nvPr>
        </p:nvSpPr>
        <p:spPr>
          <a:xfrm>
            <a:off x="1251678" y="1838960"/>
            <a:ext cx="10178322" cy="4389119"/>
          </a:xfrm>
        </p:spPr>
        <p:txBody>
          <a:bodyPr>
            <a:normAutofit/>
          </a:bodyPr>
          <a:lstStyle/>
          <a:p>
            <a:r>
              <a:rPr lang="zh-TW" altLang="en-US" dirty="0"/>
              <a:t>本件</a:t>
            </a:r>
            <a:r>
              <a:rPr lang="zh-TW" altLang="en-US" b="1" dirty="0">
                <a:solidFill>
                  <a:srgbClr val="0070C0"/>
                </a:solidFill>
              </a:rPr>
              <a:t>被上訴人刊登之限時優惠活動內容，已將各項商品（含系爭商品）附加照片，標明型號中英文名稱、原價、線上折扣、線上折後價等標示明確，各項商品已達明確之程度，且其標示之售價亦已臻確定，並非僅單純之價目表標示，是本件被上訴人在所屬網站刊登系爭商品買賣訊息之意思表示，自已符合「要約」之要件，應受其要約之拘束</a:t>
            </a:r>
            <a:r>
              <a:rPr lang="zh-TW" altLang="en-US" dirty="0"/>
              <a:t>。而上訴人在該網站上依該要約之內容，點選所要購買之電腦商品及其數量後回覆下單，並未將被上訴人刊登之內容為擴張、限制、或為其他變更，是以上訴人之下單尚難認為屬於新要約。況買賣契約成立後，買受人始有給付買賣價金之義務，本件上訴人在下單後，除需輸入送貨資訊外，另需輸入付款方式為信用卡</a:t>
            </a:r>
            <a:r>
              <a:rPr lang="en-US" altLang="zh-TW" dirty="0"/>
              <a:t>/</a:t>
            </a:r>
            <a:r>
              <a:rPr lang="zh-TW" altLang="en-US" dirty="0"/>
              <a:t>轉帳卡線上付款、電匯、支票</a:t>
            </a:r>
            <a:r>
              <a:rPr lang="en-US" altLang="zh-TW" dirty="0"/>
              <a:t>/</a:t>
            </a:r>
            <a:r>
              <a:rPr lang="zh-TW" altLang="en-US" dirty="0"/>
              <a:t>銀行匯票等方式，而上訴人亦已選擇以信用卡方式付款而提供信用卡資訊，倘系爭商品標價僅為要約之引誘，被上訴人何須在其網站上設定買賣契約成立前購買者（含上訴人）之付款方式，被上訴人上開網路交易之設定方式，足認被上訴人係基於買賣契約已成立之情況下，始指引購買者完成付款。</a:t>
            </a:r>
          </a:p>
        </p:txBody>
      </p:sp>
    </p:spTree>
    <p:extLst>
      <p:ext uri="{BB962C8B-B14F-4D97-AF65-F5344CB8AC3E}">
        <p14:creationId xmlns:p14="http://schemas.microsoft.com/office/powerpoint/2010/main" val="27710480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1F5E12-1955-4DEA-9C72-D28E45060A61}"/>
              </a:ext>
            </a:extLst>
          </p:cNvPr>
          <p:cNvSpPr>
            <a:spLocks noGrp="1"/>
          </p:cNvSpPr>
          <p:nvPr>
            <p:ph type="title"/>
          </p:nvPr>
        </p:nvSpPr>
        <p:spPr/>
        <p:txBody>
          <a:bodyPr/>
          <a:lstStyle/>
          <a:p>
            <a:r>
              <a:rPr lang="zh-TW" altLang="en-US" dirty="0"/>
              <a:t>案例一：</a:t>
            </a:r>
            <a:r>
              <a:rPr lang="en-US" altLang="zh-TW" dirty="0">
                <a:latin typeface="+mj-ea"/>
              </a:rPr>
              <a:t>dell</a:t>
            </a:r>
            <a:r>
              <a:rPr lang="zh-TW" altLang="en-US" dirty="0">
                <a:latin typeface="+mj-ea"/>
              </a:rPr>
              <a:t>標錯價</a:t>
            </a:r>
            <a:r>
              <a:rPr lang="en-US" altLang="zh-TW" dirty="0">
                <a:latin typeface="+mj-ea"/>
              </a:rPr>
              <a:t>(</a:t>
            </a:r>
            <a:r>
              <a:rPr lang="zh-TW" altLang="en-US" dirty="0">
                <a:latin typeface="+mj-ea"/>
              </a:rPr>
              <a:t>二審</a:t>
            </a:r>
            <a:r>
              <a:rPr lang="en-US" altLang="zh-TW" dirty="0">
                <a:latin typeface="+mj-ea"/>
              </a:rPr>
              <a:t>)</a:t>
            </a:r>
            <a:endParaRPr lang="zh-TW" altLang="en-US" dirty="0"/>
          </a:p>
        </p:txBody>
      </p:sp>
      <p:sp>
        <p:nvSpPr>
          <p:cNvPr id="3" name="內容版面配置區 2">
            <a:extLst>
              <a:ext uri="{FF2B5EF4-FFF2-40B4-BE49-F238E27FC236}">
                <a16:creationId xmlns:a16="http://schemas.microsoft.com/office/drawing/2014/main" id="{472CD6A9-9972-4759-8D35-D05B543124A6}"/>
              </a:ext>
            </a:extLst>
          </p:cNvPr>
          <p:cNvSpPr>
            <a:spLocks noGrp="1"/>
          </p:cNvSpPr>
          <p:nvPr>
            <p:ph idx="1"/>
          </p:nvPr>
        </p:nvSpPr>
        <p:spPr>
          <a:xfrm>
            <a:off x="1251678" y="1595121"/>
            <a:ext cx="10178322" cy="4284472"/>
          </a:xfrm>
        </p:spPr>
        <p:txBody>
          <a:bodyPr>
            <a:normAutofit/>
          </a:bodyPr>
          <a:lstStyle/>
          <a:p>
            <a:r>
              <a:rPr lang="zh-TW" altLang="en-US" dirty="0"/>
              <a:t>苟被上訴人所辯兩造買賣契約尚未成立，尚須被上訴人接受訂單為承諾後始成立，但此時</a:t>
            </a:r>
            <a:r>
              <a:rPr lang="zh-TW" altLang="en-US" b="1" dirty="0">
                <a:solidFill>
                  <a:srgbClr val="0070C0"/>
                </a:solidFill>
              </a:rPr>
              <a:t>購買者之價款已進入被上訴人帳戶內，其以信用卡線上刷卡方式付款者，亦處於被上訴人隨時可取得之情形下，如何處理該價款，完全操縱在被上訴人之手，被上訴人可恣意主張買賣契約成立與否，顯失公平</a:t>
            </a:r>
            <a:r>
              <a:rPr lang="zh-TW" altLang="en-US" dirty="0"/>
              <a:t>，亦與價金之給付或收受係在契約成立後之常理不符，是被上訴人既已指示購買者完成付款行為，卻又辯稱其僅收到訂單，尚未表示已接受訂單，兩造間之買賣僅尚未成立云云，顯屬矛盾而不足採。倘被上訴人因其面對的是毫無認識的消費者，系爭商品標價僅為要約之引誘，被上訴人亦可在其確定承諾後，始要求購買者（上訴人）輸入送貨資訊及選擇付款方式，確定購買者（上訴人）身分或收到貨款後再行出貨，而非在其要約引誘之階段，即設定消費者可匯款或信用卡付款之方式，是依被上訴人上開刊登商品標價及付款之方式，尚難認被上訴人就系爭商品標價僅為要約之引誘，而非要約。</a:t>
            </a:r>
          </a:p>
        </p:txBody>
      </p:sp>
    </p:spTree>
    <p:extLst>
      <p:ext uri="{BB962C8B-B14F-4D97-AF65-F5344CB8AC3E}">
        <p14:creationId xmlns:p14="http://schemas.microsoft.com/office/powerpoint/2010/main" val="26793527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1BC9C7-64A8-41B4-A190-47B9959305B3}"/>
              </a:ext>
            </a:extLst>
          </p:cNvPr>
          <p:cNvSpPr>
            <a:spLocks noGrp="1"/>
          </p:cNvSpPr>
          <p:nvPr>
            <p:ph type="title"/>
          </p:nvPr>
        </p:nvSpPr>
        <p:spPr>
          <a:xfrm>
            <a:off x="1180558" y="250305"/>
            <a:ext cx="10178322" cy="1492132"/>
          </a:xfrm>
        </p:spPr>
        <p:txBody>
          <a:bodyPr/>
          <a:lstStyle/>
          <a:p>
            <a:r>
              <a:rPr lang="zh-TW" altLang="en-US" dirty="0"/>
              <a:t>案例一：</a:t>
            </a:r>
            <a:r>
              <a:rPr lang="en-US" altLang="zh-TW" dirty="0">
                <a:latin typeface="+mj-ea"/>
              </a:rPr>
              <a:t>dell</a:t>
            </a:r>
            <a:r>
              <a:rPr lang="zh-TW" altLang="en-US" dirty="0">
                <a:latin typeface="+mj-ea"/>
              </a:rPr>
              <a:t>標錯價</a:t>
            </a:r>
            <a:r>
              <a:rPr lang="en-US" altLang="zh-TW" dirty="0">
                <a:latin typeface="+mj-ea"/>
              </a:rPr>
              <a:t>(</a:t>
            </a:r>
            <a:r>
              <a:rPr lang="zh-TW" altLang="en-US" dirty="0">
                <a:latin typeface="+mj-ea"/>
              </a:rPr>
              <a:t>二審</a:t>
            </a:r>
            <a:r>
              <a:rPr lang="en-US" altLang="zh-TW" dirty="0">
                <a:latin typeface="+mj-ea"/>
              </a:rPr>
              <a:t>)</a:t>
            </a:r>
            <a:endParaRPr lang="zh-TW" altLang="en-US" dirty="0"/>
          </a:p>
        </p:txBody>
      </p:sp>
      <p:sp>
        <p:nvSpPr>
          <p:cNvPr id="3" name="內容版面配置區 2">
            <a:extLst>
              <a:ext uri="{FF2B5EF4-FFF2-40B4-BE49-F238E27FC236}">
                <a16:creationId xmlns:a16="http://schemas.microsoft.com/office/drawing/2014/main" id="{58D12736-29ED-4F29-A126-902F651FE9D8}"/>
              </a:ext>
            </a:extLst>
          </p:cNvPr>
          <p:cNvSpPr>
            <a:spLocks noGrp="1"/>
          </p:cNvSpPr>
          <p:nvPr>
            <p:ph idx="1"/>
          </p:nvPr>
        </p:nvSpPr>
        <p:spPr>
          <a:xfrm>
            <a:off x="1180558" y="1529077"/>
            <a:ext cx="10178322" cy="4922523"/>
          </a:xfrm>
        </p:spPr>
        <p:txBody>
          <a:bodyPr>
            <a:normAutofit lnSpcReduction="10000"/>
          </a:bodyPr>
          <a:lstStyle/>
          <a:p>
            <a:r>
              <a:rPr lang="en-US" altLang="zh-TW" dirty="0"/>
              <a:t>….</a:t>
            </a:r>
            <a:r>
              <a:rPr lang="zh-TW" altLang="en-US" dirty="0"/>
              <a:t>當前我國不論網路交易或實體商店之消費購物，商家為了促銷突然大幅降價乃常見之事，例如日常電視廣告中不時聽聞「破盤大特價」等宣傳，亦常有限時、限量的特價搶標活動之盛況，</a:t>
            </a:r>
            <a:r>
              <a:rPr lang="zh-TW" altLang="en-US" b="1" dirty="0">
                <a:solidFill>
                  <a:srgbClr val="0070C0"/>
                </a:solidFill>
              </a:rPr>
              <a:t>本件被上訴人就系爭商品折扣</a:t>
            </a:r>
            <a:r>
              <a:rPr lang="en-US" altLang="zh-TW" b="1" dirty="0">
                <a:solidFill>
                  <a:srgbClr val="0070C0"/>
                </a:solidFill>
              </a:rPr>
              <a:t>7,000</a:t>
            </a:r>
            <a:r>
              <a:rPr lang="zh-TW" altLang="en-US" b="1" dirty="0">
                <a:solidFill>
                  <a:srgbClr val="0070C0"/>
                </a:solidFill>
              </a:rPr>
              <a:t>元後，約為</a:t>
            </a:r>
            <a:r>
              <a:rPr lang="en-US" altLang="zh-TW" b="1" dirty="0">
                <a:solidFill>
                  <a:srgbClr val="0070C0"/>
                </a:solidFill>
              </a:rPr>
              <a:t>1.2</a:t>
            </a:r>
            <a:r>
              <a:rPr lang="zh-TW" altLang="en-US" b="1" dirty="0">
                <a:solidFill>
                  <a:srgbClr val="0070C0"/>
                </a:solidFill>
              </a:rPr>
              <a:t>折至</a:t>
            </a:r>
            <a:r>
              <a:rPr lang="en-US" altLang="zh-TW" b="1" dirty="0">
                <a:solidFill>
                  <a:srgbClr val="0070C0"/>
                </a:solidFill>
              </a:rPr>
              <a:t>1.9</a:t>
            </a:r>
            <a:r>
              <a:rPr lang="zh-TW" altLang="en-US" b="1" dirty="0">
                <a:solidFill>
                  <a:srgbClr val="0070C0"/>
                </a:solidFill>
              </a:rPr>
              <a:t>折左右，尚屬目前臺灣社會商家可能出賣之折數，消費者實無從瞭解廠商（被上訴人）就商品定價之標準或心態，亦無消費者必須衡量每件商品之賣價是否合理，始能承諾之理</a:t>
            </a:r>
            <a:r>
              <a:rPr lang="zh-TW" altLang="en-US" dirty="0"/>
              <a:t>。</a:t>
            </a:r>
            <a:r>
              <a:rPr lang="zh-TW" altLang="en-US" b="1" dirty="0">
                <a:solidFill>
                  <a:srgbClr val="FF0000"/>
                </a:solidFill>
              </a:rPr>
              <a:t>是本件被上訴人之商品標價應為要約，而非僅為要約之引誘</a:t>
            </a:r>
            <a:r>
              <a:rPr lang="zh-TW" altLang="en-US" dirty="0"/>
              <a:t>。</a:t>
            </a:r>
            <a:endParaRPr lang="en-US" altLang="zh-TW" dirty="0"/>
          </a:p>
          <a:p>
            <a:r>
              <a:rPr lang="zh-TW" altLang="en-US" dirty="0"/>
              <a:t>又被上訴人雖辯稱：「依被上訴人線上商店之交易模式，如被上訴人收到顧客之訂單時，網頁系統會自動回覆一封「訂單已收到」之郵件給顧客，且該自動郵件明確載明「本郵件僅表示</a:t>
            </a:r>
            <a:r>
              <a:rPr lang="en-US" altLang="zh-TW" dirty="0"/>
              <a:t>Dell</a:t>
            </a:r>
            <a:r>
              <a:rPr lang="zh-TW" altLang="en-US" dirty="0"/>
              <a:t>已收到您的訂單，但並不表示</a:t>
            </a:r>
            <a:r>
              <a:rPr lang="en-US" altLang="zh-TW" dirty="0"/>
              <a:t>Dell</a:t>
            </a:r>
            <a:r>
              <a:rPr lang="zh-TW" altLang="en-US" dirty="0"/>
              <a:t>已接受您的訂單。</a:t>
            </a:r>
            <a:r>
              <a:rPr lang="en-US" altLang="zh-TW" dirty="0"/>
              <a:t>…Dell</a:t>
            </a:r>
            <a:r>
              <a:rPr lang="zh-TW" altLang="en-US" dirty="0"/>
              <a:t>會在下一個工作日與您聯絡，以確認訂單的詳細資料，包括最後的總購買金額，以及您的</a:t>
            </a:r>
            <a:r>
              <a:rPr lang="en-US" altLang="zh-TW" dirty="0"/>
              <a:t>Dell</a:t>
            </a:r>
            <a:r>
              <a:rPr lang="zh-TW" altLang="en-US" dirty="0"/>
              <a:t>客戶編號和</a:t>
            </a:r>
            <a:r>
              <a:rPr lang="en-US" altLang="zh-TW" dirty="0"/>
              <a:t>Dell</a:t>
            </a:r>
            <a:r>
              <a:rPr lang="zh-TW" altLang="en-US" dirty="0"/>
              <a:t>訂單編號。」於此之前，被上訴人與顧客者間之契約均尚未合意成立。」云云，惟兩造之買賣契約既在上訴人（買受人）網路點選下單時成立，則被上訴人上揭回覆內容僅係在契約成立日</a:t>
            </a:r>
            <a:r>
              <a:rPr lang="en-US" altLang="zh-TW" dirty="0"/>
              <a:t>98</a:t>
            </a:r>
            <a:r>
              <a:rPr lang="zh-TW" altLang="en-US" dirty="0"/>
              <a:t>年</a:t>
            </a:r>
            <a:r>
              <a:rPr lang="en-US" altLang="zh-TW" dirty="0"/>
              <a:t>6</a:t>
            </a:r>
            <a:r>
              <a:rPr lang="zh-TW" altLang="en-US" dirty="0"/>
              <a:t>月</a:t>
            </a:r>
            <a:r>
              <a:rPr lang="en-US" altLang="zh-TW" dirty="0"/>
              <a:t>25</a:t>
            </a:r>
            <a:r>
              <a:rPr lang="zh-TW" altLang="en-US" dirty="0"/>
              <a:t>日之後</a:t>
            </a:r>
            <a:r>
              <a:rPr lang="en-US" altLang="zh-TW" dirty="0"/>
              <a:t>2</a:t>
            </a:r>
            <a:r>
              <a:rPr lang="zh-TW" altLang="en-US" dirty="0"/>
              <a:t>日即</a:t>
            </a:r>
            <a:r>
              <a:rPr lang="en-US" altLang="zh-TW" dirty="0"/>
              <a:t>98</a:t>
            </a:r>
            <a:r>
              <a:rPr lang="zh-TW" altLang="en-US" dirty="0"/>
              <a:t>年</a:t>
            </a:r>
            <a:r>
              <a:rPr lang="en-US" altLang="zh-TW" dirty="0"/>
              <a:t>6</a:t>
            </a:r>
            <a:r>
              <a:rPr lang="zh-TW" altLang="en-US" dirty="0"/>
              <a:t>月</a:t>
            </a:r>
            <a:r>
              <a:rPr lang="en-US" altLang="zh-TW" dirty="0"/>
              <a:t>27</a:t>
            </a:r>
            <a:r>
              <a:rPr lang="zh-TW" altLang="en-US" dirty="0"/>
              <a:t>日所自行發出之聲明，尚不得依此而援引民法第</a:t>
            </a:r>
            <a:r>
              <a:rPr lang="en-US" altLang="zh-TW" dirty="0"/>
              <a:t>154</a:t>
            </a:r>
            <a:r>
              <a:rPr lang="zh-TW" altLang="en-US" dirty="0"/>
              <a:t>條第</a:t>
            </a:r>
            <a:r>
              <a:rPr lang="en-US" altLang="zh-TW" dirty="0"/>
              <a:t>1</a:t>
            </a:r>
            <a:r>
              <a:rPr lang="zh-TW" altLang="en-US" dirty="0"/>
              <a:t>項之規定主張被上訴人已有預先聲明不受拘束之意而認契約尚未成立。</a:t>
            </a:r>
          </a:p>
          <a:p>
            <a:endParaRPr lang="zh-TW" altLang="en-US" dirty="0"/>
          </a:p>
        </p:txBody>
      </p:sp>
    </p:spTree>
    <p:extLst>
      <p:ext uri="{BB962C8B-B14F-4D97-AF65-F5344CB8AC3E}">
        <p14:creationId xmlns:p14="http://schemas.microsoft.com/office/powerpoint/2010/main" val="16072459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1D4F38-66E7-43A1-A3E2-46A3A7E40152}"/>
              </a:ext>
            </a:extLst>
          </p:cNvPr>
          <p:cNvSpPr>
            <a:spLocks noGrp="1"/>
          </p:cNvSpPr>
          <p:nvPr>
            <p:ph type="title"/>
          </p:nvPr>
        </p:nvSpPr>
        <p:spPr/>
        <p:txBody>
          <a:bodyPr/>
          <a:lstStyle/>
          <a:p>
            <a:r>
              <a:rPr lang="zh-TW" altLang="en-US" dirty="0"/>
              <a:t>案例一：</a:t>
            </a:r>
            <a:r>
              <a:rPr lang="en-US" altLang="zh-TW" dirty="0">
                <a:latin typeface="+mj-ea"/>
              </a:rPr>
              <a:t>dell</a:t>
            </a:r>
            <a:r>
              <a:rPr lang="zh-TW" altLang="en-US" dirty="0">
                <a:latin typeface="+mj-ea"/>
              </a:rPr>
              <a:t>標錯價</a:t>
            </a:r>
            <a:r>
              <a:rPr lang="en-US" altLang="zh-TW" dirty="0">
                <a:latin typeface="+mj-ea"/>
              </a:rPr>
              <a:t>(</a:t>
            </a:r>
            <a:r>
              <a:rPr lang="zh-TW" altLang="en-US" dirty="0">
                <a:latin typeface="+mj-ea"/>
              </a:rPr>
              <a:t>二審</a:t>
            </a:r>
            <a:r>
              <a:rPr lang="en-US" altLang="zh-TW" dirty="0">
                <a:latin typeface="+mj-ea"/>
              </a:rPr>
              <a:t>)</a:t>
            </a:r>
            <a:endParaRPr lang="zh-TW" altLang="en-US" dirty="0"/>
          </a:p>
        </p:txBody>
      </p:sp>
      <p:sp>
        <p:nvSpPr>
          <p:cNvPr id="3" name="內容版面配置區 2">
            <a:extLst>
              <a:ext uri="{FF2B5EF4-FFF2-40B4-BE49-F238E27FC236}">
                <a16:creationId xmlns:a16="http://schemas.microsoft.com/office/drawing/2014/main" id="{174ADF78-8BE2-45A7-B8CE-E49F7AC48BE1}"/>
              </a:ext>
            </a:extLst>
          </p:cNvPr>
          <p:cNvSpPr>
            <a:spLocks noGrp="1"/>
          </p:cNvSpPr>
          <p:nvPr>
            <p:ph idx="1"/>
          </p:nvPr>
        </p:nvSpPr>
        <p:spPr>
          <a:xfrm>
            <a:off x="1109438" y="1513841"/>
            <a:ext cx="10178322" cy="5344159"/>
          </a:xfrm>
        </p:spPr>
        <p:txBody>
          <a:bodyPr>
            <a:normAutofit lnSpcReduction="10000"/>
          </a:bodyPr>
          <a:lstStyle/>
          <a:p>
            <a:r>
              <a:rPr lang="zh-TW" altLang="en-US" dirty="0"/>
              <a:t>二、縱使被上訴人就系爭商品標價錯誤，亦不得撤銷其錯誤之意思表示</a:t>
            </a:r>
            <a:r>
              <a:rPr lang="en-US" altLang="zh-TW" dirty="0"/>
              <a:t>:</a:t>
            </a:r>
          </a:p>
          <a:p>
            <a:r>
              <a:rPr lang="zh-TW" altLang="en-US" dirty="0"/>
              <a:t>按「意思表示之內容有錯誤，或表意人若知其事情即不為意思表示者，表意人得將其意思表示撤銷之。但以其錯誤或不知事情，非由表意人自己之過失者為限」民法</a:t>
            </a:r>
            <a:r>
              <a:rPr lang="en-US" altLang="zh-TW" dirty="0"/>
              <a:t>88</a:t>
            </a:r>
            <a:r>
              <a:rPr lang="zh-TW" altLang="en-US" dirty="0"/>
              <a:t>條第</a:t>
            </a:r>
            <a:r>
              <a:rPr lang="en-US" altLang="zh-TW" dirty="0"/>
              <a:t>1</a:t>
            </a:r>
            <a:r>
              <a:rPr lang="zh-TW" altLang="en-US" dirty="0"/>
              <a:t>項定有明文。</a:t>
            </a:r>
            <a:endParaRPr lang="en-US" altLang="zh-TW" dirty="0"/>
          </a:p>
          <a:p>
            <a:r>
              <a:rPr lang="en-US" altLang="zh-TW" dirty="0"/>
              <a:t>…</a:t>
            </a:r>
            <a:r>
              <a:rPr lang="zh-TW" altLang="en-US" dirty="0"/>
              <a:t>被上訴人就系爭商品標價自承係因其自己（或使用人）之錯誤所致，不論前開規定過失之認定係採「抽象輕過失」或「具體輕過失」，被上訴人至少欠缺與處理自己事務一般的注意義務，顯然有過失，依前開規定，被上訴人自不得撤銷其錯誤之意思表示。</a:t>
            </a:r>
            <a:endParaRPr lang="en-US" altLang="zh-TW" dirty="0"/>
          </a:p>
          <a:p>
            <a:r>
              <a:rPr lang="zh-TW" altLang="en-US" dirty="0"/>
              <a:t>三、系爭商品之買賣契約已經成立，上訴人請求被上訴人履行契約交付系爭商品，尚難認有何權利濫用或違反誠信原則</a:t>
            </a:r>
            <a:endParaRPr lang="en-US" altLang="zh-TW" dirty="0"/>
          </a:p>
          <a:p>
            <a:r>
              <a:rPr lang="zh-TW" altLang="en-US" dirty="0"/>
              <a:t>按「權利之行使，不得違反公共利益，或以損害他人為主要目的。行使權利，履行義務，應依誠實及信用方法」，民法第</a:t>
            </a:r>
            <a:r>
              <a:rPr lang="en-US" altLang="zh-TW" dirty="0"/>
              <a:t>148</a:t>
            </a:r>
            <a:r>
              <a:rPr lang="zh-TW" altLang="en-US" dirty="0"/>
              <a:t>條定有明文。該條所稱「權利之行使」」查權利之行使，是否以損害他人為主要目的，應就權利人因權利行使所能取得之利益，與他人及國家社會因其權利行使所受之損失，比較衡量以定之。倘其權利之行使，自己所得利益極少而他人及國家社會所受之損失甚大者，非不得視為以損害他人為主要目的，此乃權利社會化之基本內涵所必然之解釋（參照最高法院</a:t>
            </a:r>
            <a:r>
              <a:rPr lang="en-US" altLang="zh-TW" dirty="0"/>
              <a:t>71</a:t>
            </a:r>
            <a:r>
              <a:rPr lang="zh-TW" altLang="en-US" dirty="0"/>
              <a:t>年台上字第</a:t>
            </a:r>
            <a:r>
              <a:rPr lang="en-US" altLang="zh-TW" dirty="0"/>
              <a:t>737</a:t>
            </a:r>
            <a:r>
              <a:rPr lang="zh-TW" altLang="en-US" dirty="0"/>
              <a:t>號判例）。</a:t>
            </a:r>
          </a:p>
          <a:p>
            <a:endParaRPr lang="zh-TW" altLang="en-US" dirty="0"/>
          </a:p>
        </p:txBody>
      </p:sp>
    </p:spTree>
    <p:extLst>
      <p:ext uri="{BB962C8B-B14F-4D97-AF65-F5344CB8AC3E}">
        <p14:creationId xmlns:p14="http://schemas.microsoft.com/office/powerpoint/2010/main" val="7779969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45ACAA-3F37-40DE-8134-51D4FEFE2C5D}"/>
              </a:ext>
            </a:extLst>
          </p:cNvPr>
          <p:cNvSpPr>
            <a:spLocks noGrp="1"/>
          </p:cNvSpPr>
          <p:nvPr>
            <p:ph type="title"/>
          </p:nvPr>
        </p:nvSpPr>
        <p:spPr>
          <a:xfrm>
            <a:off x="1251678" y="382385"/>
            <a:ext cx="10178322" cy="1090815"/>
          </a:xfrm>
        </p:spPr>
        <p:txBody>
          <a:bodyPr/>
          <a:lstStyle/>
          <a:p>
            <a:r>
              <a:rPr lang="zh-TW" altLang="en-US" dirty="0"/>
              <a:t>案例一：</a:t>
            </a:r>
            <a:r>
              <a:rPr lang="en-US" altLang="zh-TW" dirty="0">
                <a:latin typeface="+mj-ea"/>
              </a:rPr>
              <a:t>dell</a:t>
            </a:r>
            <a:r>
              <a:rPr lang="zh-TW" altLang="en-US" dirty="0">
                <a:latin typeface="+mj-ea"/>
              </a:rPr>
              <a:t>標錯價</a:t>
            </a:r>
            <a:r>
              <a:rPr lang="en-US" altLang="zh-TW" dirty="0">
                <a:latin typeface="+mj-ea"/>
              </a:rPr>
              <a:t>(</a:t>
            </a:r>
            <a:r>
              <a:rPr lang="zh-TW" altLang="en-US" dirty="0">
                <a:latin typeface="+mj-ea"/>
              </a:rPr>
              <a:t>二審</a:t>
            </a:r>
            <a:r>
              <a:rPr lang="en-US" altLang="zh-TW" dirty="0">
                <a:latin typeface="+mj-ea"/>
              </a:rPr>
              <a:t>)</a:t>
            </a:r>
            <a:endParaRPr lang="zh-TW" altLang="en-US" dirty="0"/>
          </a:p>
        </p:txBody>
      </p:sp>
      <p:sp>
        <p:nvSpPr>
          <p:cNvPr id="3" name="內容版面配置區 2">
            <a:extLst>
              <a:ext uri="{FF2B5EF4-FFF2-40B4-BE49-F238E27FC236}">
                <a16:creationId xmlns:a16="http://schemas.microsoft.com/office/drawing/2014/main" id="{570ED94C-FA6F-4553-A91A-548FA81BC474}"/>
              </a:ext>
            </a:extLst>
          </p:cNvPr>
          <p:cNvSpPr>
            <a:spLocks noGrp="1"/>
          </p:cNvSpPr>
          <p:nvPr>
            <p:ph idx="1"/>
          </p:nvPr>
        </p:nvSpPr>
        <p:spPr>
          <a:xfrm>
            <a:off x="1251678" y="1473200"/>
            <a:ext cx="10178322" cy="4978399"/>
          </a:xfrm>
        </p:spPr>
        <p:txBody>
          <a:bodyPr>
            <a:normAutofit/>
          </a:bodyPr>
          <a:lstStyle/>
          <a:p>
            <a:r>
              <a:rPr lang="zh-TW" altLang="en-US" dirty="0"/>
              <a:t>上訴人購買之系爭商品僅為二台螢幕，即原價</a:t>
            </a:r>
            <a:r>
              <a:rPr lang="en-US" altLang="zh-TW" dirty="0"/>
              <a:t>8,700</a:t>
            </a:r>
            <a:r>
              <a:rPr lang="zh-TW" altLang="en-US" dirty="0"/>
              <a:t>元之</a:t>
            </a:r>
            <a:r>
              <a:rPr lang="en-US" altLang="zh-TW" dirty="0"/>
              <a:t>DellUltrasharp2009WFP</a:t>
            </a:r>
            <a:r>
              <a:rPr lang="zh-TW" altLang="en-US" dirty="0"/>
              <a:t>之</a:t>
            </a:r>
            <a:r>
              <a:rPr lang="en-US" altLang="zh-TW" dirty="0"/>
              <a:t>20</a:t>
            </a:r>
            <a:r>
              <a:rPr lang="zh-TW" altLang="en-US" dirty="0"/>
              <a:t>吋寬螢幕液晶顯示器，線上折扣</a:t>
            </a:r>
            <a:r>
              <a:rPr lang="en-US" altLang="zh-TW" dirty="0"/>
              <a:t>7,000</a:t>
            </a:r>
            <a:r>
              <a:rPr lang="zh-TW" altLang="en-US" dirty="0"/>
              <a:t>元，「線上折後價」</a:t>
            </a:r>
            <a:r>
              <a:rPr lang="en-US" altLang="zh-TW" dirty="0"/>
              <a:t>1,700</a:t>
            </a:r>
            <a:r>
              <a:rPr lang="zh-TW" altLang="en-US" dirty="0"/>
              <a:t>元；及原價</a:t>
            </a:r>
            <a:r>
              <a:rPr lang="en-US" altLang="zh-TW" dirty="0"/>
              <a:t>7,999</a:t>
            </a:r>
            <a:r>
              <a:rPr lang="zh-TW" altLang="en-US" dirty="0"/>
              <a:t>元之</a:t>
            </a:r>
            <a:r>
              <a:rPr lang="en-US" altLang="zh-TW" dirty="0"/>
              <a:t>DellE2009W</a:t>
            </a:r>
            <a:r>
              <a:rPr lang="zh-TW" altLang="en-US" dirty="0"/>
              <a:t>之</a:t>
            </a:r>
            <a:r>
              <a:rPr lang="en-US" altLang="zh-TW" dirty="0"/>
              <a:t>20</a:t>
            </a:r>
            <a:r>
              <a:rPr lang="zh-TW" altLang="en-US" dirty="0"/>
              <a:t>吋寬螢幕平面顯示器，線上折扣</a:t>
            </a:r>
            <a:r>
              <a:rPr lang="en-US" altLang="zh-TW" dirty="0"/>
              <a:t>7,000</a:t>
            </a:r>
            <a:r>
              <a:rPr lang="zh-TW" altLang="en-US" dirty="0"/>
              <a:t>元，「線上折後價」</a:t>
            </a:r>
            <a:r>
              <a:rPr lang="en-US" altLang="zh-TW" dirty="0"/>
              <a:t>999</a:t>
            </a:r>
            <a:r>
              <a:rPr lang="zh-TW" altLang="en-US" dirty="0"/>
              <a:t>元，對上訴人而言，履行系爭契約得到之折扣優惠共計</a:t>
            </a:r>
            <a:r>
              <a:rPr lang="en-US" altLang="zh-TW" dirty="0"/>
              <a:t>14,000</a:t>
            </a:r>
            <a:r>
              <a:rPr lang="zh-TW" altLang="en-US" dirty="0"/>
              <a:t>元，而被上訴人履行系爭商品之買賣契約亦僅須交付上開顯示器二台，其所失利益至多亦僅折扣之金額共計</a:t>
            </a:r>
            <a:r>
              <a:rPr lang="en-US" altLang="zh-TW" dirty="0"/>
              <a:t>14,000</a:t>
            </a:r>
            <a:r>
              <a:rPr lang="zh-TW" altLang="en-US" dirty="0"/>
              <a:t>元（尚未扣除依原價賣出時，被上訴人因該交易可獲得之利潤），是被上訴人辯稱如認本件買賣契約成立，被上訴人之損失將達數億元以上，顯有誤會，故上訴人請求被上訴人履行系爭買賣契約，尚難認係以損害被上訴人為主要目的，上訴人並無權利濫用或違反誠信原則之情事。至被上訴人因其網站商品標價錯誤如就訂購者之訂單全部履約是否將使被上訴人遭受數億元以上之損失，此與本件買賣契約之成立無涉，仍應視個別購買者之訂單具體情形而論，且被上訴人並非一定選擇依購買者之訂單履行，況被上訴人亦可透過保險或對錯誤標價應負責之人請求負責，以被上訴人為國際知名企業而論，不應為免除其契約上責任即認購買者有權利濫用或違反誠信原則之情事。</a:t>
            </a:r>
          </a:p>
        </p:txBody>
      </p:sp>
    </p:spTree>
    <p:extLst>
      <p:ext uri="{BB962C8B-B14F-4D97-AF65-F5344CB8AC3E}">
        <p14:creationId xmlns:p14="http://schemas.microsoft.com/office/powerpoint/2010/main" val="26127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2E7782-C06A-4C88-A55C-071715359CF7}"/>
              </a:ext>
            </a:extLst>
          </p:cNvPr>
          <p:cNvSpPr>
            <a:spLocks noGrp="1"/>
          </p:cNvSpPr>
          <p:nvPr>
            <p:ph type="title"/>
          </p:nvPr>
        </p:nvSpPr>
        <p:spPr/>
        <p:txBody>
          <a:bodyPr/>
          <a:lstStyle/>
          <a:p>
            <a:r>
              <a:rPr lang="zh-TW" altLang="en-US" dirty="0"/>
              <a:t>行為能力</a:t>
            </a:r>
            <a:r>
              <a:rPr lang="en-US" altLang="zh-TW" dirty="0">
                <a:latin typeface="+mj-ea"/>
              </a:rPr>
              <a:t>-</a:t>
            </a:r>
            <a:r>
              <a:rPr lang="en-US" altLang="zh-TW" dirty="0"/>
              <a:t> </a:t>
            </a:r>
            <a:r>
              <a:rPr lang="zh-TW" altLang="en-US" dirty="0"/>
              <a:t>限制行為能力人</a:t>
            </a:r>
          </a:p>
        </p:txBody>
      </p:sp>
      <p:sp>
        <p:nvSpPr>
          <p:cNvPr id="3" name="內容版面配置區 2">
            <a:extLst>
              <a:ext uri="{FF2B5EF4-FFF2-40B4-BE49-F238E27FC236}">
                <a16:creationId xmlns:a16="http://schemas.microsoft.com/office/drawing/2014/main" id="{ED7D4BB5-BE1B-4E3C-BC68-B430521DA5B3}"/>
              </a:ext>
            </a:extLst>
          </p:cNvPr>
          <p:cNvSpPr>
            <a:spLocks noGrp="1"/>
          </p:cNvSpPr>
          <p:nvPr>
            <p:ph idx="1"/>
          </p:nvPr>
        </p:nvSpPr>
        <p:spPr>
          <a:xfrm>
            <a:off x="838200" y="1825624"/>
            <a:ext cx="10515600" cy="4758055"/>
          </a:xfrm>
        </p:spPr>
        <p:txBody>
          <a:bodyPr>
            <a:normAutofit/>
          </a:bodyPr>
          <a:lstStyle/>
          <a:p>
            <a:r>
              <a:rPr lang="zh-TW" altLang="en-US" sz="2200" b="1" dirty="0"/>
              <a:t>限制行為能力人</a:t>
            </a:r>
            <a:endParaRPr lang="en-US" altLang="zh-TW" sz="2200" b="1" dirty="0"/>
          </a:p>
          <a:p>
            <a:pPr marL="0" indent="0">
              <a:buNone/>
            </a:pPr>
            <a:r>
              <a:rPr lang="zh-TW" altLang="en-US" sz="2000" dirty="0"/>
              <a:t>    民法第</a:t>
            </a:r>
            <a:r>
              <a:rPr lang="en-US" altLang="zh-TW" sz="2000" dirty="0"/>
              <a:t>77</a:t>
            </a:r>
            <a:r>
              <a:rPr lang="zh-TW" altLang="en-US" sz="2000" dirty="0"/>
              <a:t>條</a:t>
            </a:r>
            <a:endParaRPr lang="en-US" altLang="zh-TW" sz="2000" dirty="0"/>
          </a:p>
          <a:p>
            <a:pPr marL="0" indent="0">
              <a:buNone/>
            </a:pPr>
            <a:r>
              <a:rPr lang="zh-TW" altLang="en-US" sz="2000" dirty="0"/>
              <a:t>  「限制行為能力人為意思表示及受意思表示，應得法定代理人之允許。但純獲法律上利益，</a:t>
            </a:r>
            <a:endParaRPr lang="en-US" altLang="zh-TW" sz="2000" dirty="0"/>
          </a:p>
          <a:p>
            <a:pPr marL="0" indent="0">
              <a:buNone/>
            </a:pPr>
            <a:r>
              <a:rPr lang="zh-TW" altLang="en-US" sz="2000" dirty="0"/>
              <a:t>     或依其年齡及身份、日常生活所必需者，不在此限。」</a:t>
            </a:r>
            <a:endParaRPr lang="en-US" altLang="zh-TW" sz="2000" dirty="0"/>
          </a:p>
          <a:p>
            <a:pPr marL="0" indent="0">
              <a:buNone/>
            </a:pPr>
            <a:r>
              <a:rPr lang="zh-TW" altLang="en-US" sz="2000" dirty="0"/>
              <a:t>    民法第</a:t>
            </a:r>
            <a:r>
              <a:rPr lang="en-US" altLang="zh-TW" sz="2000" dirty="0"/>
              <a:t>79</a:t>
            </a:r>
            <a:r>
              <a:rPr lang="zh-TW" altLang="en-US" sz="2000" dirty="0"/>
              <a:t>條</a:t>
            </a:r>
            <a:endParaRPr lang="en-US" altLang="zh-TW" sz="2000" dirty="0"/>
          </a:p>
          <a:p>
            <a:pPr marL="0" indent="0">
              <a:buNone/>
            </a:pPr>
            <a:r>
              <a:rPr lang="zh-TW" altLang="en-US" sz="2000" dirty="0"/>
              <a:t>  「限制行為能力人未得法定代理人之允許，所訂立之契約，須經法定代理人之承認，始生效 </a:t>
            </a:r>
            <a:endParaRPr lang="en-US" altLang="zh-TW" sz="2000" dirty="0"/>
          </a:p>
          <a:p>
            <a:pPr marL="0" indent="0">
              <a:buNone/>
            </a:pPr>
            <a:r>
              <a:rPr lang="zh-TW" altLang="en-US" sz="2000" dirty="0"/>
              <a:t>      力。」</a:t>
            </a:r>
            <a:endParaRPr lang="en-US" altLang="zh-TW" sz="2000" dirty="0"/>
          </a:p>
          <a:p>
            <a:r>
              <a:rPr lang="zh-TW" altLang="en-US" sz="2000" dirty="0"/>
              <a:t>法定代理人之允許</a:t>
            </a:r>
            <a:endParaRPr lang="en-US" altLang="zh-TW" sz="2000" dirty="0"/>
          </a:p>
          <a:p>
            <a:pPr marL="0" indent="0">
              <a:buNone/>
            </a:pPr>
            <a:r>
              <a:rPr lang="zh-TW" altLang="en-US" sz="2000" dirty="0"/>
              <a:t>     </a:t>
            </a:r>
            <a:r>
              <a:rPr lang="en-US" altLang="zh-TW" sz="2000" dirty="0"/>
              <a:t>1.</a:t>
            </a:r>
            <a:r>
              <a:rPr lang="zh-TW" altLang="en-US" sz="2000" dirty="0"/>
              <a:t> 事前允許：法定代理人於限制行為能力人為法律行為以前，預先表示同意其行為。</a:t>
            </a:r>
            <a:endParaRPr lang="en-US" altLang="zh-TW" sz="2000" dirty="0"/>
          </a:p>
          <a:p>
            <a:pPr marL="0" indent="0">
              <a:buNone/>
            </a:pPr>
            <a:r>
              <a:rPr lang="zh-TW" altLang="en-US" sz="2000" dirty="0"/>
              <a:t>     </a:t>
            </a:r>
            <a:r>
              <a:rPr lang="en-US" altLang="zh-TW" sz="2000" dirty="0"/>
              <a:t>2.</a:t>
            </a:r>
            <a:r>
              <a:rPr lang="zh-TW" altLang="en-US" sz="2000" dirty="0"/>
              <a:t> 事後同意：法定代理人於限制行為能力人為法律行為以後，事後加以承認其行為。</a:t>
            </a:r>
            <a:endParaRPr lang="en-US" altLang="zh-TW" sz="2000" dirty="0"/>
          </a:p>
        </p:txBody>
      </p:sp>
      <p:pic>
        <p:nvPicPr>
          <p:cNvPr id="7" name="圖片 6" descr="一張含有 桌, 室內, 牆 的圖片&#10;&#10;產生非常高可信度的描述">
            <a:extLst>
              <a:ext uri="{FF2B5EF4-FFF2-40B4-BE49-F238E27FC236}">
                <a16:creationId xmlns:a16="http://schemas.microsoft.com/office/drawing/2014/main" id="{BA02DA26-B7F0-49E3-B224-B537727143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0580" y="757055"/>
            <a:ext cx="1671320" cy="1780598"/>
          </a:xfrm>
          <a:prstGeom prst="rect">
            <a:avLst/>
          </a:prstGeom>
        </p:spPr>
      </p:pic>
    </p:spTree>
    <p:extLst>
      <p:ext uri="{BB962C8B-B14F-4D97-AF65-F5344CB8AC3E}">
        <p14:creationId xmlns:p14="http://schemas.microsoft.com/office/powerpoint/2010/main" val="28689836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5343D6-634A-441C-8EC2-C2DCECADEA32}"/>
              </a:ext>
            </a:extLst>
          </p:cNvPr>
          <p:cNvSpPr>
            <a:spLocks noGrp="1"/>
          </p:cNvSpPr>
          <p:nvPr>
            <p:ph type="title"/>
          </p:nvPr>
        </p:nvSpPr>
        <p:spPr/>
        <p:txBody>
          <a:bodyPr/>
          <a:lstStyle/>
          <a:p>
            <a:r>
              <a:rPr lang="zh-TW" altLang="en-US" dirty="0"/>
              <a:t>案例一：</a:t>
            </a:r>
            <a:r>
              <a:rPr lang="en-US" altLang="zh-TW" dirty="0">
                <a:latin typeface="+mj-ea"/>
              </a:rPr>
              <a:t>dell</a:t>
            </a:r>
            <a:r>
              <a:rPr lang="zh-TW" altLang="en-US" dirty="0">
                <a:latin typeface="+mj-ea"/>
              </a:rPr>
              <a:t>標錯價</a:t>
            </a:r>
            <a:r>
              <a:rPr lang="en-US" altLang="zh-TW" dirty="0">
                <a:latin typeface="+mj-ea"/>
              </a:rPr>
              <a:t>(</a:t>
            </a:r>
            <a:r>
              <a:rPr lang="zh-TW" altLang="en-US" dirty="0">
                <a:latin typeface="+mj-ea"/>
              </a:rPr>
              <a:t>二審</a:t>
            </a:r>
            <a:r>
              <a:rPr lang="en-US" altLang="zh-TW" dirty="0">
                <a:latin typeface="+mj-ea"/>
              </a:rPr>
              <a:t>)</a:t>
            </a:r>
            <a:endParaRPr lang="zh-TW" altLang="en-US" dirty="0"/>
          </a:p>
        </p:txBody>
      </p:sp>
      <p:sp>
        <p:nvSpPr>
          <p:cNvPr id="3" name="內容版面配置區 2">
            <a:extLst>
              <a:ext uri="{FF2B5EF4-FFF2-40B4-BE49-F238E27FC236}">
                <a16:creationId xmlns:a16="http://schemas.microsoft.com/office/drawing/2014/main" id="{FE06E07D-A7CC-4C2A-80B8-A8C00E4FA88B}"/>
              </a:ext>
            </a:extLst>
          </p:cNvPr>
          <p:cNvSpPr>
            <a:spLocks noGrp="1"/>
          </p:cNvSpPr>
          <p:nvPr>
            <p:ph idx="1"/>
          </p:nvPr>
        </p:nvSpPr>
        <p:spPr>
          <a:xfrm>
            <a:off x="1251678" y="2001520"/>
            <a:ext cx="10178322" cy="4439919"/>
          </a:xfrm>
        </p:spPr>
        <p:txBody>
          <a:bodyPr>
            <a:normAutofit lnSpcReduction="10000"/>
          </a:bodyPr>
          <a:lstStyle/>
          <a:p>
            <a:r>
              <a:rPr lang="zh-TW" altLang="en-US" dirty="0"/>
              <a:t>這兩個判決的最主要的爭議問題，就是對於網頁上展示的商品，究竟是要約還是要約引誘。在本案，上訴審是認為</a:t>
            </a:r>
            <a:r>
              <a:rPr lang="en-US" altLang="zh-TW" dirty="0">
                <a:solidFill>
                  <a:srgbClr val="FF0000"/>
                </a:solidFill>
              </a:rPr>
              <a:t>”</a:t>
            </a:r>
            <a:r>
              <a:rPr lang="zh-TW" altLang="en-US" b="1" dirty="0">
                <a:solidFill>
                  <a:srgbClr val="FF0000"/>
                </a:solidFill>
              </a:rPr>
              <a:t>各項商品（含系爭商品）附加照片，標明型號中英文名稱、原價、線上折扣、線上折後價等標示明確，各項商品已達明確之程度，且其標示之售價亦已臻確定</a:t>
            </a:r>
            <a:r>
              <a:rPr lang="en-US" altLang="zh-TW" dirty="0">
                <a:solidFill>
                  <a:srgbClr val="FF0000"/>
                </a:solidFill>
              </a:rPr>
              <a:t>”</a:t>
            </a:r>
            <a:r>
              <a:rPr lang="zh-TW" altLang="en-US" dirty="0">
                <a:solidFill>
                  <a:srgbClr val="FF0000"/>
                </a:solidFill>
              </a:rPr>
              <a:t>在這種明確程度下，該陳列應屬要約</a:t>
            </a:r>
            <a:r>
              <a:rPr lang="zh-TW" altLang="en-US" dirty="0"/>
              <a:t>。</a:t>
            </a:r>
            <a:endParaRPr lang="en-US" altLang="zh-TW" dirty="0"/>
          </a:p>
          <a:p>
            <a:endParaRPr lang="en-US" altLang="zh-TW" dirty="0"/>
          </a:p>
          <a:p>
            <a:r>
              <a:rPr lang="en-US" altLang="zh-TW" dirty="0"/>
              <a:t>(</a:t>
            </a:r>
            <a:r>
              <a:rPr lang="zh-TW" altLang="en-US" dirty="0"/>
              <a:t>可以回想之前的課程，讓消費者可以無條件退費的原因，不就是因為線上標示在怎麼清楚，就是不能取代實體嗎</a:t>
            </a:r>
            <a:r>
              <a:rPr lang="en-US" altLang="zh-TW" dirty="0"/>
              <a:t>?)</a:t>
            </a:r>
          </a:p>
          <a:p>
            <a:r>
              <a:rPr lang="zh-TW" altLang="en-US" dirty="0"/>
              <a:t>以</a:t>
            </a:r>
            <a:r>
              <a:rPr lang="en-US" altLang="zh-TW" dirty="0"/>
              <a:t>Dell</a:t>
            </a:r>
            <a:r>
              <a:rPr lang="zh-TW" altLang="en-US" dirty="0"/>
              <a:t>案來說，本件消費者最終獲勝的不算少，至少有三個法院最後判消費者贏，但也很多法院判</a:t>
            </a:r>
            <a:r>
              <a:rPr lang="en-US" altLang="zh-TW" dirty="0"/>
              <a:t>Dell</a:t>
            </a:r>
            <a:r>
              <a:rPr lang="zh-TW" altLang="en-US" dirty="0"/>
              <a:t>贏</a:t>
            </a:r>
            <a:r>
              <a:rPr lang="en-US" altLang="zh-TW" dirty="0"/>
              <a:t>(</a:t>
            </a:r>
            <a:r>
              <a:rPr lang="zh-TW" altLang="en-US" dirty="0"/>
              <a:t>採取前面第一個判決的見解</a:t>
            </a:r>
            <a:r>
              <a:rPr lang="en-US" altLang="zh-TW" dirty="0"/>
              <a:t>)</a:t>
            </a:r>
            <a:r>
              <a:rPr lang="zh-TW" altLang="en-US" dirty="0"/>
              <a:t>，然後也很多可能因為和解或者不上訴就沒有第二審的見解。</a:t>
            </a:r>
            <a:endParaRPr lang="en-US" altLang="zh-TW" dirty="0"/>
          </a:p>
          <a:p>
            <a:endParaRPr lang="en-US" altLang="zh-TW" dirty="0"/>
          </a:p>
          <a:p>
            <a:r>
              <a:rPr lang="zh-TW" altLang="en-US" dirty="0"/>
              <a:t>但觀現在之判決，大多數</a:t>
            </a:r>
            <a:r>
              <a:rPr lang="zh-TW" altLang="en-US" b="1" dirty="0">
                <a:solidFill>
                  <a:srgbClr val="FF0000"/>
                </a:solidFill>
              </a:rPr>
              <a:t>法院似乎仍認為這種網路陳列是屬於要約引誘</a:t>
            </a:r>
            <a:r>
              <a:rPr lang="zh-TW" altLang="en-US" dirty="0"/>
              <a:t>。</a:t>
            </a:r>
          </a:p>
          <a:p>
            <a:endParaRPr lang="zh-TW" altLang="en-US" dirty="0"/>
          </a:p>
        </p:txBody>
      </p:sp>
    </p:spTree>
    <p:extLst>
      <p:ext uri="{BB962C8B-B14F-4D97-AF65-F5344CB8AC3E}">
        <p14:creationId xmlns:p14="http://schemas.microsoft.com/office/powerpoint/2010/main" val="25550745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947371-6E66-45FE-BDCF-41CACF6D1843}"/>
              </a:ext>
            </a:extLst>
          </p:cNvPr>
          <p:cNvSpPr>
            <a:spLocks noGrp="1"/>
          </p:cNvSpPr>
          <p:nvPr>
            <p:ph type="title"/>
          </p:nvPr>
        </p:nvSpPr>
        <p:spPr/>
        <p:txBody>
          <a:bodyPr/>
          <a:lstStyle/>
          <a:p>
            <a:r>
              <a:rPr lang="zh-TW" altLang="en-US" dirty="0"/>
              <a:t>案例一：</a:t>
            </a:r>
            <a:r>
              <a:rPr lang="en-US" altLang="zh-TW" dirty="0">
                <a:latin typeface="+mj-ea"/>
              </a:rPr>
              <a:t>dell</a:t>
            </a:r>
            <a:r>
              <a:rPr lang="zh-TW" altLang="en-US" dirty="0">
                <a:latin typeface="+mj-ea"/>
              </a:rPr>
              <a:t>標錯價後續效應</a:t>
            </a:r>
            <a:endParaRPr lang="zh-TW" altLang="en-US" dirty="0"/>
          </a:p>
        </p:txBody>
      </p:sp>
      <p:sp>
        <p:nvSpPr>
          <p:cNvPr id="3" name="內容版面配置區 2">
            <a:extLst>
              <a:ext uri="{FF2B5EF4-FFF2-40B4-BE49-F238E27FC236}">
                <a16:creationId xmlns:a16="http://schemas.microsoft.com/office/drawing/2014/main" id="{10CD8672-B234-4417-ACB7-BEB5F2B8D51D}"/>
              </a:ext>
            </a:extLst>
          </p:cNvPr>
          <p:cNvSpPr>
            <a:spLocks noGrp="1"/>
          </p:cNvSpPr>
          <p:nvPr>
            <p:ph idx="1"/>
          </p:nvPr>
        </p:nvSpPr>
        <p:spPr>
          <a:xfrm>
            <a:off x="1251678" y="1778001"/>
            <a:ext cx="10178322" cy="3593591"/>
          </a:xfrm>
        </p:spPr>
        <p:txBody>
          <a:bodyPr/>
          <a:lstStyle/>
          <a:p>
            <a:r>
              <a:rPr lang="zh-TW" altLang="en-US" dirty="0"/>
              <a:t>後來，政府制定了一個</a:t>
            </a:r>
            <a:r>
              <a:rPr lang="en-US" altLang="zh-TW" dirty="0"/>
              <a:t>”</a:t>
            </a:r>
            <a:r>
              <a:rPr lang="zh-TW" altLang="en-US" dirty="0"/>
              <a:t>零售業等網路交易定型化契約應記載及不得記載事項</a:t>
            </a:r>
            <a:r>
              <a:rPr lang="en-US" altLang="zh-TW" dirty="0"/>
              <a:t>”</a:t>
            </a:r>
          </a:p>
          <a:p>
            <a:endParaRPr lang="en-US" altLang="zh-TW" dirty="0"/>
          </a:p>
          <a:p>
            <a:r>
              <a:rPr lang="zh-TW" altLang="en-US" dirty="0"/>
              <a:t>在</a:t>
            </a:r>
            <a:r>
              <a:rPr lang="en-US" altLang="zh-TW" dirty="0"/>
              <a:t>”</a:t>
            </a:r>
            <a:r>
              <a:rPr lang="zh-TW" altLang="en-US" dirty="0"/>
              <a:t>零售業等網路交易定型化契約應記載事項</a:t>
            </a:r>
            <a:r>
              <a:rPr lang="en-US" altLang="zh-TW" dirty="0"/>
              <a:t>”</a:t>
            </a:r>
            <a:r>
              <a:rPr lang="zh-TW" altLang="en-US" dirty="0"/>
              <a:t>裡面，第五點</a:t>
            </a:r>
            <a:r>
              <a:rPr lang="en-US" altLang="zh-TW" dirty="0"/>
              <a:t>”</a:t>
            </a:r>
            <a:r>
              <a:rPr lang="zh-TW" altLang="en-US" dirty="0"/>
              <a:t>確認機制中</a:t>
            </a:r>
            <a:r>
              <a:rPr lang="en-US" altLang="zh-TW" dirty="0"/>
              <a:t>”</a:t>
            </a:r>
            <a:r>
              <a:rPr lang="zh-TW" altLang="en-US" dirty="0"/>
              <a:t>規定了</a:t>
            </a:r>
            <a:endParaRPr lang="en-US" altLang="zh-TW" dirty="0"/>
          </a:p>
          <a:p>
            <a:endParaRPr lang="en-US" altLang="zh-TW" dirty="0"/>
          </a:p>
          <a:p>
            <a:r>
              <a:rPr lang="zh-TW" altLang="en-US" dirty="0"/>
              <a:t>五、確認機制</a:t>
            </a:r>
            <a:endParaRPr lang="en-US" altLang="zh-TW" dirty="0"/>
          </a:p>
          <a:p>
            <a:r>
              <a:rPr lang="zh-TW" altLang="en-US" dirty="0"/>
              <a:t>消費者依據企業經營者提供之確認商品數量及價格機制進行下單。</a:t>
            </a:r>
            <a:endParaRPr lang="en-US" altLang="zh-TW" dirty="0"/>
          </a:p>
          <a:p>
            <a:r>
              <a:rPr lang="zh-TW" altLang="en-US" dirty="0"/>
              <a:t>企業經營者對下單內容，</a:t>
            </a:r>
            <a:r>
              <a:rPr lang="zh-TW" altLang="en-US" sz="2800" b="1" dirty="0">
                <a:solidFill>
                  <a:srgbClr val="FF0000"/>
                </a:solidFill>
              </a:rPr>
              <a:t>除於下單後二工作日內附正當理由為拒絕外</a:t>
            </a:r>
            <a:r>
              <a:rPr lang="zh-TW" altLang="en-US" dirty="0"/>
              <a:t>，為接受下單。但消費者已付款者，視為契約成立。</a:t>
            </a:r>
          </a:p>
        </p:txBody>
      </p:sp>
      <p:sp>
        <p:nvSpPr>
          <p:cNvPr id="4" name="文字方塊 3">
            <a:extLst>
              <a:ext uri="{FF2B5EF4-FFF2-40B4-BE49-F238E27FC236}">
                <a16:creationId xmlns:a16="http://schemas.microsoft.com/office/drawing/2014/main" id="{D91A6D49-D645-4C4E-899C-EB4D7DCDAC6E}"/>
              </a:ext>
            </a:extLst>
          </p:cNvPr>
          <p:cNvSpPr txBox="1"/>
          <p:nvPr/>
        </p:nvSpPr>
        <p:spPr>
          <a:xfrm>
            <a:off x="7594138" y="5100321"/>
            <a:ext cx="2850342" cy="1200329"/>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zh-TW" altLang="en-US" sz="2400" dirty="0">
                <a:solidFill>
                  <a:srgbClr val="7030A0"/>
                </a:solidFill>
              </a:rPr>
              <a:t>員工的標錯價，可能會被法院認為是屬於正當理由</a:t>
            </a:r>
            <a:r>
              <a:rPr lang="zh-TW" altLang="en-US" dirty="0"/>
              <a:t>。</a:t>
            </a:r>
          </a:p>
        </p:txBody>
      </p:sp>
    </p:spTree>
    <p:extLst>
      <p:ext uri="{BB962C8B-B14F-4D97-AF65-F5344CB8AC3E}">
        <p14:creationId xmlns:p14="http://schemas.microsoft.com/office/powerpoint/2010/main" val="23869848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897792-C59E-4E4C-8C61-D33AD8BF9D75}"/>
              </a:ext>
            </a:extLst>
          </p:cNvPr>
          <p:cNvSpPr>
            <a:spLocks noGrp="1"/>
          </p:cNvSpPr>
          <p:nvPr>
            <p:ph type="title"/>
          </p:nvPr>
        </p:nvSpPr>
        <p:spPr>
          <a:xfrm>
            <a:off x="1251678" y="382385"/>
            <a:ext cx="10178322" cy="1070495"/>
          </a:xfrm>
        </p:spPr>
        <p:txBody>
          <a:bodyPr/>
          <a:lstStyle/>
          <a:p>
            <a:r>
              <a:rPr lang="zh-TW" altLang="en-US" dirty="0"/>
              <a:t>案例一：</a:t>
            </a:r>
            <a:r>
              <a:rPr lang="en-US" altLang="zh-TW" dirty="0">
                <a:latin typeface="+mj-ea"/>
              </a:rPr>
              <a:t>dell</a:t>
            </a:r>
            <a:r>
              <a:rPr lang="zh-TW" altLang="en-US" dirty="0">
                <a:latin typeface="+mj-ea"/>
              </a:rPr>
              <a:t>標錯價後續效應</a:t>
            </a:r>
            <a:endParaRPr lang="zh-TW" altLang="en-US" dirty="0"/>
          </a:p>
        </p:txBody>
      </p:sp>
      <p:sp>
        <p:nvSpPr>
          <p:cNvPr id="3" name="內容版面配置區 2">
            <a:extLst>
              <a:ext uri="{FF2B5EF4-FFF2-40B4-BE49-F238E27FC236}">
                <a16:creationId xmlns:a16="http://schemas.microsoft.com/office/drawing/2014/main" id="{C9C37C2D-98A6-4372-835C-D3E246D7353C}"/>
              </a:ext>
            </a:extLst>
          </p:cNvPr>
          <p:cNvSpPr>
            <a:spLocks noGrp="1"/>
          </p:cNvSpPr>
          <p:nvPr>
            <p:ph idx="1"/>
          </p:nvPr>
        </p:nvSpPr>
        <p:spPr>
          <a:xfrm>
            <a:off x="1119598" y="1574800"/>
            <a:ext cx="10178322" cy="5151119"/>
          </a:xfrm>
        </p:spPr>
        <p:txBody>
          <a:bodyPr>
            <a:normAutofit/>
          </a:bodyPr>
          <a:lstStyle/>
          <a:p>
            <a:r>
              <a:rPr lang="zh-TW" altLang="en-US" dirty="0"/>
              <a:t>但該條文卻在</a:t>
            </a:r>
            <a:r>
              <a:rPr lang="en-US" altLang="zh-TW" dirty="0"/>
              <a:t>2016</a:t>
            </a:r>
            <a:r>
              <a:rPr lang="zh-TW" altLang="en-US" dirty="0"/>
              <a:t>年修正了，主要的原因是因為該條後段</a:t>
            </a:r>
            <a:r>
              <a:rPr lang="en-US" altLang="zh-TW" dirty="0">
                <a:sym typeface="Wingdings" panose="05000000000000000000" pitchFamily="2" charset="2"/>
              </a:rPr>
              <a:t>”</a:t>
            </a:r>
            <a:r>
              <a:rPr lang="zh-TW" altLang="en-US" dirty="0"/>
              <a:t>消費者已付款者，視為契約成立</a:t>
            </a:r>
            <a:r>
              <a:rPr lang="en-US" altLang="zh-TW" dirty="0"/>
              <a:t>”</a:t>
            </a:r>
          </a:p>
          <a:p>
            <a:r>
              <a:rPr lang="zh-TW" altLang="en-US" dirty="0"/>
              <a:t>各位在使用信用卡於網路上買東西時，其實你刷卡後，並沒有真正的付款，真正的付款時點，是商家去請款的時點</a:t>
            </a:r>
            <a:r>
              <a:rPr lang="en-US" altLang="zh-TW" dirty="0"/>
              <a:t>~~</a:t>
            </a:r>
            <a:r>
              <a:rPr lang="zh-TW" altLang="en-US" dirty="0"/>
              <a:t>也就是到底何謂</a:t>
            </a:r>
            <a:r>
              <a:rPr lang="en-US" altLang="zh-TW" dirty="0"/>
              <a:t>”</a:t>
            </a:r>
            <a:r>
              <a:rPr lang="zh-TW" altLang="en-US" dirty="0"/>
              <a:t>消費者已付款</a:t>
            </a:r>
            <a:r>
              <a:rPr lang="en-US" altLang="zh-TW" dirty="0"/>
              <a:t>”</a:t>
            </a:r>
            <a:r>
              <a:rPr lang="zh-TW" altLang="en-US" dirty="0"/>
              <a:t>，在實務認定上產生了很多爭議。</a:t>
            </a:r>
            <a:endParaRPr lang="en-US" altLang="zh-TW" dirty="0"/>
          </a:p>
          <a:p>
            <a:r>
              <a:rPr lang="zh-TW" altLang="en-US" dirty="0"/>
              <a:t>修正後</a:t>
            </a:r>
            <a:r>
              <a:rPr lang="en-US" altLang="zh-TW" dirty="0">
                <a:sym typeface="Wingdings" panose="05000000000000000000" pitchFamily="2" charset="2"/>
              </a:rPr>
              <a:t></a:t>
            </a:r>
            <a:r>
              <a:rPr lang="zh-TW" altLang="en-US" dirty="0"/>
              <a:t>五、確認機制及契約履行</a:t>
            </a:r>
            <a:endParaRPr lang="en-US" altLang="zh-TW" dirty="0"/>
          </a:p>
          <a:p>
            <a:r>
              <a:rPr lang="zh-TW" altLang="en-US" dirty="0"/>
              <a:t>企業經營者應於消費者訂立契約前，提供商品之種類、數量、價格及其他重要事項之確認機制，並應於契約成立後，確實履行契約。</a:t>
            </a:r>
            <a:endParaRPr lang="en-US" altLang="zh-TW" dirty="0"/>
          </a:p>
          <a:p>
            <a:endParaRPr lang="en-US" altLang="zh-TW" dirty="0"/>
          </a:p>
          <a:p>
            <a:endParaRPr lang="zh-TW" altLang="en-US" dirty="0"/>
          </a:p>
        </p:txBody>
      </p:sp>
      <p:sp>
        <p:nvSpPr>
          <p:cNvPr id="4" name="文字方塊 3">
            <a:extLst>
              <a:ext uri="{FF2B5EF4-FFF2-40B4-BE49-F238E27FC236}">
                <a16:creationId xmlns:a16="http://schemas.microsoft.com/office/drawing/2014/main" id="{EB37932D-DCCC-43C5-8063-F16C24174460}"/>
              </a:ext>
            </a:extLst>
          </p:cNvPr>
          <p:cNvSpPr txBox="1"/>
          <p:nvPr/>
        </p:nvSpPr>
        <p:spPr>
          <a:xfrm>
            <a:off x="8371841" y="4387339"/>
            <a:ext cx="2781993"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TW" altLang="en-US" sz="2400" dirty="0">
                <a:solidFill>
                  <a:schemeClr val="tx2">
                    <a:lumMod val="90000"/>
                    <a:lumOff val="10000"/>
                  </a:schemeClr>
                </a:solidFill>
              </a:rPr>
              <a:t>從條文來看，現在就是沒有給賣家反悔的空間囉</a:t>
            </a:r>
            <a:r>
              <a:rPr lang="en-US" altLang="zh-TW" sz="2400" dirty="0">
                <a:solidFill>
                  <a:schemeClr val="tx2">
                    <a:lumMod val="90000"/>
                    <a:lumOff val="10000"/>
                  </a:schemeClr>
                </a:solidFill>
              </a:rPr>
              <a:t>~</a:t>
            </a:r>
            <a:endParaRPr lang="zh-TW" altLang="en-US" sz="2400" dirty="0">
              <a:solidFill>
                <a:schemeClr val="tx2">
                  <a:lumMod val="90000"/>
                  <a:lumOff val="10000"/>
                </a:schemeClr>
              </a:solidFill>
            </a:endParaRPr>
          </a:p>
        </p:txBody>
      </p:sp>
    </p:spTree>
    <p:extLst>
      <p:ext uri="{BB962C8B-B14F-4D97-AF65-F5344CB8AC3E}">
        <p14:creationId xmlns:p14="http://schemas.microsoft.com/office/powerpoint/2010/main" val="2949070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766A7B0A-A69D-4845-A0F9-8E84BCC08C7F}"/>
              </a:ext>
            </a:extLst>
          </p:cNvPr>
          <p:cNvSpPr txBox="1"/>
          <p:nvPr/>
        </p:nvSpPr>
        <p:spPr>
          <a:xfrm>
            <a:off x="1290320" y="680720"/>
            <a:ext cx="10139680" cy="2123658"/>
          </a:xfrm>
          <a:prstGeom prst="rect">
            <a:avLst/>
          </a:prstGeom>
          <a:noFill/>
        </p:spPr>
        <p:txBody>
          <a:bodyPr wrap="square" rtlCol="0">
            <a:spAutoFit/>
          </a:bodyPr>
          <a:lstStyle/>
          <a:p>
            <a:r>
              <a:rPr lang="zh-TW" altLang="en-US" sz="3200" dirty="0"/>
              <a:t>有的人可能會想，趁標錯價的時候，若企業沒有設定個別買家的購物上限，我一個人買</a:t>
            </a:r>
            <a:r>
              <a:rPr lang="en-US" altLang="zh-TW" sz="3200" dirty="0"/>
              <a:t>100</a:t>
            </a:r>
            <a:r>
              <a:rPr lang="zh-TW" altLang="en-US" sz="3200" dirty="0"/>
              <a:t>台，再轉賣其不是發達了</a:t>
            </a:r>
            <a:r>
              <a:rPr lang="en-US" altLang="zh-TW" sz="3200" dirty="0"/>
              <a:t>?!!!!!!!</a:t>
            </a:r>
          </a:p>
          <a:p>
            <a:endParaRPr lang="en-US" altLang="zh-TW" dirty="0"/>
          </a:p>
          <a:p>
            <a:endParaRPr lang="en-US" altLang="zh-TW" dirty="0"/>
          </a:p>
        </p:txBody>
      </p:sp>
      <p:pic>
        <p:nvPicPr>
          <p:cNvPr id="8" name="圖片 7" descr="一張含有 美工圖案 的圖片&#10;&#10;產生非常高可信度的描述">
            <a:extLst>
              <a:ext uri="{FF2B5EF4-FFF2-40B4-BE49-F238E27FC236}">
                <a16:creationId xmlns:a16="http://schemas.microsoft.com/office/drawing/2014/main" id="{F6B8084D-B2CE-4070-A0B3-C6D8BEE2C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0837" y="2108101"/>
            <a:ext cx="3621723" cy="3621723"/>
          </a:xfrm>
          <a:prstGeom prst="rect">
            <a:avLst/>
          </a:prstGeom>
        </p:spPr>
      </p:pic>
      <p:sp>
        <p:nvSpPr>
          <p:cNvPr id="9" name="文字方塊 8">
            <a:extLst>
              <a:ext uri="{FF2B5EF4-FFF2-40B4-BE49-F238E27FC236}">
                <a16:creationId xmlns:a16="http://schemas.microsoft.com/office/drawing/2014/main" id="{D401BD5D-0053-4141-902F-931FBDAA480C}"/>
              </a:ext>
            </a:extLst>
          </p:cNvPr>
          <p:cNvSpPr txBox="1"/>
          <p:nvPr/>
        </p:nvSpPr>
        <p:spPr>
          <a:xfrm>
            <a:off x="1127760" y="5780782"/>
            <a:ext cx="10718800" cy="1077218"/>
          </a:xfrm>
          <a:prstGeom prst="rect">
            <a:avLst/>
          </a:prstGeom>
          <a:noFill/>
        </p:spPr>
        <p:txBody>
          <a:bodyPr wrap="square" rtlCol="0">
            <a:spAutoFit/>
          </a:bodyPr>
          <a:lstStyle/>
          <a:p>
            <a:r>
              <a:rPr lang="zh-TW" altLang="en-US" sz="3200" dirty="0">
                <a:solidFill>
                  <a:schemeClr val="accent1">
                    <a:lumMod val="75000"/>
                  </a:schemeClr>
                </a:solidFill>
              </a:rPr>
              <a:t>千萬別想太多，有</a:t>
            </a:r>
            <a:r>
              <a:rPr lang="en-US" altLang="zh-TW" sz="3200" dirty="0">
                <a:solidFill>
                  <a:schemeClr val="accent1">
                    <a:lumMod val="75000"/>
                  </a:schemeClr>
                </a:solidFill>
              </a:rPr>
              <a:t>SENSE</a:t>
            </a:r>
            <a:r>
              <a:rPr lang="zh-TW" altLang="en-US" sz="3200" dirty="0">
                <a:solidFill>
                  <a:schemeClr val="accent1">
                    <a:lumMod val="75000"/>
                  </a:schemeClr>
                </a:solidFill>
              </a:rPr>
              <a:t>的法院會用</a:t>
            </a:r>
            <a:r>
              <a:rPr lang="zh-TW" altLang="en-US" sz="3200" b="1" dirty="0">
                <a:solidFill>
                  <a:srgbClr val="FF0000"/>
                </a:solidFill>
              </a:rPr>
              <a:t>權利濫用</a:t>
            </a:r>
            <a:r>
              <a:rPr lang="zh-TW" altLang="en-US" sz="3200" dirty="0">
                <a:solidFill>
                  <a:schemeClr val="accent1">
                    <a:lumMod val="75000"/>
                  </a:schemeClr>
                </a:solidFill>
              </a:rPr>
              <a:t>狠狠戳破你的白日夢</a:t>
            </a:r>
            <a:r>
              <a:rPr lang="en-US" altLang="zh-TW" sz="3200" dirty="0">
                <a:solidFill>
                  <a:schemeClr val="accent1">
                    <a:lumMod val="75000"/>
                  </a:schemeClr>
                </a:solidFill>
              </a:rPr>
              <a:t>!!!!</a:t>
            </a:r>
            <a:endParaRPr lang="zh-TW" altLang="en-US" sz="3200" dirty="0">
              <a:solidFill>
                <a:schemeClr val="accent1">
                  <a:lumMod val="75000"/>
                </a:schemeClr>
              </a:solidFill>
            </a:endParaRPr>
          </a:p>
        </p:txBody>
      </p:sp>
    </p:spTree>
    <p:extLst>
      <p:ext uri="{BB962C8B-B14F-4D97-AF65-F5344CB8AC3E}">
        <p14:creationId xmlns:p14="http://schemas.microsoft.com/office/powerpoint/2010/main" val="7453502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93F84C-6B86-416A-992B-F082CFF86B69}"/>
              </a:ext>
            </a:extLst>
          </p:cNvPr>
          <p:cNvSpPr>
            <a:spLocks noGrp="1"/>
          </p:cNvSpPr>
          <p:nvPr>
            <p:ph type="title"/>
          </p:nvPr>
        </p:nvSpPr>
        <p:spPr>
          <a:xfrm>
            <a:off x="1124314" y="160394"/>
            <a:ext cx="10178322" cy="877455"/>
          </a:xfrm>
        </p:spPr>
        <p:txBody>
          <a:bodyPr>
            <a:normAutofit/>
          </a:bodyPr>
          <a:lstStyle/>
          <a:p>
            <a:r>
              <a:rPr lang="zh-TW" altLang="en-US" sz="4400" b="1" dirty="0"/>
              <a:t>露天拍賣標錯價</a:t>
            </a:r>
          </a:p>
        </p:txBody>
      </p:sp>
      <p:graphicFrame>
        <p:nvGraphicFramePr>
          <p:cNvPr id="7" name="內容版面配置區 6">
            <a:extLst>
              <a:ext uri="{FF2B5EF4-FFF2-40B4-BE49-F238E27FC236}">
                <a16:creationId xmlns:a16="http://schemas.microsoft.com/office/drawing/2014/main" id="{F52134E9-0856-4A3B-B2F6-F3EEDF16D736}"/>
              </a:ext>
            </a:extLst>
          </p:cNvPr>
          <p:cNvGraphicFramePr>
            <a:graphicFrameLocks noGrp="1"/>
          </p:cNvGraphicFramePr>
          <p:nvPr>
            <p:ph idx="1"/>
          </p:nvPr>
        </p:nvGraphicFramePr>
        <p:xfrm>
          <a:off x="1124314" y="1037849"/>
          <a:ext cx="10433050" cy="1626287"/>
        </p:xfrm>
        <a:graphic>
          <a:graphicData uri="http://schemas.openxmlformats.org/drawingml/2006/table">
            <a:tbl>
              <a:tblPr firstRow="1" bandRow="1">
                <a:tableStyleId>{5940675A-B579-460E-94D1-54222C63F5DA}</a:tableStyleId>
              </a:tblPr>
              <a:tblGrid>
                <a:gridCol w="10433050">
                  <a:extLst>
                    <a:ext uri="{9D8B030D-6E8A-4147-A177-3AD203B41FA5}">
                      <a16:colId xmlns:a16="http://schemas.microsoft.com/office/drawing/2014/main" val="1232436148"/>
                    </a:ext>
                  </a:extLst>
                </a:gridCol>
              </a:tblGrid>
              <a:tr h="1626287">
                <a:tc>
                  <a:txBody>
                    <a:bodyPr/>
                    <a:lstStyle/>
                    <a:p>
                      <a:r>
                        <a:rPr lang="zh-TW" altLang="en-US" sz="2400" dirty="0"/>
                        <a:t>露天賣家將每瓶原價</a:t>
                      </a:r>
                      <a:r>
                        <a:rPr lang="en-US" altLang="zh-TW" sz="2400" dirty="0"/>
                        <a:t>1680</a:t>
                      </a:r>
                      <a:r>
                        <a:rPr lang="zh-TW" altLang="en-US" sz="2400" dirty="0"/>
                        <a:t>元「美</a:t>
                      </a:r>
                      <a:r>
                        <a:rPr lang="zh-TW" altLang="en-US" sz="2400" b="0" i="0" kern="1200" dirty="0">
                          <a:solidFill>
                            <a:schemeClr val="tx1"/>
                          </a:solidFill>
                          <a:effectLst/>
                          <a:latin typeface="+mn-lt"/>
                          <a:ea typeface="+mn-ea"/>
                          <a:cs typeface="+mn-cs"/>
                        </a:rPr>
                        <a:t>國鬍子農場</a:t>
                      </a:r>
                      <a:r>
                        <a:rPr lang="en-US" altLang="zh-TW" sz="2400" b="0" i="0" kern="1200" dirty="0">
                          <a:solidFill>
                            <a:schemeClr val="tx1"/>
                          </a:solidFill>
                          <a:effectLst/>
                          <a:latin typeface="+mn-lt"/>
                          <a:ea typeface="+mn-ea"/>
                          <a:cs typeface="+mn-cs"/>
                        </a:rPr>
                        <a:t>Beard Farmer</a:t>
                      </a:r>
                      <a:r>
                        <a:rPr lang="zh-TW" altLang="en-US" sz="2400" b="0" i="0" kern="1200" dirty="0">
                          <a:solidFill>
                            <a:schemeClr val="tx1"/>
                          </a:solidFill>
                          <a:effectLst/>
                          <a:latin typeface="+mn-lt"/>
                          <a:ea typeface="+mn-ea"/>
                          <a:cs typeface="+mn-cs"/>
                        </a:rPr>
                        <a:t>天然植物性育鬍精華油」之商品錯標每瓶僅</a:t>
                      </a:r>
                      <a:r>
                        <a:rPr lang="en-US" altLang="zh-TW" sz="2400" b="0" i="0" kern="1200" dirty="0">
                          <a:solidFill>
                            <a:schemeClr val="tx1"/>
                          </a:solidFill>
                          <a:effectLst/>
                          <a:latin typeface="+mn-lt"/>
                          <a:ea typeface="+mn-ea"/>
                          <a:cs typeface="+mn-cs"/>
                        </a:rPr>
                        <a:t>8</a:t>
                      </a:r>
                      <a:r>
                        <a:rPr lang="zh-TW" altLang="en-US" sz="2400" b="0" i="0" kern="1200" dirty="0">
                          <a:solidFill>
                            <a:schemeClr val="tx1"/>
                          </a:solidFill>
                          <a:effectLst/>
                          <a:latin typeface="+mn-lt"/>
                          <a:ea typeface="+mn-ea"/>
                          <a:cs typeface="+mn-cs"/>
                        </a:rPr>
                        <a:t>元，有買家下標</a:t>
                      </a:r>
                      <a:r>
                        <a:rPr lang="en-US" altLang="zh-TW" sz="2400" b="0" i="0" kern="1200" dirty="0">
                          <a:solidFill>
                            <a:schemeClr val="tx1"/>
                          </a:solidFill>
                          <a:effectLst/>
                          <a:latin typeface="+mn-lt"/>
                          <a:ea typeface="+mn-ea"/>
                          <a:cs typeface="+mn-cs"/>
                        </a:rPr>
                        <a:t>101</a:t>
                      </a:r>
                      <a:r>
                        <a:rPr lang="zh-TW" altLang="en-US" sz="2400" b="0" i="0" kern="1200" dirty="0">
                          <a:solidFill>
                            <a:schemeClr val="tx1"/>
                          </a:solidFill>
                          <a:effectLst/>
                          <a:latin typeface="+mn-lt"/>
                          <a:ea typeface="+mn-ea"/>
                          <a:cs typeface="+mn-cs"/>
                        </a:rPr>
                        <a:t>瓶，並同時完成線上付款，賣家隔日致電買家，說明因標錯價格，取消該筆交易，而買家要求業者出貨。</a:t>
                      </a:r>
                      <a:endParaRPr lang="zh-TW" alt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30961628"/>
                  </a:ext>
                </a:extLst>
              </a:tr>
            </a:tbl>
          </a:graphicData>
        </a:graphic>
      </p:graphicFrame>
      <p:pic>
        <p:nvPicPr>
          <p:cNvPr id="11" name="圖片 10" descr="一張含有 螢幕擷取畫面 的圖片&#10;&#10;自動產生的描述">
            <a:extLst>
              <a:ext uri="{FF2B5EF4-FFF2-40B4-BE49-F238E27FC236}">
                <a16:creationId xmlns:a16="http://schemas.microsoft.com/office/drawing/2014/main" id="{BAE3387D-970E-4DC5-98D1-30BE01BF1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432" y="2176780"/>
            <a:ext cx="9243928" cy="4681220"/>
          </a:xfrm>
          <a:prstGeom prst="rect">
            <a:avLst/>
          </a:prstGeom>
        </p:spPr>
      </p:pic>
    </p:spTree>
    <p:extLst>
      <p:ext uri="{BB962C8B-B14F-4D97-AF65-F5344CB8AC3E}">
        <p14:creationId xmlns:p14="http://schemas.microsoft.com/office/powerpoint/2010/main" val="26050629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71588494-B2B7-469B-8C79-11F3EE610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1965" y="95345"/>
            <a:ext cx="2718435" cy="2247710"/>
          </a:xfrm>
          <a:prstGeom prst="rect">
            <a:avLst/>
          </a:prstGeom>
        </p:spPr>
      </p:pic>
      <p:sp>
        <p:nvSpPr>
          <p:cNvPr id="2" name="標題 1">
            <a:extLst>
              <a:ext uri="{FF2B5EF4-FFF2-40B4-BE49-F238E27FC236}">
                <a16:creationId xmlns:a16="http://schemas.microsoft.com/office/drawing/2014/main" id="{C6172315-A9D2-437F-9D1E-D4200C64FF28}"/>
              </a:ext>
            </a:extLst>
          </p:cNvPr>
          <p:cNvSpPr>
            <a:spLocks noGrp="1"/>
          </p:cNvSpPr>
          <p:nvPr>
            <p:ph type="title"/>
          </p:nvPr>
        </p:nvSpPr>
        <p:spPr>
          <a:xfrm>
            <a:off x="1332958" y="301105"/>
            <a:ext cx="10178322" cy="918095"/>
          </a:xfrm>
        </p:spPr>
        <p:txBody>
          <a:bodyPr>
            <a:normAutofit/>
          </a:bodyPr>
          <a:lstStyle/>
          <a:p>
            <a:r>
              <a:rPr lang="zh-TW" altLang="en-US" sz="4400" b="1" dirty="0"/>
              <a:t>露天拍賣標錯價</a:t>
            </a:r>
          </a:p>
        </p:txBody>
      </p:sp>
      <p:graphicFrame>
        <p:nvGraphicFramePr>
          <p:cNvPr id="4" name="內容版面配置區 3">
            <a:extLst>
              <a:ext uri="{FF2B5EF4-FFF2-40B4-BE49-F238E27FC236}">
                <a16:creationId xmlns:a16="http://schemas.microsoft.com/office/drawing/2014/main" id="{AD5C592A-F4C7-4B19-9AF5-8C11015A310C}"/>
              </a:ext>
            </a:extLst>
          </p:cNvPr>
          <p:cNvGraphicFramePr>
            <a:graphicFrameLocks noGrp="1"/>
          </p:cNvGraphicFramePr>
          <p:nvPr>
            <p:ph idx="1"/>
          </p:nvPr>
        </p:nvGraphicFramePr>
        <p:xfrm>
          <a:off x="1261838" y="1127760"/>
          <a:ext cx="9975122" cy="5323839"/>
        </p:xfrm>
        <a:graphic>
          <a:graphicData uri="http://schemas.openxmlformats.org/drawingml/2006/table">
            <a:tbl>
              <a:tblPr firstRow="1" bandRow="1">
                <a:tableStyleId>{5940675A-B579-460E-94D1-54222C63F5DA}</a:tableStyleId>
              </a:tblPr>
              <a:tblGrid>
                <a:gridCol w="9975122">
                  <a:extLst>
                    <a:ext uri="{9D8B030D-6E8A-4147-A177-3AD203B41FA5}">
                      <a16:colId xmlns:a16="http://schemas.microsoft.com/office/drawing/2014/main" val="2327413452"/>
                    </a:ext>
                  </a:extLst>
                </a:gridCol>
              </a:tblGrid>
              <a:tr h="9363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800" b="1" dirty="0"/>
                        <a:t>法院判決：露天賣家勝訴，無須出貨。</a:t>
                      </a:r>
                      <a:endParaRPr lang="en-US" altLang="zh-TW" sz="28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400" dirty="0"/>
                        <a:t>(</a:t>
                      </a:r>
                      <a:r>
                        <a:rPr lang="zh-TW" altLang="en-US" sz="2400" dirty="0"/>
                        <a:t>新北地方法院板橋簡易庭</a:t>
                      </a:r>
                      <a:r>
                        <a:rPr lang="en-US" altLang="zh-TW" sz="2400" dirty="0"/>
                        <a:t>105</a:t>
                      </a:r>
                      <a:r>
                        <a:rPr lang="zh-TW" altLang="en-US" sz="2400" dirty="0"/>
                        <a:t>年度板簡字第</a:t>
                      </a:r>
                      <a:r>
                        <a:rPr lang="en-US" altLang="zh-TW" sz="2400" dirty="0"/>
                        <a:t>1653</a:t>
                      </a:r>
                      <a:r>
                        <a:rPr lang="zh-TW" altLang="en-US" sz="2400" dirty="0"/>
                        <a:t>號民事簡易判決</a:t>
                      </a:r>
                      <a:r>
                        <a:rPr lang="en-US" altLang="zh-TW" sz="2400" dirty="0"/>
                        <a:t>)</a:t>
                      </a:r>
                      <a:endParaRPr lang="zh-TW" altLang="en-US" sz="2400" dirty="0"/>
                    </a:p>
                  </a:txBody>
                  <a:tcPr/>
                </a:tc>
                <a:extLst>
                  <a:ext uri="{0D108BD9-81ED-4DB2-BD59-A6C34878D82A}">
                    <a16:rowId xmlns:a16="http://schemas.microsoft.com/office/drawing/2014/main" val="1539514293"/>
                  </a:ext>
                </a:extLst>
              </a:tr>
              <a:tr h="510171">
                <a:tc>
                  <a:txBody>
                    <a:bodyPr/>
                    <a:lstStyle/>
                    <a:p>
                      <a:r>
                        <a:rPr lang="en-US" altLang="zh-TW" sz="2400" dirty="0"/>
                        <a:t>1. </a:t>
                      </a:r>
                      <a:r>
                        <a:rPr lang="zh-TW" altLang="en-US" sz="2400" dirty="0"/>
                        <a:t>  </a:t>
                      </a:r>
                      <a:r>
                        <a:rPr lang="zh-TW" altLang="en-US" sz="2400" b="0" i="0" kern="1200" dirty="0">
                          <a:solidFill>
                            <a:schemeClr val="tx1"/>
                          </a:solidFill>
                          <a:effectLst/>
                          <a:latin typeface="+mn-lt"/>
                          <a:ea typeface="+mn-ea"/>
                          <a:cs typeface="+mn-cs"/>
                        </a:rPr>
                        <a:t>兩造間買賣契約已成立。</a:t>
                      </a:r>
                      <a:endParaRPr lang="en-US" altLang="zh-TW" sz="2400" dirty="0"/>
                    </a:p>
                  </a:txBody>
                  <a:tcPr/>
                </a:tc>
                <a:extLst>
                  <a:ext uri="{0D108BD9-81ED-4DB2-BD59-A6C34878D82A}">
                    <a16:rowId xmlns:a16="http://schemas.microsoft.com/office/drawing/2014/main" val="1185474609"/>
                  </a:ext>
                </a:extLst>
              </a:tr>
              <a:tr h="918307">
                <a:tc>
                  <a:txBody>
                    <a:bodyPr/>
                    <a:lstStyle/>
                    <a:p>
                      <a:pPr marL="457200" indent="-457200">
                        <a:buAutoNum type="arabicPeriod" startAt="2"/>
                      </a:pPr>
                      <a:r>
                        <a:rPr lang="zh-TW" altLang="en-US" sz="2400" b="0" i="0" kern="1200" dirty="0">
                          <a:solidFill>
                            <a:schemeClr val="tx1"/>
                          </a:solidFill>
                          <a:effectLst/>
                          <a:latin typeface="+mn-lt"/>
                          <a:ea typeface="+mn-ea"/>
                          <a:cs typeface="+mn-cs"/>
                        </a:rPr>
                        <a:t>被告欠缺與處理自己事務一般的注意義務，顯有過失，不得撤銷其錯</a:t>
                      </a:r>
                      <a:endParaRPr lang="en-US" altLang="zh-TW" sz="2400" b="0" i="0" kern="1200" dirty="0">
                        <a:solidFill>
                          <a:schemeClr val="tx1"/>
                        </a:solidFill>
                        <a:effectLst/>
                        <a:latin typeface="+mn-lt"/>
                        <a:ea typeface="+mn-ea"/>
                        <a:cs typeface="+mn-cs"/>
                      </a:endParaRPr>
                    </a:p>
                    <a:p>
                      <a:pPr marL="0" indent="0">
                        <a:buNone/>
                      </a:pPr>
                      <a:r>
                        <a:rPr lang="zh-TW" altLang="en-US" sz="2400" b="0" i="0" kern="1200" dirty="0">
                          <a:solidFill>
                            <a:schemeClr val="tx1"/>
                          </a:solidFill>
                          <a:effectLst/>
                          <a:latin typeface="+mn-lt"/>
                          <a:ea typeface="+mn-ea"/>
                          <a:cs typeface="+mn-cs"/>
                        </a:rPr>
                        <a:t>      誤意思表示。</a:t>
                      </a:r>
                      <a:endParaRPr lang="zh-TW" altLang="en-US" sz="2400" dirty="0"/>
                    </a:p>
                  </a:txBody>
                  <a:tcPr/>
                </a:tc>
                <a:extLst>
                  <a:ext uri="{0D108BD9-81ED-4DB2-BD59-A6C34878D82A}">
                    <a16:rowId xmlns:a16="http://schemas.microsoft.com/office/drawing/2014/main" val="2220286551"/>
                  </a:ext>
                </a:extLst>
              </a:tr>
              <a:tr h="2958989">
                <a:tc>
                  <a:txBody>
                    <a:bodyPr/>
                    <a:lstStyle/>
                    <a:p>
                      <a:pPr marL="457200" indent="-457200">
                        <a:buAutoNum type="arabicPeriod" startAt="3"/>
                      </a:pPr>
                      <a:r>
                        <a:rPr lang="zh-TW" altLang="en-US" sz="2400" dirty="0"/>
                        <a:t>惟系爭商品</a:t>
                      </a:r>
                      <a:r>
                        <a:rPr lang="zh-TW" altLang="en-US" sz="2400" b="0" i="0" kern="1200" dirty="0">
                          <a:solidFill>
                            <a:schemeClr val="tx1"/>
                          </a:solidFill>
                          <a:effectLst/>
                          <a:latin typeface="+mn-lt"/>
                          <a:ea typeface="+mn-ea"/>
                          <a:cs typeface="+mn-cs"/>
                        </a:rPr>
                        <a:t>價差達</a:t>
                      </a:r>
                      <a:r>
                        <a:rPr lang="en-US" altLang="zh-TW" sz="2400" b="0" i="0" kern="1200" dirty="0">
                          <a:solidFill>
                            <a:schemeClr val="tx1"/>
                          </a:solidFill>
                          <a:effectLst/>
                          <a:latin typeface="+mn-lt"/>
                          <a:ea typeface="+mn-ea"/>
                          <a:cs typeface="+mn-cs"/>
                        </a:rPr>
                        <a:t>210</a:t>
                      </a:r>
                      <a:r>
                        <a:rPr lang="zh-TW" altLang="en-US" sz="2400" b="0" i="0" kern="1200" dirty="0">
                          <a:solidFill>
                            <a:schemeClr val="tx1"/>
                          </a:solidFill>
                          <a:effectLst/>
                          <a:latin typeface="+mn-lt"/>
                          <a:ea typeface="+mn-ea"/>
                          <a:cs typeface="+mn-cs"/>
                        </a:rPr>
                        <a:t>倍，顯非一般合理商業促銷，縱認係商家特別優惠活動，亦多會採取限量、限時或每人限購數量等方式為之，然觀諸原告下標時之網頁內容，並無特別標示系爭商品為出清促或特價拍賣，復未限制購買數量，則一般正常、理性消費者對於系爭商品標價均可能產生懷疑。</a:t>
                      </a:r>
                      <a:r>
                        <a:rPr lang="zh-TW" altLang="en-US" sz="2400" b="0" i="0" kern="1200" dirty="0">
                          <a:solidFill>
                            <a:srgbClr val="FF0000"/>
                          </a:solidFill>
                          <a:effectLst/>
                          <a:latin typeface="+mn-lt"/>
                          <a:ea typeface="+mn-ea"/>
                          <a:cs typeface="+mn-cs"/>
                        </a:rPr>
                        <a:t>原告下標行為顯屬惡意以圖利自己，而有違誠實及信用方法</a:t>
                      </a:r>
                      <a:r>
                        <a:rPr lang="zh-TW" altLang="en-US" sz="2400" b="0" i="0" kern="1200" dirty="0">
                          <a:solidFill>
                            <a:schemeClr val="tx1"/>
                          </a:solidFill>
                          <a:effectLst/>
                          <a:latin typeface="+mn-lt"/>
                          <a:ea typeface="+mn-ea"/>
                          <a:cs typeface="+mn-cs"/>
                        </a:rPr>
                        <a:t>，是原告請求被告依約履行，不符交易之公平正義，應屬權利濫用而不得主張其權利。</a:t>
                      </a:r>
                      <a:endParaRPr lang="zh-TW" altLang="en-US" sz="2400" dirty="0"/>
                    </a:p>
                  </a:txBody>
                  <a:tcPr/>
                </a:tc>
                <a:extLst>
                  <a:ext uri="{0D108BD9-81ED-4DB2-BD59-A6C34878D82A}">
                    <a16:rowId xmlns:a16="http://schemas.microsoft.com/office/drawing/2014/main" val="4214714233"/>
                  </a:ext>
                </a:extLst>
              </a:tr>
            </a:tbl>
          </a:graphicData>
        </a:graphic>
      </p:graphicFrame>
    </p:spTree>
    <p:extLst>
      <p:ext uri="{BB962C8B-B14F-4D97-AF65-F5344CB8AC3E}">
        <p14:creationId xmlns:p14="http://schemas.microsoft.com/office/powerpoint/2010/main" val="8264357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5D6721-97C5-49EE-97C9-D684D95B7EB2}"/>
              </a:ext>
            </a:extLst>
          </p:cNvPr>
          <p:cNvSpPr>
            <a:spLocks noGrp="1"/>
          </p:cNvSpPr>
          <p:nvPr>
            <p:ph type="title"/>
          </p:nvPr>
        </p:nvSpPr>
        <p:spPr/>
        <p:txBody>
          <a:bodyPr/>
          <a:lstStyle/>
          <a:p>
            <a:r>
              <a:rPr lang="zh-TW" altLang="en-US" dirty="0">
                <a:latin typeface="+mj-ea"/>
              </a:rPr>
              <a:t>案例二：露天拍賣標錯價</a:t>
            </a:r>
          </a:p>
        </p:txBody>
      </p:sp>
      <p:sp>
        <p:nvSpPr>
          <p:cNvPr id="3" name="內容版面配置區 2">
            <a:extLst>
              <a:ext uri="{FF2B5EF4-FFF2-40B4-BE49-F238E27FC236}">
                <a16:creationId xmlns:a16="http://schemas.microsoft.com/office/drawing/2014/main" id="{0E474387-C7B2-4DE0-A9C8-F05AD361B8CC}"/>
              </a:ext>
            </a:extLst>
          </p:cNvPr>
          <p:cNvSpPr>
            <a:spLocks noGrp="1"/>
          </p:cNvSpPr>
          <p:nvPr>
            <p:ph idx="1"/>
          </p:nvPr>
        </p:nvSpPr>
        <p:spPr>
          <a:xfrm>
            <a:off x="1251678" y="1686560"/>
            <a:ext cx="10178322" cy="4368799"/>
          </a:xfrm>
        </p:spPr>
        <p:txBody>
          <a:bodyPr>
            <a:normAutofit/>
          </a:bodyPr>
          <a:lstStyle/>
          <a:p>
            <a:r>
              <a:rPr lang="zh-TW" altLang="en-US" dirty="0"/>
              <a:t>臺灣新北地方法院板橋簡易庭簡易民事判決</a:t>
            </a:r>
            <a:r>
              <a:rPr lang="en-US" altLang="zh-TW" dirty="0"/>
              <a:t>105</a:t>
            </a:r>
            <a:r>
              <a:rPr lang="zh-TW" altLang="en-US" dirty="0"/>
              <a:t>年度板簡字第</a:t>
            </a:r>
            <a:r>
              <a:rPr lang="en-US" altLang="zh-TW" dirty="0"/>
              <a:t>1653</a:t>
            </a:r>
            <a:r>
              <a:rPr lang="zh-TW" altLang="en-US" dirty="0"/>
              <a:t>號</a:t>
            </a:r>
          </a:p>
          <a:p>
            <a:pPr marL="0" indent="0">
              <a:buNone/>
            </a:pPr>
            <a:r>
              <a:rPr lang="zh-TW" altLang="en-US" dirty="0"/>
              <a:t>   原告起訴主張：</a:t>
            </a:r>
            <a:endParaRPr lang="en-US" altLang="zh-TW" dirty="0"/>
          </a:p>
          <a:p>
            <a:r>
              <a:rPr lang="zh-TW" altLang="en-US" dirty="0"/>
              <a:t>原告於民國</a:t>
            </a:r>
            <a:r>
              <a:rPr lang="en-US" altLang="zh-TW" dirty="0"/>
              <a:t>105</a:t>
            </a:r>
            <a:r>
              <a:rPr lang="zh-TW" altLang="en-US" dirty="0"/>
              <a:t>年</a:t>
            </a:r>
            <a:r>
              <a:rPr lang="en-US" altLang="zh-TW" dirty="0"/>
              <a:t>2</a:t>
            </a:r>
            <a:r>
              <a:rPr lang="zh-TW" altLang="en-US" dirty="0"/>
              <a:t>月</a:t>
            </a:r>
            <a:r>
              <a:rPr lang="en-US" altLang="zh-TW" dirty="0"/>
              <a:t>8</a:t>
            </a:r>
            <a:r>
              <a:rPr lang="zh-TW" altLang="en-US" dirty="0"/>
              <a:t>日於露天網路拍賣網站瀏覽時，發見被告所販售之美國鬍子農場</a:t>
            </a:r>
            <a:r>
              <a:rPr lang="en-US" altLang="zh-TW" dirty="0" err="1"/>
              <a:t>BeardFarmer</a:t>
            </a:r>
            <a:r>
              <a:rPr lang="zh-TW" altLang="en-US" dirty="0"/>
              <a:t>天然植物性育精華油（下稱系爭商品），每瓶單價為新臺幣（下同）</a:t>
            </a:r>
            <a:r>
              <a:rPr lang="en-US" altLang="zh-TW" dirty="0"/>
              <a:t>8</a:t>
            </a:r>
            <a:r>
              <a:rPr lang="zh-TW" altLang="en-US" dirty="0"/>
              <a:t>元，商品數量共</a:t>
            </a:r>
            <a:r>
              <a:rPr lang="en-US" altLang="zh-TW" dirty="0"/>
              <a:t>168</a:t>
            </a:r>
            <a:r>
              <a:rPr lang="zh-TW" altLang="en-US" dirty="0"/>
              <a:t>瓶。原告遂於</a:t>
            </a:r>
            <a:r>
              <a:rPr lang="en-US" altLang="zh-TW" dirty="0"/>
              <a:t>105</a:t>
            </a:r>
            <a:r>
              <a:rPr lang="zh-TW" altLang="en-US" dirty="0"/>
              <a:t>年</a:t>
            </a:r>
            <a:r>
              <a:rPr lang="en-US" altLang="zh-TW" dirty="0"/>
              <a:t>2</a:t>
            </a:r>
            <a:r>
              <a:rPr lang="zh-TW" altLang="en-US" dirty="0"/>
              <a:t>月</a:t>
            </a:r>
            <a:r>
              <a:rPr lang="en-US" altLang="zh-TW" dirty="0"/>
              <a:t>11</a:t>
            </a:r>
            <a:r>
              <a:rPr lang="zh-TW" altLang="en-US" dirty="0"/>
              <a:t>日下單購買</a:t>
            </a:r>
            <a:r>
              <a:rPr lang="en-US" altLang="zh-TW" dirty="0"/>
              <a:t>101</a:t>
            </a:r>
            <a:r>
              <a:rPr lang="zh-TW" altLang="en-US" dirty="0"/>
              <a:t>瓶，並使用</a:t>
            </a:r>
            <a:r>
              <a:rPr lang="en-US" altLang="zh-TW" dirty="0"/>
              <a:t>PCH0MEPAY</a:t>
            </a:r>
            <a:r>
              <a:rPr lang="zh-TW" altLang="en-US" dirty="0"/>
              <a:t>支付連（下稱支付連）之方式，支付價金</a:t>
            </a:r>
            <a:r>
              <a:rPr lang="en-US" altLang="zh-TW" dirty="0"/>
              <a:t>808</a:t>
            </a:r>
            <a:r>
              <a:rPr lang="zh-TW" altLang="en-US" dirty="0"/>
              <a:t>元及運費</a:t>
            </a:r>
            <a:r>
              <a:rPr lang="en-US" altLang="zh-TW" dirty="0"/>
              <a:t>60</a:t>
            </a:r>
            <a:r>
              <a:rPr lang="zh-TW" altLang="en-US" dirty="0"/>
              <a:t>元，共計</a:t>
            </a:r>
            <a:r>
              <a:rPr lang="en-US" altLang="zh-TW" dirty="0"/>
              <a:t>868</a:t>
            </a:r>
            <a:r>
              <a:rPr lang="zh-TW" altLang="en-US" dirty="0"/>
              <a:t>元與被告，並由被告寄送至原告住處，惟翌日下午被告竟來電告知網站價格與數量輸入倒置，原價應為</a:t>
            </a:r>
            <a:r>
              <a:rPr lang="en-US" altLang="zh-TW" dirty="0"/>
              <a:t>1680</a:t>
            </a:r>
            <a:r>
              <a:rPr lang="zh-TW" altLang="en-US" dirty="0"/>
              <a:t>元、可賣數量為</a:t>
            </a:r>
            <a:r>
              <a:rPr lang="en-US" altLang="zh-TW" dirty="0"/>
              <a:t>2</a:t>
            </a:r>
            <a:r>
              <a:rPr lang="zh-TW" altLang="en-US" dirty="0"/>
              <a:t>瓶，故請求取消父易，然被告既已就系爭商品標定賣價並將之陳列於網站上，按民法第</a:t>
            </a:r>
            <a:r>
              <a:rPr lang="en-US" altLang="zh-TW" dirty="0"/>
              <a:t>154</a:t>
            </a:r>
            <a:r>
              <a:rPr lang="zh-TW" altLang="en-US" dirty="0"/>
              <a:t>條第</a:t>
            </a:r>
            <a:r>
              <a:rPr lang="en-US" altLang="zh-TW" dirty="0"/>
              <a:t>2</a:t>
            </a:r>
            <a:r>
              <a:rPr lang="zh-TW" altLang="en-US" dirty="0"/>
              <a:t>項之規定，自屬「要約」之性質。則原告就此一要約行為為下單之動作，即屬就上開要約為承諾，兩造已就系爭商品成立買賣契約，被告收受原告給付之款項後，自有交付系爭商品予原告之義務。。</a:t>
            </a:r>
          </a:p>
          <a:p>
            <a:endParaRPr lang="zh-TW" altLang="en-US" dirty="0"/>
          </a:p>
        </p:txBody>
      </p:sp>
    </p:spTree>
    <p:extLst>
      <p:ext uri="{BB962C8B-B14F-4D97-AF65-F5344CB8AC3E}">
        <p14:creationId xmlns:p14="http://schemas.microsoft.com/office/powerpoint/2010/main" val="39116589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A249BB-C1F2-4F2A-BA25-4762DC5AC8CA}"/>
              </a:ext>
            </a:extLst>
          </p:cNvPr>
          <p:cNvSpPr>
            <a:spLocks noGrp="1"/>
          </p:cNvSpPr>
          <p:nvPr>
            <p:ph type="title"/>
          </p:nvPr>
        </p:nvSpPr>
        <p:spPr>
          <a:xfrm>
            <a:off x="1251678" y="382385"/>
            <a:ext cx="10178322" cy="1050175"/>
          </a:xfrm>
        </p:spPr>
        <p:txBody>
          <a:bodyPr/>
          <a:lstStyle/>
          <a:p>
            <a:r>
              <a:rPr lang="zh-TW" altLang="en-US" dirty="0">
                <a:latin typeface="+mj-ea"/>
              </a:rPr>
              <a:t>案例二：露天拍賣標錯價</a:t>
            </a:r>
            <a:endParaRPr lang="zh-TW" altLang="en-US" dirty="0"/>
          </a:p>
        </p:txBody>
      </p:sp>
      <p:sp>
        <p:nvSpPr>
          <p:cNvPr id="3" name="內容版面配置區 2">
            <a:extLst>
              <a:ext uri="{FF2B5EF4-FFF2-40B4-BE49-F238E27FC236}">
                <a16:creationId xmlns:a16="http://schemas.microsoft.com/office/drawing/2014/main" id="{3C4D3C84-0B9D-40B0-BF4E-CE0205D4FF66}"/>
              </a:ext>
            </a:extLst>
          </p:cNvPr>
          <p:cNvSpPr>
            <a:spLocks noGrp="1"/>
          </p:cNvSpPr>
          <p:nvPr>
            <p:ph idx="1"/>
          </p:nvPr>
        </p:nvSpPr>
        <p:spPr>
          <a:xfrm>
            <a:off x="1119598" y="1524001"/>
            <a:ext cx="10178322" cy="5110479"/>
          </a:xfrm>
        </p:spPr>
        <p:txBody>
          <a:bodyPr>
            <a:normAutofit lnSpcReduction="10000"/>
          </a:bodyPr>
          <a:lstStyle/>
          <a:p>
            <a:r>
              <a:rPr lang="zh-TW" altLang="en-US" dirty="0"/>
              <a:t>被告對於原告主張系爭商品於露天拍賣網站上所為之名稱、標價屬於要約一節既不爭執，則原告同意被告出售系爭商品之價格而為下標，即屬承諾，兩造就買賣標的物及價金顯已達成合意，則兩造間買賣契約已然成立。而被告雖抗辯依本件發生時之網路交易記載事項第</a:t>
            </a:r>
            <a:r>
              <a:rPr lang="en-US" altLang="zh-TW" dirty="0"/>
              <a:t>5</a:t>
            </a:r>
            <a:r>
              <a:rPr lang="zh-TW" altLang="en-US" dirty="0"/>
              <a:t>點，賣家有</a:t>
            </a:r>
            <a:r>
              <a:rPr lang="en-US" altLang="zh-TW" dirty="0"/>
              <a:t>2</a:t>
            </a:r>
            <a:r>
              <a:rPr lang="zh-TW" altLang="en-US" dirty="0"/>
              <a:t>工作日之拒絕期間，然遍觀兩造所提出系爭商品於露天拍賣網站之相關網頁資料，均無被告有猶豫期之記載，是被告有無保留</a:t>
            </a:r>
            <a:r>
              <a:rPr lang="en-US" altLang="zh-TW" dirty="0"/>
              <a:t>2</a:t>
            </a:r>
            <a:r>
              <a:rPr lang="zh-TW" altLang="en-US" dirty="0"/>
              <a:t>工作日之締約決定權，即非無疑，況且該規定係在賣家具正當理由時，方得拒絕締約，而被告所稱網路標價錯誤是否屬正當理由，亦有商榷之虞，則被告抗辯其已於原告下標當日告知標價錯誤而拒絕締約，兩造間買賣契約不成立云云，尚難謂可採。</a:t>
            </a:r>
            <a:endParaRPr lang="en-US" altLang="zh-TW" dirty="0"/>
          </a:p>
          <a:p>
            <a:r>
              <a:rPr lang="zh-TW" altLang="en-US" dirty="0"/>
              <a:t>末按</a:t>
            </a:r>
            <a:r>
              <a:rPr lang="zh-TW" altLang="en-US" b="1" dirty="0">
                <a:solidFill>
                  <a:schemeClr val="tx1"/>
                </a:solidFill>
              </a:rPr>
              <a:t>權利之行使，不得違反公共利益，或以損害他人為主要目的；行使權利，履行義務，應依誠實及信用方法，民法第</a:t>
            </a:r>
            <a:r>
              <a:rPr lang="en-US" altLang="zh-TW" b="1" dirty="0">
                <a:solidFill>
                  <a:schemeClr val="tx1"/>
                </a:solidFill>
              </a:rPr>
              <a:t>148</a:t>
            </a:r>
            <a:r>
              <a:rPr lang="zh-TW" altLang="en-US" b="1" dirty="0">
                <a:solidFill>
                  <a:schemeClr val="tx1"/>
                </a:solidFill>
              </a:rPr>
              <a:t>條定有明文。所謂誠實信用之原則，係在具體的權利義務之關係，依正義公平之方法，確定並實現權利之內容，避免當事人間犧牲他方利益以圖利自己，自應以權利人及義務人雙方利益為衡量依據，並應考察權利義務之社會上作用，於具體事實妥善運用之方法</a:t>
            </a:r>
            <a:r>
              <a:rPr lang="zh-TW" altLang="en-US" dirty="0"/>
              <a:t>（最高法院</a:t>
            </a:r>
            <a:r>
              <a:rPr lang="en-US" altLang="zh-TW" dirty="0"/>
              <a:t>86</a:t>
            </a:r>
            <a:r>
              <a:rPr lang="zh-TW" altLang="en-US" dirty="0"/>
              <a:t>年度台再字第</a:t>
            </a:r>
            <a:r>
              <a:rPr lang="en-US" altLang="zh-TW" dirty="0"/>
              <a:t>64</a:t>
            </a:r>
            <a:r>
              <a:rPr lang="zh-TW" altLang="en-US" dirty="0"/>
              <a:t>號裁判要旨參照）。</a:t>
            </a:r>
            <a:r>
              <a:rPr lang="zh-TW" altLang="en-US" b="1" dirty="0">
                <a:solidFill>
                  <a:schemeClr val="tx1"/>
                </a:solidFill>
              </a:rPr>
              <a:t>又權利濫用禁止原則不僅源自誠實信用原則，且亦須受誠實信用原則之支配，在衡量權利人是否濫用其權利時，仍不能不顧及誠信原則之精神</a:t>
            </a:r>
            <a:r>
              <a:rPr lang="zh-TW" altLang="en-US" dirty="0"/>
              <a:t>，最高法院</a:t>
            </a:r>
            <a:r>
              <a:rPr lang="en-US" altLang="zh-TW" dirty="0"/>
              <a:t>100</a:t>
            </a:r>
            <a:r>
              <a:rPr lang="zh-TW" altLang="en-US" dirty="0"/>
              <a:t>年度台上字第</a:t>
            </a:r>
            <a:r>
              <a:rPr lang="en-US" altLang="zh-TW" dirty="0"/>
              <a:t>463</a:t>
            </a:r>
            <a:r>
              <a:rPr lang="zh-TW" altLang="en-US" dirty="0"/>
              <a:t>號判決要旨可資參照。</a:t>
            </a:r>
          </a:p>
          <a:p>
            <a:endParaRPr lang="zh-TW" altLang="en-US" dirty="0"/>
          </a:p>
        </p:txBody>
      </p:sp>
    </p:spTree>
    <p:extLst>
      <p:ext uri="{BB962C8B-B14F-4D97-AF65-F5344CB8AC3E}">
        <p14:creationId xmlns:p14="http://schemas.microsoft.com/office/powerpoint/2010/main" val="8734644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9CAE08-DFCC-4DB2-A2F3-A684707D3FF3}"/>
              </a:ext>
            </a:extLst>
          </p:cNvPr>
          <p:cNvSpPr>
            <a:spLocks noGrp="1"/>
          </p:cNvSpPr>
          <p:nvPr>
            <p:ph type="title"/>
          </p:nvPr>
        </p:nvSpPr>
        <p:spPr/>
        <p:txBody>
          <a:bodyPr/>
          <a:lstStyle/>
          <a:p>
            <a:r>
              <a:rPr lang="zh-TW" altLang="en-US" dirty="0">
                <a:latin typeface="+mj-ea"/>
              </a:rPr>
              <a:t>案例二：露天拍賣標錯價</a:t>
            </a:r>
            <a:endParaRPr lang="zh-TW" altLang="en-US" dirty="0"/>
          </a:p>
        </p:txBody>
      </p:sp>
      <p:sp>
        <p:nvSpPr>
          <p:cNvPr id="3" name="內容版面配置區 2">
            <a:extLst>
              <a:ext uri="{FF2B5EF4-FFF2-40B4-BE49-F238E27FC236}">
                <a16:creationId xmlns:a16="http://schemas.microsoft.com/office/drawing/2014/main" id="{E831DFA7-7F0B-4C7D-957C-9E861EFF5914}"/>
              </a:ext>
            </a:extLst>
          </p:cNvPr>
          <p:cNvSpPr>
            <a:spLocks noGrp="1"/>
          </p:cNvSpPr>
          <p:nvPr>
            <p:ph idx="1"/>
          </p:nvPr>
        </p:nvSpPr>
        <p:spPr>
          <a:xfrm>
            <a:off x="1251678" y="1330960"/>
            <a:ext cx="10178322" cy="5212079"/>
          </a:xfrm>
        </p:spPr>
        <p:txBody>
          <a:bodyPr>
            <a:normAutofit/>
          </a:bodyPr>
          <a:lstStyle/>
          <a:p>
            <a:r>
              <a:rPr lang="zh-TW" altLang="en-US" dirty="0"/>
              <a:t>查系爭商品原售價應為每瓶</a:t>
            </a:r>
            <a:r>
              <a:rPr lang="en-US" altLang="zh-TW" dirty="0"/>
              <a:t>1,680</a:t>
            </a:r>
            <a:r>
              <a:rPr lang="zh-TW" altLang="en-US" dirty="0"/>
              <a:t>元，與原告下標時之價格每瓶</a:t>
            </a:r>
            <a:r>
              <a:rPr lang="en-US" altLang="zh-TW" dirty="0"/>
              <a:t>8</a:t>
            </a:r>
            <a:r>
              <a:rPr lang="zh-TW" altLang="en-US" dirty="0"/>
              <a:t>元，價差達</a:t>
            </a:r>
            <a:r>
              <a:rPr lang="en-US" altLang="zh-TW" dirty="0"/>
              <a:t>210</a:t>
            </a:r>
            <a:r>
              <a:rPr lang="zh-TW" altLang="en-US" dirty="0"/>
              <a:t>倍，顯已非一般合理商業促銷，縱認係商家特別優惠活動，亦多會採取限量、限時或每人限購數量等方式為之，然觀諸原告下標時之網頁內容，並無特別標示系爭商品為出清促銷或特價拍賣，復未限制購買數量，則一般正常、理性消費者對於系爭商品標價均可能產生懷疑，如欲購買者，應當先以訊息或電子郵件聯絡賣家確認售價，以免衍生交易糾紛，何況原告之下單數量為</a:t>
            </a:r>
            <a:r>
              <a:rPr lang="en-US" altLang="zh-TW" dirty="0"/>
              <a:t>101</a:t>
            </a:r>
            <a:r>
              <a:rPr lang="zh-TW" altLang="en-US" dirty="0"/>
              <a:t>瓶，一般情形亦會先確認賣家是否有足夠庫存數量可供販售，否則貨量不足時，仍須等待到貨或是事後變更交易數量或退款，然原告均捨此不為，即逕自下標，</a:t>
            </a:r>
            <a:r>
              <a:rPr lang="zh-TW" altLang="en-US" sz="2400" b="1" dirty="0">
                <a:solidFill>
                  <a:srgbClr val="FF0000"/>
                </a:solidFill>
              </a:rPr>
              <a:t>顯已有利用被告標價錯誤之僥倖心態</a:t>
            </a:r>
            <a:r>
              <a:rPr lang="zh-TW" altLang="en-US" dirty="0"/>
              <a:t>，況原告自陳另有合購人；當初伊是用手機下單，僅有顯示價格，伊完全不知道系爭商品的功能、時效等語（見本院</a:t>
            </a:r>
            <a:r>
              <a:rPr lang="en-US" altLang="zh-TW" dirty="0"/>
              <a:t>105</a:t>
            </a:r>
            <a:r>
              <a:rPr lang="zh-TW" altLang="en-US" dirty="0"/>
              <a:t>年</a:t>
            </a:r>
            <a:r>
              <a:rPr lang="en-US" altLang="zh-TW" dirty="0"/>
              <a:t>10</a:t>
            </a:r>
            <a:r>
              <a:rPr lang="zh-TW" altLang="en-US" dirty="0"/>
              <a:t>月</a:t>
            </a:r>
            <a:r>
              <a:rPr lang="en-US" altLang="zh-TW" dirty="0"/>
              <a:t>6</a:t>
            </a:r>
            <a:r>
              <a:rPr lang="zh-TW" altLang="en-US" dirty="0"/>
              <a:t>日言詞辯論筆錄第</a:t>
            </a:r>
            <a:r>
              <a:rPr lang="en-US" altLang="zh-TW" dirty="0"/>
              <a:t>2</a:t>
            </a:r>
            <a:r>
              <a:rPr lang="zh-TW" altLang="en-US" dirty="0"/>
              <a:t>頁），</a:t>
            </a:r>
            <a:r>
              <a:rPr lang="zh-TW" altLang="en-US" sz="2400" dirty="0">
                <a:solidFill>
                  <a:srgbClr val="FF0000"/>
                </a:solidFill>
              </a:rPr>
              <a:t>是原告在不知系爭商品保存期限、實際功能的情形下，猶與他人一起大量訂購系爭商品，顯屬惡意以圖利自己，而有違誠實及信用方法，是原告請求被告依約履行，不符交易之公平正義，應屬權利濫用而不得主張其權利，則原告訴請被告交付系爭商品</a:t>
            </a:r>
            <a:r>
              <a:rPr lang="en-US" altLang="zh-TW" sz="2400" dirty="0">
                <a:solidFill>
                  <a:srgbClr val="FF0000"/>
                </a:solidFill>
              </a:rPr>
              <a:t>101</a:t>
            </a:r>
            <a:r>
              <a:rPr lang="zh-TW" altLang="en-US" sz="2400" dirty="0">
                <a:solidFill>
                  <a:srgbClr val="FF0000"/>
                </a:solidFill>
              </a:rPr>
              <a:t>瓶，要屬無據。</a:t>
            </a:r>
            <a:endParaRPr lang="zh-TW" altLang="en-US" dirty="0">
              <a:solidFill>
                <a:srgbClr val="FF0000"/>
              </a:solidFill>
            </a:endParaRPr>
          </a:p>
        </p:txBody>
      </p:sp>
    </p:spTree>
    <p:extLst>
      <p:ext uri="{BB962C8B-B14F-4D97-AF65-F5344CB8AC3E}">
        <p14:creationId xmlns:p14="http://schemas.microsoft.com/office/powerpoint/2010/main" val="41182796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F57761-47A5-4DF3-94F1-53E59C54617E}"/>
              </a:ext>
            </a:extLst>
          </p:cNvPr>
          <p:cNvSpPr>
            <a:spLocks noGrp="1"/>
          </p:cNvSpPr>
          <p:nvPr>
            <p:ph type="title"/>
          </p:nvPr>
        </p:nvSpPr>
        <p:spPr/>
        <p:txBody>
          <a:bodyPr/>
          <a:lstStyle/>
          <a:p>
            <a:r>
              <a:rPr lang="zh-TW" altLang="en-US" dirty="0"/>
              <a:t>最美麗的風景是</a:t>
            </a:r>
            <a:r>
              <a:rPr lang="en-US" altLang="zh-TW" dirty="0"/>
              <a:t>…….</a:t>
            </a:r>
            <a:endParaRPr lang="zh-TW" altLang="en-US" dirty="0"/>
          </a:p>
        </p:txBody>
      </p:sp>
      <p:sp>
        <p:nvSpPr>
          <p:cNvPr id="3" name="內容版面配置區 2">
            <a:extLst>
              <a:ext uri="{FF2B5EF4-FFF2-40B4-BE49-F238E27FC236}">
                <a16:creationId xmlns:a16="http://schemas.microsoft.com/office/drawing/2014/main" id="{9ECE1E2C-008C-4E58-9242-3438C2346327}"/>
              </a:ext>
            </a:extLst>
          </p:cNvPr>
          <p:cNvSpPr>
            <a:spLocks noGrp="1"/>
          </p:cNvSpPr>
          <p:nvPr>
            <p:ph idx="1"/>
          </p:nvPr>
        </p:nvSpPr>
        <p:spPr>
          <a:xfrm>
            <a:off x="1251678" y="1717040"/>
            <a:ext cx="10178322" cy="4389119"/>
          </a:xfrm>
        </p:spPr>
        <p:txBody>
          <a:bodyPr>
            <a:normAutofit/>
          </a:bodyPr>
          <a:lstStyle/>
          <a:p>
            <a:r>
              <a:rPr lang="zh-TW" altLang="en-US" sz="2400" dirty="0"/>
              <a:t>一個平常人，買東西誰會一次買個幾十幾百個，這種時候想也知道是想利用別人不小心犯的錯誤坑一筆，</a:t>
            </a:r>
            <a:r>
              <a:rPr lang="en-US" altLang="zh-TW" sz="2400" dirty="0"/>
              <a:t>”</a:t>
            </a:r>
            <a:r>
              <a:rPr lang="zh-TW" altLang="en-US" sz="2400" dirty="0"/>
              <a:t>台灣最美的風景是人</a:t>
            </a:r>
            <a:r>
              <a:rPr lang="en-US" altLang="zh-TW" sz="2400" dirty="0"/>
              <a:t>”</a:t>
            </a:r>
            <a:r>
              <a:rPr lang="zh-TW" altLang="en-US" sz="2400" dirty="0"/>
              <a:t>。</a:t>
            </a:r>
            <a:endParaRPr lang="en-US" altLang="zh-TW" sz="2400" dirty="0"/>
          </a:p>
          <a:p>
            <a:r>
              <a:rPr lang="zh-TW" altLang="en-US" sz="2400" dirty="0"/>
              <a:t>但一切未必盡如消費者意，畢竟賣家不出貨，你就是得上法院打官司，法院也不是沒腦，你買一、二個還可以說是自己要用，你一次買一堆，擺明就是權利濫用。</a:t>
            </a:r>
            <a:endParaRPr lang="en-US" altLang="zh-TW" sz="2400" dirty="0"/>
          </a:p>
        </p:txBody>
      </p:sp>
    </p:spTree>
    <p:extLst>
      <p:ext uri="{BB962C8B-B14F-4D97-AF65-F5344CB8AC3E}">
        <p14:creationId xmlns:p14="http://schemas.microsoft.com/office/powerpoint/2010/main" val="3597439694"/>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徽章">
  <a:themeElements>
    <a:clrScheme name="徽章">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徽章">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徽章">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TotalTime>
  <Words>22348</Words>
  <Application>Microsoft Office PowerPoint</Application>
  <PresentationFormat>寬螢幕</PresentationFormat>
  <Paragraphs>1081</Paragraphs>
  <Slides>134</Slides>
  <Notes>4</Notes>
  <HiddenSlides>0</HiddenSlides>
  <MMClips>0</MMClips>
  <ScaleCrop>false</ScaleCrop>
  <HeadingPairs>
    <vt:vector size="6" baseType="variant">
      <vt:variant>
        <vt:lpstr>使用字型</vt:lpstr>
      </vt:variant>
      <vt:variant>
        <vt:i4>7</vt:i4>
      </vt:variant>
      <vt:variant>
        <vt:lpstr>佈景主題</vt:lpstr>
      </vt:variant>
      <vt:variant>
        <vt:i4>2</vt:i4>
      </vt:variant>
      <vt:variant>
        <vt:lpstr>投影片標題</vt:lpstr>
      </vt:variant>
      <vt:variant>
        <vt:i4>134</vt:i4>
      </vt:variant>
    </vt:vector>
  </HeadingPairs>
  <TitlesOfParts>
    <vt:vector size="143" baseType="lpstr">
      <vt:lpstr>微軟正黑體</vt:lpstr>
      <vt:lpstr>新細明體</vt:lpstr>
      <vt:lpstr>標楷體</vt:lpstr>
      <vt:lpstr>Arial</vt:lpstr>
      <vt:lpstr>Calibri</vt:lpstr>
      <vt:lpstr>Gill Sans MT</vt:lpstr>
      <vt:lpstr>Impact</vt:lpstr>
      <vt:lpstr>Badge</vt:lpstr>
      <vt:lpstr>徽章</vt:lpstr>
      <vt:lpstr>資訊法律與倫理</vt:lpstr>
      <vt:lpstr>民   法</vt:lpstr>
      <vt:lpstr>權利主體 – 自然人、法人</vt:lpstr>
      <vt:lpstr>權利主體 – 自然人</vt:lpstr>
      <vt:lpstr>行為能力</vt:lpstr>
      <vt:lpstr>行為能力 - 監護、輔助宣告</vt:lpstr>
      <vt:lpstr>行為能力 –輔助宣告</vt:lpstr>
      <vt:lpstr>行為能力- 無行為能力人 </vt:lpstr>
      <vt:lpstr>行為能力- 限制行為能力人</vt:lpstr>
      <vt:lpstr>行為能力- 限制行為能力人</vt:lpstr>
      <vt:lpstr>行為能力- 限制行為能力人</vt:lpstr>
      <vt:lpstr>行為能力- 限制行為能力人</vt:lpstr>
      <vt:lpstr>PowerPoint 簡報</vt:lpstr>
      <vt:lpstr> 實際案例</vt:lpstr>
      <vt:lpstr>人格權</vt:lpstr>
      <vt:lpstr>人格權之特性</vt:lpstr>
      <vt:lpstr>罵退休警「流氓、黑道」周玉蔻賠15萬獲原諒換緩刑</vt:lpstr>
      <vt:lpstr>權利客體</vt:lpstr>
      <vt:lpstr>權利客體 – 物</vt:lpstr>
      <vt:lpstr>權利客體 – 物</vt:lpstr>
      <vt:lpstr>權利客體 – 物</vt:lpstr>
      <vt:lpstr>權利客體 – 物</vt:lpstr>
      <vt:lpstr>權利客體 – 物</vt:lpstr>
      <vt:lpstr>意思表示瑕疵 – 詐欺 、脅迫</vt:lpstr>
      <vt:lpstr>意思表示瑕疵 – 詐欺 、脅迫</vt:lpstr>
      <vt:lpstr>意思表示瑕疵 – 詐欺 、脅迫</vt:lpstr>
      <vt:lpstr>意思表示瑕疵 – 詐欺 、脅迫</vt:lpstr>
      <vt:lpstr>PowerPoint 簡報</vt:lpstr>
      <vt:lpstr>時效</vt:lpstr>
      <vt:lpstr>時效</vt:lpstr>
      <vt:lpstr>時效</vt:lpstr>
      <vt:lpstr>刷卡欠費10年被催討 法官判他免還利息還減大半違約金</vt:lpstr>
      <vt:lpstr>消滅時效 v.s 取得時效</vt:lpstr>
      <vt:lpstr>消滅時效 v.s 除斥期間</vt:lpstr>
      <vt:lpstr>契約</vt:lpstr>
      <vt:lpstr>必要之點 V.S 非必要之點</vt:lpstr>
      <vt:lpstr>必要之點 V.S 非必要之點</vt:lpstr>
      <vt:lpstr>PowerPoint 簡報</vt:lpstr>
      <vt:lpstr>契約</vt:lpstr>
      <vt:lpstr>契約</vt:lpstr>
      <vt:lpstr>契約</vt:lpstr>
      <vt:lpstr>要約引誘之判斷</vt:lpstr>
      <vt:lpstr>要約引誘之判斷</vt:lpstr>
      <vt:lpstr>要約之引誘</vt:lpstr>
      <vt:lpstr>權利瑕疵擔保</vt:lpstr>
      <vt:lpstr>花小錢買「權利車」 一被盯上就GG</vt:lpstr>
      <vt:lpstr>物之瑕疵擔保</vt:lpstr>
      <vt:lpstr>物之瑕疵擔保</vt:lpstr>
      <vt:lpstr>物之瑕疵擔保</vt:lpstr>
      <vt:lpstr>物之瑕疵擔保</vt:lpstr>
      <vt:lpstr>物之瑕疵擔保</vt:lpstr>
      <vt:lpstr>物之瑕疵擔保</vt:lpstr>
      <vt:lpstr>物之瑕疵擔保</vt:lpstr>
      <vt:lpstr>物之瑕疵擔保</vt:lpstr>
      <vt:lpstr>PowerPoint 簡報</vt:lpstr>
      <vt:lpstr>網路交易與七天鑑賞期</vt:lpstr>
      <vt:lpstr>案例一：GOOGLE APP</vt:lpstr>
      <vt:lpstr>案例一：GOOGLE APP</vt:lpstr>
      <vt:lpstr>案例一：GOOGLE APP</vt:lpstr>
      <vt:lpstr>案例一：GOOGLE APP</vt:lpstr>
      <vt:lpstr>案例一：GOOGLE APP</vt:lpstr>
      <vt:lpstr>案例一：GOOGLE APP</vt:lpstr>
      <vt:lpstr>GOOGLE APP後續效應</vt:lpstr>
      <vt:lpstr>GOOGLE APP後續效應</vt:lpstr>
      <vt:lpstr>GOOGLE APP後續效應</vt:lpstr>
      <vt:lpstr>PowerPoint 簡報</vt:lpstr>
      <vt:lpstr>GOOGLE APP後續效應</vt:lpstr>
      <vt:lpstr>劣質行動麥克風禁退！店家「狂辯理由」瞎翻  </vt:lpstr>
      <vt:lpstr>網路交易標錯價</vt:lpstr>
      <vt:lpstr>PowerPoint 簡報</vt:lpstr>
      <vt:lpstr>案例一：dell標錯價</vt:lpstr>
      <vt:lpstr>案例一：dell標錯價</vt:lpstr>
      <vt:lpstr>Dell標錯價事件(一審)</vt:lpstr>
      <vt:lpstr>DELL標錯價事件(二審)</vt:lpstr>
      <vt:lpstr>案例一：dell標錯價</vt:lpstr>
      <vt:lpstr>案例一：dell標錯價(一審)</vt:lpstr>
      <vt:lpstr>案例一：dell標錯價(一審)</vt:lpstr>
      <vt:lpstr>案例一：dell標錯價(一審)</vt:lpstr>
      <vt:lpstr>案例一：dell標錯價(一審)</vt:lpstr>
      <vt:lpstr>案例一：dell標錯價(一審)</vt:lpstr>
      <vt:lpstr>案例一：dell標錯價(一審)</vt:lpstr>
      <vt:lpstr>案例一：dell標錯價(一審)</vt:lpstr>
      <vt:lpstr>案例一：dell標錯價(二審)</vt:lpstr>
      <vt:lpstr>案例一：dell標錯價(二審)</vt:lpstr>
      <vt:lpstr>案例一：dell標錯價(二審)</vt:lpstr>
      <vt:lpstr>案例一：dell標錯價(二審)</vt:lpstr>
      <vt:lpstr>案例一：dell標錯價(二審)</vt:lpstr>
      <vt:lpstr>案例一：dell標錯價(二審)</vt:lpstr>
      <vt:lpstr>案例一：dell標錯價(二審)</vt:lpstr>
      <vt:lpstr>案例一：dell標錯價(二審)</vt:lpstr>
      <vt:lpstr>案例一：dell標錯價後續效應</vt:lpstr>
      <vt:lpstr>案例一：dell標錯價後續效應</vt:lpstr>
      <vt:lpstr>PowerPoint 簡報</vt:lpstr>
      <vt:lpstr>露天拍賣標錯價</vt:lpstr>
      <vt:lpstr>露天拍賣標錯價</vt:lpstr>
      <vt:lpstr>案例二：露天拍賣標錯價</vt:lpstr>
      <vt:lpstr>案例二：露天拍賣標錯價</vt:lpstr>
      <vt:lpstr>案例二：露天拍賣標錯價</vt:lpstr>
      <vt:lpstr>最美麗的風景是…….</vt:lpstr>
      <vt:lpstr>49萬商務艙標錯賣2萬 國泰航空認賠</vt:lpstr>
      <vt:lpstr>網購一折家電遭取消訂單 業者：標錯價</vt:lpstr>
      <vt:lpstr>垃圾郵件</vt:lpstr>
      <vt:lpstr>今天你收到垃圾郵件了嗎?</vt:lpstr>
      <vt:lpstr>賽門鐵克歸納出之四種常見垃圾郵件類型</vt:lpstr>
      <vt:lpstr>賽門鐵克歸納之七大垃圾郵件常見手法</vt:lpstr>
      <vt:lpstr>PowerPoint 簡報</vt:lpstr>
      <vt:lpstr>木馬程式入侵 7億電郵帳密外流   </vt:lpstr>
      <vt:lpstr>臉書遭駭元凶是垃圾郵件業者</vt:lpstr>
      <vt:lpstr>現行法規範</vt:lpstr>
      <vt:lpstr>濫發商業電子郵件管理條例草案</vt:lpstr>
      <vt:lpstr>PowerPoint 簡報</vt:lpstr>
      <vt:lpstr>數位通訊傳播法草案</vt:lpstr>
      <vt:lpstr>網路肉搜</vt:lpstr>
      <vt:lpstr>被控毆打16歲女學生 男遭肉搜喊告 </vt:lpstr>
      <vt:lpstr>油漆工撞殘女「4年賠0元」遭肉搜蛋洗！</vt:lpstr>
      <vt:lpstr>肉圓狠爸痛毆妻兒7網友肉搜動私刑遭送辦</vt:lpstr>
      <vt:lpstr>肉搜 --- 個人資料保護法</vt:lpstr>
      <vt:lpstr>PowerPoint 簡報</vt:lpstr>
      <vt:lpstr>PowerPoint 簡報</vt:lpstr>
      <vt:lpstr>PowerPoint 簡報</vt:lpstr>
      <vt:lpstr>PowerPoint 簡報</vt:lpstr>
      <vt:lpstr>比特幣</vt:lpstr>
      <vt:lpstr>比特幣</vt:lpstr>
      <vt:lpstr>PowerPoint 簡報</vt:lpstr>
      <vt:lpstr>比特幣的重要特性</vt:lpstr>
      <vt:lpstr>比特幣的匿名性、無法追蹤等特性，致使許多非法行為利用比特幣來逃避司法追查。</vt:lpstr>
      <vt:lpstr>WannaCry病毒勒索</vt:lpstr>
      <vt:lpstr>勒索病毒又來，這次直接刪除檔案! </vt:lpstr>
      <vt:lpstr>虛擬貨幣專家遭綁 比特幣當贖金</vt:lpstr>
      <vt:lpstr>利用比特幣交易協助詐騙集團洗錢  </vt:lpstr>
      <vt:lpstr>PowerPoint 簡報</vt:lpstr>
      <vt:lpstr>立院三讀《洗錢防制法》比特幣等虛擬幣也納入規範  </vt:lpstr>
      <vt:lpstr>超商付款買比特幣 金管會：採實名制10月起列管</vt:lpstr>
      <vt:lpstr>符合實名交易！全家代收比特幣服務 照常進行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資訊法律與倫理</dc:title>
  <dc:creator>省怡 吳</dc:creator>
  <cp:lastModifiedBy>威伯 林</cp:lastModifiedBy>
  <cp:revision>12</cp:revision>
  <dcterms:created xsi:type="dcterms:W3CDTF">2019-03-21T14:36:01Z</dcterms:created>
  <dcterms:modified xsi:type="dcterms:W3CDTF">2019-03-28T14:33:28Z</dcterms:modified>
</cp:coreProperties>
</file>